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87" r:id="rId2"/>
    <p:sldId id="288" r:id="rId3"/>
    <p:sldId id="289" r:id="rId4"/>
    <p:sldId id="281" r:id="rId5"/>
    <p:sldId id="393" r:id="rId6"/>
    <p:sldId id="396" r:id="rId7"/>
  </p:sldIdLst>
  <p:sldSz cx="9144000" cy="6858000" type="screen4x3"/>
  <p:notesSz cx="6858000" cy="9144000"/>
  <p:embeddedFontLst>
    <p:embeddedFont>
      <p:font typeface="HY견고딕" panose="020B0600000101010101" charset="-127"/>
      <p:regular r:id="rId8"/>
    </p:embeddedFont>
    <p:embeddedFont>
      <p:font typeface="HY헤드라인M" panose="02030600000101010101" charset="-127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Franklin Gothic Medium" panose="020B0603020102020204" pitchFamily="34" charset="0"/>
      <p:regular r:id="rId16"/>
      <p:italic r:id="rId1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5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"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80000">
              <a:schemeClr val="accent2">
                <a:alpha val="50000"/>
              </a:schemeClr>
            </a:gs>
            <a:gs pos="75000">
              <a:schemeClr val="bg1"/>
            </a:gs>
            <a:gs pos="95000">
              <a:schemeClr val="bg1"/>
            </a:gs>
            <a:gs pos="90000">
              <a:schemeClr val="accent1">
                <a:alpha val="50000"/>
              </a:schemeClr>
            </a:gs>
            <a:gs pos="85000">
              <a:schemeClr val="bg1"/>
            </a:gs>
            <a:gs pos="100000">
              <a:schemeClr val="bg2">
                <a:lumMod val="9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C01506-6520-4E3D-99B3-8DE71A9C5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C9FEA1F-9615-4802-82B6-E6495C691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9C517-6CF3-43FA-9EAA-F253BC252AED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2C6D631-A38A-4BF0-AEC4-C268B6044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C20E432-B122-4E29-B590-D27E6F78F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79C2-9110-4A9E-8330-C8596B779B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953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9C517-6CF3-43FA-9EAA-F253BC252AED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079C2-9110-4A9E-8330-C8596B779B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357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9C517-6CF3-43FA-9EAA-F253BC252AED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079C2-9110-4A9E-8330-C8596B779B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454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1FC84D3D-EE1B-4C9E-823E-359E7D449607}"/>
              </a:ext>
            </a:extLst>
          </p:cNvPr>
          <p:cNvGrpSpPr/>
          <p:nvPr/>
        </p:nvGrpSpPr>
        <p:grpSpPr>
          <a:xfrm>
            <a:off x="231829" y="830897"/>
            <a:ext cx="8608831" cy="527935"/>
            <a:chOff x="203584" y="931233"/>
            <a:chExt cx="8608831" cy="527935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E009821F-F485-4067-9D79-B30F95F83589}"/>
                </a:ext>
              </a:extLst>
            </p:cNvPr>
            <p:cNvGrpSpPr/>
            <p:nvPr/>
          </p:nvGrpSpPr>
          <p:grpSpPr>
            <a:xfrm>
              <a:off x="432308" y="942252"/>
              <a:ext cx="8380107" cy="505897"/>
              <a:chOff x="432308" y="942252"/>
              <a:chExt cx="8380107" cy="505897"/>
            </a:xfrm>
          </p:grpSpPr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3DB65987-0AC6-4037-9690-CEC0EBA1F418}"/>
                  </a:ext>
                </a:extLst>
              </p:cNvPr>
              <p:cNvSpPr/>
              <p:nvPr/>
            </p:nvSpPr>
            <p:spPr>
              <a:xfrm>
                <a:off x="432308" y="942252"/>
                <a:ext cx="4139692" cy="505897"/>
              </a:xfrm>
              <a:prstGeom prst="rect">
                <a:avLst/>
              </a:prstGeom>
              <a:gradFill flip="none" rotWithShape="1">
                <a:gsLst>
                  <a:gs pos="75000">
                    <a:schemeClr val="accent1">
                      <a:lumMod val="5000"/>
                      <a:lumOff val="95000"/>
                    </a:schemeClr>
                  </a:gs>
                  <a:gs pos="95000">
                    <a:srgbClr val="00B0F0">
                      <a:alpha val="0"/>
                    </a:srgbClr>
                  </a:gs>
                  <a:gs pos="85000">
                    <a:schemeClr val="accent5">
                      <a:lumMod val="60000"/>
                      <a:lumOff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23009">
                      <a:schemeClr val="bg1">
                        <a:alpha val="0"/>
                      </a:schemeClr>
                    </a:gs>
                    <a:gs pos="85000">
                      <a:srgbClr val="002060"/>
                    </a:gs>
                    <a:gs pos="90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Text Box 22">
                <a:extLst>
                  <a:ext uri="{FF2B5EF4-FFF2-40B4-BE49-F238E27FC236}">
                    <a16:creationId xmlns:a16="http://schemas.microsoft.com/office/drawing/2014/main" id="{8B3AB283-988A-499D-AD30-28FF8EDEEC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199" y="995145"/>
                <a:ext cx="795121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마</a:t>
                </a:r>
                <a:r>
                  <a:rPr lang="en-US" altLang="ko-KR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. 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디지털 </a:t>
                </a:r>
                <a:r>
                  <a:rPr lang="ko-KR" altLang="en-US" sz="2000" b="1" dirty="0" err="1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확률강우량도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 표출 및 홍수방어목표 산정 기이드라인 제시</a:t>
                </a:r>
                <a:endParaRPr lang="ko-KR" altLang="en-US" b="1" dirty="0">
                  <a:latin typeface="HY헤드라인M" panose="02030600000101010101" pitchFamily="18" charset="-127"/>
                  <a:ea typeface="HY헤드라인M" panose="02030600000101010101" pitchFamily="18" charset="-127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484185C-0B71-4B93-BD22-DB9F15A9CFB5}"/>
                </a:ext>
              </a:extLst>
            </p:cNvPr>
            <p:cNvGrpSpPr/>
            <p:nvPr/>
          </p:nvGrpSpPr>
          <p:grpSpPr>
            <a:xfrm>
              <a:off x="203584" y="931233"/>
              <a:ext cx="527935" cy="527935"/>
              <a:chOff x="203584" y="931233"/>
              <a:chExt cx="527935" cy="527935"/>
            </a:xfrm>
          </p:grpSpPr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9172D38-C738-479A-BE80-DE2D5960B845}"/>
                  </a:ext>
                </a:extLst>
              </p:cNvPr>
              <p:cNvSpPr/>
              <p:nvPr/>
            </p:nvSpPr>
            <p:spPr>
              <a:xfrm>
                <a:off x="203584" y="931233"/>
                <a:ext cx="527935" cy="52793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D2351335-F906-4186-9375-6D545546DC04}"/>
                  </a:ext>
                </a:extLst>
              </p:cNvPr>
              <p:cNvSpPr/>
              <p:nvPr/>
            </p:nvSpPr>
            <p:spPr>
              <a:xfrm>
                <a:off x="287487" y="1015137"/>
                <a:ext cx="360128" cy="360126"/>
              </a:xfrm>
              <a:prstGeom prst="ellipse">
                <a:avLst/>
              </a:prstGeom>
              <a:gradFill flip="none" rotWithShape="1"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75000">
                    <a:srgbClr val="00B0F0">
                      <a:alpha val="50000"/>
                    </a:srgb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63500">
                <a:gradFill>
                  <a:gsLst>
                    <a:gs pos="25000">
                      <a:srgbClr val="321547"/>
                    </a:gs>
                    <a:gs pos="50000">
                      <a:srgbClr val="00B0F0"/>
                    </a:gs>
                    <a:gs pos="75000">
                      <a:schemeClr val="bg1"/>
                    </a:gs>
                  </a:gsLst>
                  <a:lin ang="135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84D15672-D44D-46E4-83D7-BA2EA4E86B5B}"/>
              </a:ext>
            </a:extLst>
          </p:cNvPr>
          <p:cNvSpPr txBox="1"/>
          <p:nvPr/>
        </p:nvSpPr>
        <p:spPr>
          <a:xfrm>
            <a:off x="96152" y="102520"/>
            <a:ext cx="2515432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과업수행내용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D0027CA-CC51-49B3-8F0A-E07A70D11D46}"/>
              </a:ext>
            </a:extLst>
          </p:cNvPr>
          <p:cNvGrpSpPr/>
          <p:nvPr/>
        </p:nvGrpSpPr>
        <p:grpSpPr>
          <a:xfrm>
            <a:off x="179512" y="1594767"/>
            <a:ext cx="8784976" cy="5190207"/>
            <a:chOff x="179512" y="1594767"/>
            <a:chExt cx="8784976" cy="5190207"/>
          </a:xfrm>
        </p:grpSpPr>
        <p:sp>
          <p:nvSpPr>
            <p:cNvPr id="16" name="AutoShape 6">
              <a:extLst>
                <a:ext uri="{FF2B5EF4-FFF2-40B4-BE49-F238E27FC236}">
                  <a16:creationId xmlns:a16="http://schemas.microsoft.com/office/drawing/2014/main" id="{36392887-0486-464A-871F-B0CBFD19F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94767"/>
              <a:ext cx="8784976" cy="5190207"/>
            </a:xfrm>
            <a:prstGeom prst="roundRect">
              <a:avLst>
                <a:gd name="adj" fmla="val 1625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8396B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/>
            </a:p>
          </p:txBody>
        </p:sp>
        <p:sp>
          <p:nvSpPr>
            <p:cNvPr id="17" name="AutoShape 8">
              <a:extLst>
                <a:ext uri="{FF2B5EF4-FFF2-40B4-BE49-F238E27FC236}">
                  <a16:creationId xmlns:a16="http://schemas.microsoft.com/office/drawing/2014/main" id="{DE32EF93-AFBB-433B-8C40-AE4D2DA39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20" y="1660625"/>
              <a:ext cx="8640960" cy="5058490"/>
            </a:xfrm>
            <a:prstGeom prst="roundRect">
              <a:avLst>
                <a:gd name="adj" fmla="val 78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74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 dirty="0"/>
            </a:p>
          </p:txBody>
        </p:sp>
      </p:grpSp>
      <p:sp>
        <p:nvSpPr>
          <p:cNvPr id="18" name="모서리가 둥근 직사각형 7">
            <a:extLst>
              <a:ext uri="{FF2B5EF4-FFF2-40B4-BE49-F238E27FC236}">
                <a16:creationId xmlns:a16="http://schemas.microsoft.com/office/drawing/2014/main" id="{2F8D6C6F-22C9-403B-AA0A-4858992FE70C}"/>
              </a:ext>
            </a:extLst>
          </p:cNvPr>
          <p:cNvSpPr/>
          <p:nvPr/>
        </p:nvSpPr>
        <p:spPr bwMode="auto">
          <a:xfrm rot="10800000" flipH="1" flipV="1">
            <a:off x="251438" y="1659569"/>
            <a:ext cx="8640959" cy="384068"/>
          </a:xfrm>
          <a:prstGeom prst="roundRect">
            <a:avLst>
              <a:gd name="adj" fmla="val 926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50000">
                <a:srgbClr val="00206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 prstMaterial="metal"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"/>
              </a:spcBef>
              <a:spcAft>
                <a:spcPts val="130"/>
              </a:spcAft>
            </a:pP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  (1) 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지점별</a:t>
            </a: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/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지역별 </a:t>
            </a:r>
            <a:r>
              <a:rPr lang="ko-KR" altLang="en-US" sz="1400" spc="-50" dirty="0" err="1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확률강우량도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표출 및 자료 공유 시스템</a:t>
            </a:r>
            <a:endParaRPr lang="en-US" altLang="ko-KR" sz="1400" spc="-50" dirty="0">
              <a:ln>
                <a:prstDash val="solid"/>
              </a:ln>
              <a:solidFill>
                <a:sysClr val="window" lastClr="FFFFFF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53F711B-97C2-40FF-81CE-1BD6A641859E}"/>
              </a:ext>
            </a:extLst>
          </p:cNvPr>
          <p:cNvSpPr/>
          <p:nvPr/>
        </p:nvSpPr>
        <p:spPr>
          <a:xfrm>
            <a:off x="518764" y="2063272"/>
            <a:ext cx="8116240" cy="1434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웹페이지에서 지속시간별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재현기간별 확률 강우 정보를 조회할 수 있도록 기능 개발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정적인 웹페이지가 아니라 사용자 요청에 동적으로 반응하도록 개발함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표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(Tabular)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형태와 그래프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(Chart)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형태로 조회가 가능하도록 구축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강우량 단위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(mm)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및 강우강도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(mm/</a:t>
            </a:r>
            <a:r>
              <a:rPr lang="en-US" altLang="ko-KR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hr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단위로 조회 가능하도록 구축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사용자의 편의성을 고려하여 사용자 매뉴얼 제공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([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정보관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]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메뉴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D8ED61D-52DD-E0FF-5384-A30E1D0E3888}"/>
              </a:ext>
            </a:extLst>
          </p:cNvPr>
          <p:cNvSpPr/>
          <p:nvPr/>
        </p:nvSpPr>
        <p:spPr bwMode="auto">
          <a:xfrm>
            <a:off x="460553" y="3553647"/>
            <a:ext cx="3986961" cy="3239039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D1FDF08-C353-263F-1E30-A496E5CD42E2}"/>
              </a:ext>
            </a:extLst>
          </p:cNvPr>
          <p:cNvSpPr/>
          <p:nvPr/>
        </p:nvSpPr>
        <p:spPr bwMode="auto">
          <a:xfrm>
            <a:off x="4519523" y="3553647"/>
            <a:ext cx="4163922" cy="325036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33ABD5-1B2A-18BF-9355-1C13EECBE4B0}"/>
              </a:ext>
            </a:extLst>
          </p:cNvPr>
          <p:cNvSpPr txBox="1"/>
          <p:nvPr/>
        </p:nvSpPr>
        <p:spPr>
          <a:xfrm>
            <a:off x="460554" y="6501589"/>
            <a:ext cx="39869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확률강우량정보 웹페이지 기본 화면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FEA68AF-92F0-415B-C3A9-CAFF8BAEA320}"/>
              </a:ext>
            </a:extLst>
          </p:cNvPr>
          <p:cNvSpPr txBox="1"/>
          <p:nvPr/>
        </p:nvSpPr>
        <p:spPr>
          <a:xfrm>
            <a:off x="4519522" y="6532387"/>
            <a:ext cx="41639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확률 강우 정보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-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표 및 그래프 형태 조회 가능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4B0C937-906D-A56D-BE0A-DC6CA189BF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" r="5386"/>
          <a:stretch/>
        </p:blipFill>
        <p:spPr>
          <a:xfrm>
            <a:off x="6670404" y="3638462"/>
            <a:ext cx="1923220" cy="130793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098EA04C-4C5C-9845-AE1B-FC3584A0D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986" y="4987294"/>
            <a:ext cx="3929638" cy="151523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89BE64F-2FA1-E531-BB6B-DE2B0EB4A9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"/>
          <a:stretch/>
        </p:blipFill>
        <p:spPr>
          <a:xfrm>
            <a:off x="4674605" y="3641835"/>
            <a:ext cx="2043404" cy="130455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EA85B48C-DCA0-C087-9D4F-AB86CCFB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454" y="1724061"/>
            <a:ext cx="5286048" cy="26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520957072">
            <a:extLst>
              <a:ext uri="{FF2B5EF4-FFF2-40B4-BE49-F238E27FC236}">
                <a16:creationId xmlns:a16="http://schemas.microsoft.com/office/drawing/2014/main" id="{17C9CEDA-8F0B-0E5B-3409-F1B33E3FC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03" y="3638461"/>
            <a:ext cx="3696751" cy="286312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220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1FC84D3D-EE1B-4C9E-823E-359E7D449607}"/>
              </a:ext>
            </a:extLst>
          </p:cNvPr>
          <p:cNvGrpSpPr/>
          <p:nvPr/>
        </p:nvGrpSpPr>
        <p:grpSpPr>
          <a:xfrm>
            <a:off x="231829" y="830897"/>
            <a:ext cx="8608831" cy="527935"/>
            <a:chOff x="203584" y="931233"/>
            <a:chExt cx="8608831" cy="527935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E009821F-F485-4067-9D79-B30F95F83589}"/>
                </a:ext>
              </a:extLst>
            </p:cNvPr>
            <p:cNvGrpSpPr/>
            <p:nvPr/>
          </p:nvGrpSpPr>
          <p:grpSpPr>
            <a:xfrm>
              <a:off x="432308" y="942252"/>
              <a:ext cx="8380107" cy="505897"/>
              <a:chOff x="432308" y="942252"/>
              <a:chExt cx="8380107" cy="505897"/>
            </a:xfrm>
          </p:grpSpPr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3DB65987-0AC6-4037-9690-CEC0EBA1F418}"/>
                  </a:ext>
                </a:extLst>
              </p:cNvPr>
              <p:cNvSpPr/>
              <p:nvPr/>
            </p:nvSpPr>
            <p:spPr>
              <a:xfrm>
                <a:off x="432308" y="942252"/>
                <a:ext cx="4139692" cy="505897"/>
              </a:xfrm>
              <a:prstGeom prst="rect">
                <a:avLst/>
              </a:prstGeom>
              <a:gradFill flip="none" rotWithShape="1">
                <a:gsLst>
                  <a:gs pos="75000">
                    <a:schemeClr val="accent1">
                      <a:lumMod val="5000"/>
                      <a:lumOff val="95000"/>
                    </a:schemeClr>
                  </a:gs>
                  <a:gs pos="95000">
                    <a:srgbClr val="00B0F0">
                      <a:alpha val="0"/>
                    </a:srgbClr>
                  </a:gs>
                  <a:gs pos="85000">
                    <a:schemeClr val="accent5">
                      <a:lumMod val="60000"/>
                      <a:lumOff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23009">
                      <a:schemeClr val="bg1">
                        <a:alpha val="0"/>
                      </a:schemeClr>
                    </a:gs>
                    <a:gs pos="85000">
                      <a:srgbClr val="002060"/>
                    </a:gs>
                    <a:gs pos="90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Text Box 22">
                <a:extLst>
                  <a:ext uri="{FF2B5EF4-FFF2-40B4-BE49-F238E27FC236}">
                    <a16:creationId xmlns:a16="http://schemas.microsoft.com/office/drawing/2014/main" id="{8B3AB283-988A-499D-AD30-28FF8EDEEC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199" y="995145"/>
                <a:ext cx="795121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마</a:t>
                </a:r>
                <a:r>
                  <a:rPr lang="en-US" altLang="ko-KR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. 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디지털 </a:t>
                </a:r>
                <a:r>
                  <a:rPr lang="ko-KR" altLang="en-US" sz="2000" b="1" dirty="0" err="1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확률강우량도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 표출 및 홍수방어목표 산정 기이드라인 제시</a:t>
                </a:r>
                <a:endParaRPr lang="ko-KR" altLang="en-US" b="1" dirty="0">
                  <a:latin typeface="HY헤드라인M" panose="02030600000101010101" pitchFamily="18" charset="-127"/>
                  <a:ea typeface="HY헤드라인M" panose="02030600000101010101" pitchFamily="18" charset="-127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484185C-0B71-4B93-BD22-DB9F15A9CFB5}"/>
                </a:ext>
              </a:extLst>
            </p:cNvPr>
            <p:cNvGrpSpPr/>
            <p:nvPr/>
          </p:nvGrpSpPr>
          <p:grpSpPr>
            <a:xfrm>
              <a:off x="203584" y="931233"/>
              <a:ext cx="527935" cy="527935"/>
              <a:chOff x="203584" y="931233"/>
              <a:chExt cx="527935" cy="527935"/>
            </a:xfrm>
          </p:grpSpPr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9172D38-C738-479A-BE80-DE2D5960B845}"/>
                  </a:ext>
                </a:extLst>
              </p:cNvPr>
              <p:cNvSpPr/>
              <p:nvPr/>
            </p:nvSpPr>
            <p:spPr>
              <a:xfrm>
                <a:off x="203584" y="931233"/>
                <a:ext cx="527935" cy="52793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D2351335-F906-4186-9375-6D545546DC04}"/>
                  </a:ext>
                </a:extLst>
              </p:cNvPr>
              <p:cNvSpPr/>
              <p:nvPr/>
            </p:nvSpPr>
            <p:spPr>
              <a:xfrm>
                <a:off x="287487" y="1015137"/>
                <a:ext cx="360128" cy="360126"/>
              </a:xfrm>
              <a:prstGeom prst="ellipse">
                <a:avLst/>
              </a:prstGeom>
              <a:gradFill flip="none" rotWithShape="1"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75000">
                    <a:srgbClr val="00B0F0">
                      <a:alpha val="50000"/>
                    </a:srgb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63500">
                <a:gradFill>
                  <a:gsLst>
                    <a:gs pos="25000">
                      <a:srgbClr val="321547"/>
                    </a:gs>
                    <a:gs pos="50000">
                      <a:srgbClr val="00B0F0"/>
                    </a:gs>
                    <a:gs pos="75000">
                      <a:schemeClr val="bg1"/>
                    </a:gs>
                  </a:gsLst>
                  <a:lin ang="135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84D15672-D44D-46E4-83D7-BA2EA4E86B5B}"/>
              </a:ext>
            </a:extLst>
          </p:cNvPr>
          <p:cNvSpPr txBox="1"/>
          <p:nvPr/>
        </p:nvSpPr>
        <p:spPr>
          <a:xfrm>
            <a:off x="96152" y="102520"/>
            <a:ext cx="2515432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과업수행내용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D0027CA-CC51-49B3-8F0A-E07A70D11D46}"/>
              </a:ext>
            </a:extLst>
          </p:cNvPr>
          <p:cNvGrpSpPr/>
          <p:nvPr/>
        </p:nvGrpSpPr>
        <p:grpSpPr>
          <a:xfrm>
            <a:off x="179512" y="1594767"/>
            <a:ext cx="8784976" cy="5190207"/>
            <a:chOff x="179512" y="1594767"/>
            <a:chExt cx="8784976" cy="5190207"/>
          </a:xfrm>
        </p:grpSpPr>
        <p:sp>
          <p:nvSpPr>
            <p:cNvPr id="16" name="AutoShape 6">
              <a:extLst>
                <a:ext uri="{FF2B5EF4-FFF2-40B4-BE49-F238E27FC236}">
                  <a16:creationId xmlns:a16="http://schemas.microsoft.com/office/drawing/2014/main" id="{36392887-0486-464A-871F-B0CBFD19F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94767"/>
              <a:ext cx="8784976" cy="5190207"/>
            </a:xfrm>
            <a:prstGeom prst="roundRect">
              <a:avLst>
                <a:gd name="adj" fmla="val 1625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8396B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/>
            </a:p>
          </p:txBody>
        </p:sp>
        <p:sp>
          <p:nvSpPr>
            <p:cNvPr id="17" name="AutoShape 8">
              <a:extLst>
                <a:ext uri="{FF2B5EF4-FFF2-40B4-BE49-F238E27FC236}">
                  <a16:creationId xmlns:a16="http://schemas.microsoft.com/office/drawing/2014/main" id="{DE32EF93-AFBB-433B-8C40-AE4D2DA39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20" y="1660625"/>
              <a:ext cx="8640960" cy="5058490"/>
            </a:xfrm>
            <a:prstGeom prst="roundRect">
              <a:avLst>
                <a:gd name="adj" fmla="val 78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74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 dirty="0"/>
            </a:p>
          </p:txBody>
        </p:sp>
      </p:grpSp>
      <p:sp>
        <p:nvSpPr>
          <p:cNvPr id="18" name="모서리가 둥근 직사각형 7">
            <a:extLst>
              <a:ext uri="{FF2B5EF4-FFF2-40B4-BE49-F238E27FC236}">
                <a16:creationId xmlns:a16="http://schemas.microsoft.com/office/drawing/2014/main" id="{2F8D6C6F-22C9-403B-AA0A-4858992FE70C}"/>
              </a:ext>
            </a:extLst>
          </p:cNvPr>
          <p:cNvSpPr/>
          <p:nvPr/>
        </p:nvSpPr>
        <p:spPr bwMode="auto">
          <a:xfrm rot="10800000" flipH="1" flipV="1">
            <a:off x="251438" y="1659569"/>
            <a:ext cx="8640959" cy="384068"/>
          </a:xfrm>
          <a:prstGeom prst="roundRect">
            <a:avLst>
              <a:gd name="adj" fmla="val 926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50000">
                <a:srgbClr val="00206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 prstMaterial="metal"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"/>
              </a:spcBef>
              <a:spcAft>
                <a:spcPts val="130"/>
              </a:spcAft>
            </a:pP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  (1) 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지점별</a:t>
            </a: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/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지역별 </a:t>
            </a:r>
            <a:r>
              <a:rPr lang="ko-KR" altLang="en-US" sz="1400" spc="-50" dirty="0" err="1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확률강우량도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표출 및 자료 공유 시스템</a:t>
            </a:r>
            <a:endParaRPr lang="en-US" altLang="ko-KR" sz="1400" spc="-50" dirty="0">
              <a:ln>
                <a:prstDash val="solid"/>
              </a:ln>
              <a:solidFill>
                <a:sysClr val="window" lastClr="FFFFFF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53F711B-97C2-40FF-81CE-1BD6A641859E}"/>
              </a:ext>
            </a:extLst>
          </p:cNvPr>
          <p:cNvSpPr/>
          <p:nvPr/>
        </p:nvSpPr>
        <p:spPr>
          <a:xfrm>
            <a:off x="518764" y="2063272"/>
            <a:ext cx="8116240" cy="1711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공간적인 조회 기능 구비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.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관측소 위치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</a:t>
            </a: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녹색원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에서의 확률 강우 정보 뿐만 아니라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관측소가 없는 지도상의 임의 지점에 대한 확률 강우 정보를 표와 차트로 조회할 수 있도록 개발중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웹 지도는 국제표준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</a:t>
            </a: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타일맵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기술을 준용하여 개발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. </a:t>
            </a:r>
            <a:r>
              <a:rPr lang="ko-KR" sz="1200" dirty="0">
                <a:effectLst/>
                <a:latin typeface="HY견고딕" panose="020B0600000101010101" charset="-127"/>
                <a:ea typeface="HY견고딕" panose="020B0600000101010101" charset="-127"/>
                <a:cs typeface="Calibri" panose="020F0502020204030204" pitchFamily="34" charset="0"/>
              </a:rPr>
              <a:t>범용적이고</a:t>
            </a:r>
            <a:r>
              <a:rPr lang="ko-KR" sz="1200" dirty="0">
                <a:effectLst/>
                <a:latin typeface="HY견고딕" panose="020B0600000101010101" charset="-127"/>
                <a:ea typeface="HY견고딕" panose="020B0600000101010101" charset="-127"/>
              </a:rPr>
              <a:t> </a:t>
            </a:r>
            <a:r>
              <a:rPr lang="ko-KR" sz="1200" dirty="0">
                <a:effectLst/>
                <a:latin typeface="HY견고딕" panose="020B0600000101010101" charset="-127"/>
                <a:ea typeface="HY견고딕" panose="020B0600000101010101" charset="-127"/>
                <a:cs typeface="Calibri" panose="020F0502020204030204" pitchFamily="34" charset="0"/>
              </a:rPr>
              <a:t>현행화가</a:t>
            </a:r>
            <a:r>
              <a:rPr lang="ko-KR" sz="1200" dirty="0">
                <a:effectLst/>
                <a:latin typeface="HY견고딕" panose="020B0600000101010101" charset="-127"/>
                <a:ea typeface="HY견고딕" panose="020B0600000101010101" charset="-127"/>
              </a:rPr>
              <a:t> </a:t>
            </a:r>
            <a:r>
              <a:rPr lang="ko-KR" sz="1200" dirty="0">
                <a:effectLst/>
                <a:latin typeface="HY견고딕" panose="020B0600000101010101" charset="-127"/>
                <a:ea typeface="HY견고딕" panose="020B0600000101010101" charset="-127"/>
                <a:cs typeface="Calibri" panose="020F0502020204030204" pitchFamily="34" charset="0"/>
              </a:rPr>
              <a:t>이뤄지는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베이스맵을 채택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베이스맵 위에 관측소 지점을 추가 표출함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베이스맵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위에 강우관측소 지점과 함께 국가하천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지방하천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대권역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중권역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표준유역 참조정보를 오버레이하였으며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레이어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ON/OFF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기능을 통해 가시화 제어 가능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EA321EB2-6961-499C-898B-B32D0F8B9948}"/>
              </a:ext>
            </a:extLst>
          </p:cNvPr>
          <p:cNvSpPr/>
          <p:nvPr/>
        </p:nvSpPr>
        <p:spPr bwMode="auto">
          <a:xfrm>
            <a:off x="3639535" y="3775250"/>
            <a:ext cx="5067478" cy="302935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6F80F9-9296-F850-FB86-BFCC54A66958}"/>
              </a:ext>
            </a:extLst>
          </p:cNvPr>
          <p:cNvSpPr txBox="1"/>
          <p:nvPr/>
        </p:nvSpPr>
        <p:spPr>
          <a:xfrm>
            <a:off x="3639535" y="6553735"/>
            <a:ext cx="50674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관측소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및 임의지점에 대한 강우 정보 조회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6E24EF9-C7CC-AF40-82C2-47A0AA60DDE3}"/>
              </a:ext>
            </a:extLst>
          </p:cNvPr>
          <p:cNvSpPr/>
          <p:nvPr/>
        </p:nvSpPr>
        <p:spPr bwMode="auto">
          <a:xfrm>
            <a:off x="460553" y="3794144"/>
            <a:ext cx="3106973" cy="3010464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A4290C-7DAD-B8C1-92F9-DFE253932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938" y="3957703"/>
            <a:ext cx="2441396" cy="253017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0E17E92-22F8-5359-829F-6D5B82554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44" y="4323906"/>
            <a:ext cx="2951789" cy="18198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C7CA79-2D04-32B2-BA9A-BF86AE336518}"/>
              </a:ext>
            </a:extLst>
          </p:cNvPr>
          <p:cNvSpPr txBox="1"/>
          <p:nvPr/>
        </p:nvSpPr>
        <p:spPr>
          <a:xfrm>
            <a:off x="460553" y="6506539"/>
            <a:ext cx="310697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온라인 베이스맵기반 개발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1E22C037-8519-B7E7-ED5F-46B93E8D1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4775" y="3956251"/>
            <a:ext cx="2461824" cy="255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30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1FC84D3D-EE1B-4C9E-823E-359E7D449607}"/>
              </a:ext>
            </a:extLst>
          </p:cNvPr>
          <p:cNvGrpSpPr/>
          <p:nvPr/>
        </p:nvGrpSpPr>
        <p:grpSpPr>
          <a:xfrm>
            <a:off x="231829" y="830897"/>
            <a:ext cx="8608831" cy="527935"/>
            <a:chOff x="203584" y="931233"/>
            <a:chExt cx="8608831" cy="527935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E009821F-F485-4067-9D79-B30F95F83589}"/>
                </a:ext>
              </a:extLst>
            </p:cNvPr>
            <p:cNvGrpSpPr/>
            <p:nvPr/>
          </p:nvGrpSpPr>
          <p:grpSpPr>
            <a:xfrm>
              <a:off x="432308" y="942252"/>
              <a:ext cx="8380107" cy="505897"/>
              <a:chOff x="432308" y="942252"/>
              <a:chExt cx="8380107" cy="505897"/>
            </a:xfrm>
          </p:grpSpPr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3DB65987-0AC6-4037-9690-CEC0EBA1F418}"/>
                  </a:ext>
                </a:extLst>
              </p:cNvPr>
              <p:cNvSpPr/>
              <p:nvPr/>
            </p:nvSpPr>
            <p:spPr>
              <a:xfrm>
                <a:off x="432308" y="942252"/>
                <a:ext cx="4139692" cy="505897"/>
              </a:xfrm>
              <a:prstGeom prst="rect">
                <a:avLst/>
              </a:prstGeom>
              <a:gradFill flip="none" rotWithShape="1">
                <a:gsLst>
                  <a:gs pos="75000">
                    <a:schemeClr val="accent1">
                      <a:lumMod val="5000"/>
                      <a:lumOff val="95000"/>
                    </a:schemeClr>
                  </a:gs>
                  <a:gs pos="95000">
                    <a:srgbClr val="00B0F0">
                      <a:alpha val="0"/>
                    </a:srgbClr>
                  </a:gs>
                  <a:gs pos="85000">
                    <a:schemeClr val="accent5">
                      <a:lumMod val="60000"/>
                      <a:lumOff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23009">
                      <a:schemeClr val="bg1">
                        <a:alpha val="0"/>
                      </a:schemeClr>
                    </a:gs>
                    <a:gs pos="85000">
                      <a:srgbClr val="002060"/>
                    </a:gs>
                    <a:gs pos="90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Text Box 22">
                <a:extLst>
                  <a:ext uri="{FF2B5EF4-FFF2-40B4-BE49-F238E27FC236}">
                    <a16:creationId xmlns:a16="http://schemas.microsoft.com/office/drawing/2014/main" id="{8B3AB283-988A-499D-AD30-28FF8EDEEC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199" y="995145"/>
                <a:ext cx="795121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마</a:t>
                </a:r>
                <a:r>
                  <a:rPr lang="en-US" altLang="ko-KR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. 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디지털 </a:t>
                </a:r>
                <a:r>
                  <a:rPr lang="ko-KR" altLang="en-US" sz="2000" b="1" dirty="0" err="1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확률강우량도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 표출 및 홍수방어목표 산정 기이드라인 제시</a:t>
                </a:r>
                <a:endParaRPr lang="ko-KR" altLang="en-US" b="1" dirty="0">
                  <a:latin typeface="HY헤드라인M" panose="02030600000101010101" pitchFamily="18" charset="-127"/>
                  <a:ea typeface="HY헤드라인M" panose="02030600000101010101" pitchFamily="18" charset="-127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484185C-0B71-4B93-BD22-DB9F15A9CFB5}"/>
                </a:ext>
              </a:extLst>
            </p:cNvPr>
            <p:cNvGrpSpPr/>
            <p:nvPr/>
          </p:nvGrpSpPr>
          <p:grpSpPr>
            <a:xfrm>
              <a:off x="203584" y="931233"/>
              <a:ext cx="527935" cy="527935"/>
              <a:chOff x="203584" y="931233"/>
              <a:chExt cx="527935" cy="527935"/>
            </a:xfrm>
          </p:grpSpPr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9172D38-C738-479A-BE80-DE2D5960B845}"/>
                  </a:ext>
                </a:extLst>
              </p:cNvPr>
              <p:cNvSpPr/>
              <p:nvPr/>
            </p:nvSpPr>
            <p:spPr>
              <a:xfrm>
                <a:off x="203584" y="931233"/>
                <a:ext cx="527935" cy="52793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D2351335-F906-4186-9375-6D545546DC04}"/>
                  </a:ext>
                </a:extLst>
              </p:cNvPr>
              <p:cNvSpPr/>
              <p:nvPr/>
            </p:nvSpPr>
            <p:spPr>
              <a:xfrm>
                <a:off x="287487" y="1015137"/>
                <a:ext cx="360128" cy="360126"/>
              </a:xfrm>
              <a:prstGeom prst="ellipse">
                <a:avLst/>
              </a:prstGeom>
              <a:gradFill flip="none" rotWithShape="1"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75000">
                    <a:srgbClr val="00B0F0">
                      <a:alpha val="50000"/>
                    </a:srgb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63500">
                <a:gradFill>
                  <a:gsLst>
                    <a:gs pos="25000">
                      <a:srgbClr val="321547"/>
                    </a:gs>
                    <a:gs pos="50000">
                      <a:srgbClr val="00B0F0"/>
                    </a:gs>
                    <a:gs pos="75000">
                      <a:schemeClr val="bg1"/>
                    </a:gs>
                  </a:gsLst>
                  <a:lin ang="135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84D15672-D44D-46E4-83D7-BA2EA4E86B5B}"/>
              </a:ext>
            </a:extLst>
          </p:cNvPr>
          <p:cNvSpPr txBox="1"/>
          <p:nvPr/>
        </p:nvSpPr>
        <p:spPr>
          <a:xfrm>
            <a:off x="96152" y="102520"/>
            <a:ext cx="2515432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과업수행내용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D0027CA-CC51-49B3-8F0A-E07A70D11D46}"/>
              </a:ext>
            </a:extLst>
          </p:cNvPr>
          <p:cNvGrpSpPr/>
          <p:nvPr/>
        </p:nvGrpSpPr>
        <p:grpSpPr>
          <a:xfrm>
            <a:off x="179512" y="1594767"/>
            <a:ext cx="8784976" cy="5190207"/>
            <a:chOff x="179512" y="1594767"/>
            <a:chExt cx="8784976" cy="5190207"/>
          </a:xfrm>
        </p:grpSpPr>
        <p:sp>
          <p:nvSpPr>
            <p:cNvPr id="16" name="AutoShape 6">
              <a:extLst>
                <a:ext uri="{FF2B5EF4-FFF2-40B4-BE49-F238E27FC236}">
                  <a16:creationId xmlns:a16="http://schemas.microsoft.com/office/drawing/2014/main" id="{36392887-0486-464A-871F-B0CBFD19F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94767"/>
              <a:ext cx="8784976" cy="5190207"/>
            </a:xfrm>
            <a:prstGeom prst="roundRect">
              <a:avLst>
                <a:gd name="adj" fmla="val 1625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8396B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/>
            </a:p>
          </p:txBody>
        </p:sp>
        <p:sp>
          <p:nvSpPr>
            <p:cNvPr id="17" name="AutoShape 8">
              <a:extLst>
                <a:ext uri="{FF2B5EF4-FFF2-40B4-BE49-F238E27FC236}">
                  <a16:creationId xmlns:a16="http://schemas.microsoft.com/office/drawing/2014/main" id="{DE32EF93-AFBB-433B-8C40-AE4D2DA39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20" y="1660625"/>
              <a:ext cx="8640960" cy="5058490"/>
            </a:xfrm>
            <a:prstGeom prst="roundRect">
              <a:avLst>
                <a:gd name="adj" fmla="val 78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74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 dirty="0"/>
            </a:p>
          </p:txBody>
        </p:sp>
      </p:grpSp>
      <p:sp>
        <p:nvSpPr>
          <p:cNvPr id="18" name="모서리가 둥근 직사각형 7">
            <a:extLst>
              <a:ext uri="{FF2B5EF4-FFF2-40B4-BE49-F238E27FC236}">
                <a16:creationId xmlns:a16="http://schemas.microsoft.com/office/drawing/2014/main" id="{2F8D6C6F-22C9-403B-AA0A-4858992FE70C}"/>
              </a:ext>
            </a:extLst>
          </p:cNvPr>
          <p:cNvSpPr/>
          <p:nvPr/>
        </p:nvSpPr>
        <p:spPr bwMode="auto">
          <a:xfrm rot="10800000" flipH="1" flipV="1">
            <a:off x="251438" y="1659569"/>
            <a:ext cx="8640959" cy="384068"/>
          </a:xfrm>
          <a:prstGeom prst="roundRect">
            <a:avLst>
              <a:gd name="adj" fmla="val 926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50000">
                <a:srgbClr val="00206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 prstMaterial="metal"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"/>
              </a:spcBef>
              <a:spcAft>
                <a:spcPts val="130"/>
              </a:spcAft>
            </a:pP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  (1) 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지점별</a:t>
            </a: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/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지역별 </a:t>
            </a:r>
            <a:r>
              <a:rPr lang="ko-KR" altLang="en-US" sz="1400" spc="-50" dirty="0" err="1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확률강우량도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표출 및 자료 공유 시스템</a:t>
            </a:r>
            <a:endParaRPr lang="en-US" altLang="ko-KR" sz="1400" spc="-50" dirty="0">
              <a:ln>
                <a:prstDash val="solid"/>
              </a:ln>
              <a:solidFill>
                <a:sysClr val="window" lastClr="FFFFFF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53F711B-97C2-40FF-81CE-1BD6A641859E}"/>
              </a:ext>
            </a:extLst>
          </p:cNvPr>
          <p:cNvSpPr/>
          <p:nvPr/>
        </p:nvSpPr>
        <p:spPr>
          <a:xfrm>
            <a:off x="518764" y="2063272"/>
            <a:ext cx="8116240" cy="115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자료 공유를 위한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Data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제공 다운로드 기능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에서는 호환성과 사용자 친숙성을 고려하여 개발했음 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742950" lvl="1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(point)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자료는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CSV,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격자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(raster)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자료는 산업 표준 격자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(ESRI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ASC)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포맷으로 구축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742950" lvl="1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재현기간별 압축 파일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(ZIP)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다운로드 제공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(ASC+PRJ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로 구성되어 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Geo-Referencing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용이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</a:p>
          <a:p>
            <a:pPr marL="742950" lvl="1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ASC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격자를 활용하면 임의의 유역 및 행정구역 단위에 대한 평균 등을 자유롭게 산출 가능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D8ED61D-52DD-E0FF-5384-A30E1D0E3888}"/>
              </a:ext>
            </a:extLst>
          </p:cNvPr>
          <p:cNvSpPr/>
          <p:nvPr/>
        </p:nvSpPr>
        <p:spPr bwMode="auto">
          <a:xfrm>
            <a:off x="4724293" y="3242813"/>
            <a:ext cx="3762325" cy="3361936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D1FDF08-C353-263F-1E30-A496E5CD42E2}"/>
              </a:ext>
            </a:extLst>
          </p:cNvPr>
          <p:cNvSpPr/>
          <p:nvPr/>
        </p:nvSpPr>
        <p:spPr bwMode="auto">
          <a:xfrm>
            <a:off x="649398" y="3240146"/>
            <a:ext cx="3890988" cy="3364603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33ABD5-1B2A-18BF-9355-1C13EECBE4B0}"/>
              </a:ext>
            </a:extLst>
          </p:cNvPr>
          <p:cNvSpPr txBox="1"/>
          <p:nvPr/>
        </p:nvSpPr>
        <p:spPr>
          <a:xfrm>
            <a:off x="4724293" y="6288061"/>
            <a:ext cx="37623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재현기간별 압축파일 다운로드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FEA68AF-92F0-415B-C3A9-CAFF8BAEA320}"/>
              </a:ext>
            </a:extLst>
          </p:cNvPr>
          <p:cNvSpPr txBox="1"/>
          <p:nvPr/>
        </p:nvSpPr>
        <p:spPr>
          <a:xfrm>
            <a:off x="723315" y="6308897"/>
            <a:ext cx="37623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&lt;Data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다운로드 기능 제공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(csv)&gt;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E41C622-3F37-C67B-A76F-5A5CB52E7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726" y="4518972"/>
            <a:ext cx="3683814" cy="1799072"/>
          </a:xfrm>
          <a:prstGeom prst="rect">
            <a:avLst/>
          </a:prstGeom>
        </p:spPr>
      </p:pic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DF23B93B-0AC7-6CEC-C297-2B75F43B558A}"/>
              </a:ext>
            </a:extLst>
          </p:cNvPr>
          <p:cNvCxnSpPr/>
          <p:nvPr/>
        </p:nvCxnSpPr>
        <p:spPr>
          <a:xfrm>
            <a:off x="3883887" y="4173967"/>
            <a:ext cx="8711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그림 22">
            <a:extLst>
              <a:ext uri="{FF2B5EF4-FFF2-40B4-BE49-F238E27FC236}">
                <a16:creationId xmlns:a16="http://schemas.microsoft.com/office/drawing/2014/main" id="{56826EC6-4148-7747-9D1A-F1909246F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94" y="3317372"/>
            <a:ext cx="2177594" cy="10969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D5E8EE2B-2472-441D-80E8-012CD56149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721" y="4008533"/>
            <a:ext cx="1190476" cy="409524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cxnSp>
        <p:nvCxnSpPr>
          <p:cNvPr id="30" name="연결선: 꺾임 29">
            <a:extLst>
              <a:ext uri="{FF2B5EF4-FFF2-40B4-BE49-F238E27FC236}">
                <a16:creationId xmlns:a16="http://schemas.microsoft.com/office/drawing/2014/main" id="{4BE788F3-FBC8-CB52-845C-3ED1B07B73C7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1981197" y="4189870"/>
            <a:ext cx="620436" cy="329102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93B6835-0974-40F3-41E0-ACE4DD6824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7921" y="3461881"/>
            <a:ext cx="3396353" cy="283966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960D978-5EF0-C3BB-ECDD-9D537E6A01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3579" y="5490486"/>
            <a:ext cx="2305963" cy="73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331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1FC84D3D-EE1B-4C9E-823E-359E7D449607}"/>
              </a:ext>
            </a:extLst>
          </p:cNvPr>
          <p:cNvGrpSpPr/>
          <p:nvPr/>
        </p:nvGrpSpPr>
        <p:grpSpPr>
          <a:xfrm>
            <a:off x="231829" y="830897"/>
            <a:ext cx="8608831" cy="527935"/>
            <a:chOff x="203584" y="931233"/>
            <a:chExt cx="8608831" cy="527935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E009821F-F485-4067-9D79-B30F95F83589}"/>
                </a:ext>
              </a:extLst>
            </p:cNvPr>
            <p:cNvGrpSpPr/>
            <p:nvPr/>
          </p:nvGrpSpPr>
          <p:grpSpPr>
            <a:xfrm>
              <a:off x="432308" y="942252"/>
              <a:ext cx="8380107" cy="505897"/>
              <a:chOff x="432308" y="942252"/>
              <a:chExt cx="8380107" cy="505897"/>
            </a:xfrm>
          </p:grpSpPr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3DB65987-0AC6-4037-9690-CEC0EBA1F418}"/>
                  </a:ext>
                </a:extLst>
              </p:cNvPr>
              <p:cNvSpPr/>
              <p:nvPr/>
            </p:nvSpPr>
            <p:spPr>
              <a:xfrm>
                <a:off x="432308" y="942252"/>
                <a:ext cx="4139692" cy="505897"/>
              </a:xfrm>
              <a:prstGeom prst="rect">
                <a:avLst/>
              </a:prstGeom>
              <a:gradFill flip="none" rotWithShape="1">
                <a:gsLst>
                  <a:gs pos="75000">
                    <a:schemeClr val="accent1">
                      <a:lumMod val="5000"/>
                      <a:lumOff val="95000"/>
                    </a:schemeClr>
                  </a:gs>
                  <a:gs pos="95000">
                    <a:srgbClr val="00B0F0">
                      <a:alpha val="0"/>
                    </a:srgbClr>
                  </a:gs>
                  <a:gs pos="85000">
                    <a:schemeClr val="accent5">
                      <a:lumMod val="60000"/>
                      <a:lumOff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23009">
                      <a:schemeClr val="bg1">
                        <a:alpha val="0"/>
                      </a:schemeClr>
                    </a:gs>
                    <a:gs pos="85000">
                      <a:srgbClr val="002060"/>
                    </a:gs>
                    <a:gs pos="90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Text Box 22">
                <a:extLst>
                  <a:ext uri="{FF2B5EF4-FFF2-40B4-BE49-F238E27FC236}">
                    <a16:creationId xmlns:a16="http://schemas.microsoft.com/office/drawing/2014/main" id="{8B3AB283-988A-499D-AD30-28FF8EDEEC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199" y="995145"/>
                <a:ext cx="795121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마</a:t>
                </a:r>
                <a:r>
                  <a:rPr lang="en-US" altLang="ko-KR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. 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디지털 </a:t>
                </a:r>
                <a:r>
                  <a:rPr lang="ko-KR" altLang="en-US" sz="2000" b="1" dirty="0" err="1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확률강우량도</a:t>
                </a:r>
                <a:r>
                  <a:rPr lang="ko-KR" altLang="en-US" sz="2000" b="1" dirty="0"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 표출 및 홍수방어목표 산정 기이드라인 제시</a:t>
                </a:r>
                <a:endParaRPr lang="ko-KR" altLang="en-US" b="1" dirty="0">
                  <a:latin typeface="HY헤드라인M" panose="02030600000101010101" pitchFamily="18" charset="-127"/>
                  <a:ea typeface="HY헤드라인M" panose="02030600000101010101" pitchFamily="18" charset="-127"/>
                </a:endParaRP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484185C-0B71-4B93-BD22-DB9F15A9CFB5}"/>
                </a:ext>
              </a:extLst>
            </p:cNvPr>
            <p:cNvGrpSpPr/>
            <p:nvPr/>
          </p:nvGrpSpPr>
          <p:grpSpPr>
            <a:xfrm>
              <a:off x="203584" y="931233"/>
              <a:ext cx="527935" cy="527935"/>
              <a:chOff x="203584" y="931233"/>
              <a:chExt cx="527935" cy="527935"/>
            </a:xfrm>
          </p:grpSpPr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9172D38-C738-479A-BE80-DE2D5960B845}"/>
                  </a:ext>
                </a:extLst>
              </p:cNvPr>
              <p:cNvSpPr/>
              <p:nvPr/>
            </p:nvSpPr>
            <p:spPr>
              <a:xfrm>
                <a:off x="203584" y="931233"/>
                <a:ext cx="527935" cy="52793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D2351335-F906-4186-9375-6D545546DC04}"/>
                  </a:ext>
                </a:extLst>
              </p:cNvPr>
              <p:cNvSpPr/>
              <p:nvPr/>
            </p:nvSpPr>
            <p:spPr>
              <a:xfrm>
                <a:off x="287487" y="1015137"/>
                <a:ext cx="360128" cy="360126"/>
              </a:xfrm>
              <a:prstGeom prst="ellipse">
                <a:avLst/>
              </a:prstGeom>
              <a:gradFill flip="none" rotWithShape="1"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75000">
                    <a:srgbClr val="00B0F0">
                      <a:alpha val="50000"/>
                    </a:srgb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63500">
                <a:gradFill>
                  <a:gsLst>
                    <a:gs pos="25000">
                      <a:srgbClr val="321547"/>
                    </a:gs>
                    <a:gs pos="50000">
                      <a:srgbClr val="00B0F0"/>
                    </a:gs>
                    <a:gs pos="75000">
                      <a:schemeClr val="bg1"/>
                    </a:gs>
                  </a:gsLst>
                  <a:lin ang="135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84D15672-D44D-46E4-83D7-BA2EA4E86B5B}"/>
              </a:ext>
            </a:extLst>
          </p:cNvPr>
          <p:cNvSpPr txBox="1"/>
          <p:nvPr/>
        </p:nvSpPr>
        <p:spPr>
          <a:xfrm>
            <a:off x="96152" y="102520"/>
            <a:ext cx="2515432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과업수행내용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D0027CA-CC51-49B3-8F0A-E07A70D11D46}"/>
              </a:ext>
            </a:extLst>
          </p:cNvPr>
          <p:cNvGrpSpPr/>
          <p:nvPr/>
        </p:nvGrpSpPr>
        <p:grpSpPr>
          <a:xfrm>
            <a:off x="179512" y="1594767"/>
            <a:ext cx="8784976" cy="5190207"/>
            <a:chOff x="179512" y="1594767"/>
            <a:chExt cx="8784976" cy="5190207"/>
          </a:xfrm>
        </p:grpSpPr>
        <p:sp>
          <p:nvSpPr>
            <p:cNvPr id="16" name="AutoShape 6">
              <a:extLst>
                <a:ext uri="{FF2B5EF4-FFF2-40B4-BE49-F238E27FC236}">
                  <a16:creationId xmlns:a16="http://schemas.microsoft.com/office/drawing/2014/main" id="{36392887-0486-464A-871F-B0CBFD19F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94767"/>
              <a:ext cx="8784976" cy="5190207"/>
            </a:xfrm>
            <a:prstGeom prst="roundRect">
              <a:avLst>
                <a:gd name="adj" fmla="val 1625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8396B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/>
            </a:p>
          </p:txBody>
        </p:sp>
        <p:sp>
          <p:nvSpPr>
            <p:cNvPr id="17" name="AutoShape 8">
              <a:extLst>
                <a:ext uri="{FF2B5EF4-FFF2-40B4-BE49-F238E27FC236}">
                  <a16:creationId xmlns:a16="http://schemas.microsoft.com/office/drawing/2014/main" id="{DE32EF93-AFBB-433B-8C40-AE4D2DA39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20" y="1660625"/>
              <a:ext cx="8640960" cy="5124348"/>
            </a:xfrm>
            <a:prstGeom prst="roundRect">
              <a:avLst>
                <a:gd name="adj" fmla="val 78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74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 dirty="0"/>
            </a:p>
          </p:txBody>
        </p:sp>
      </p:grpSp>
      <p:sp>
        <p:nvSpPr>
          <p:cNvPr id="18" name="모서리가 둥근 직사각형 7">
            <a:extLst>
              <a:ext uri="{FF2B5EF4-FFF2-40B4-BE49-F238E27FC236}">
                <a16:creationId xmlns:a16="http://schemas.microsoft.com/office/drawing/2014/main" id="{2F8D6C6F-22C9-403B-AA0A-4858992FE70C}"/>
              </a:ext>
            </a:extLst>
          </p:cNvPr>
          <p:cNvSpPr/>
          <p:nvPr/>
        </p:nvSpPr>
        <p:spPr bwMode="auto">
          <a:xfrm rot="10800000" flipH="1" flipV="1">
            <a:off x="251438" y="1659569"/>
            <a:ext cx="8640959" cy="384068"/>
          </a:xfrm>
          <a:prstGeom prst="roundRect">
            <a:avLst>
              <a:gd name="adj" fmla="val 926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50000">
                <a:srgbClr val="00206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 prstMaterial="metal"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"/>
              </a:spcBef>
              <a:spcAft>
                <a:spcPts val="130"/>
              </a:spcAft>
            </a:pP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  (1) 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지점별</a:t>
            </a: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/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지역별 </a:t>
            </a:r>
            <a:r>
              <a:rPr lang="ko-KR" altLang="en-US" sz="1400" spc="-50" dirty="0" err="1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확률강우량도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표출 및 자료 공유 시스템</a:t>
            </a:r>
            <a:endParaRPr lang="en-US" altLang="ko-KR" sz="1400" spc="-50" dirty="0">
              <a:ln>
                <a:prstDash val="solid"/>
              </a:ln>
              <a:solidFill>
                <a:sysClr val="window" lastClr="FFFFFF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53F711B-97C2-40FF-81CE-1BD6A641859E}"/>
              </a:ext>
            </a:extLst>
          </p:cNvPr>
          <p:cNvSpPr/>
          <p:nvPr/>
        </p:nvSpPr>
        <p:spPr>
          <a:xfrm>
            <a:off x="518764" y="2063272"/>
            <a:ext cx="8116240" cy="1434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프로그램 개발 및 테스트는 표준 웹 브라우저인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Google Chrome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에서 수행하였음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사용자의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별도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SW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설치 없이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(ActiveX, Flash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등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웹 표준 기술을 준용하여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표준 웹 브라우저에서 작동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이 가능하도록 개발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레이아웃은 상단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Map,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하단 확률강우 정보로 구성하며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표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(Tabular)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와 그래프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(Chart)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를 제시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2011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년 확률강우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data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를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격자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활용하여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웹페이지 기능 개발후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본 용역 최신데이터로 교체적용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D8ED61D-52DD-E0FF-5384-A30E1D0E3888}"/>
              </a:ext>
            </a:extLst>
          </p:cNvPr>
          <p:cNvSpPr/>
          <p:nvPr/>
        </p:nvSpPr>
        <p:spPr bwMode="auto">
          <a:xfrm>
            <a:off x="1744824" y="3517145"/>
            <a:ext cx="5701004" cy="322666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/>
              </a:gs>
              <a:gs pos="100000">
                <a:srgbClr val="C4C4C4"/>
              </a:gs>
            </a:gsLst>
            <a:lin ang="5400000" scaled="0"/>
          </a:gra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127000" dir="540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dirty="0">
              <a:latin typeface="Franklin Gothic Medium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133ABD5-1B2A-18BF-9355-1C13EECBE4B0}"/>
              </a:ext>
            </a:extLst>
          </p:cNvPr>
          <p:cNvSpPr txBox="1"/>
          <p:nvPr/>
        </p:nvSpPr>
        <p:spPr>
          <a:xfrm>
            <a:off x="1744823" y="6507974"/>
            <a:ext cx="570100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&lt;</a:t>
            </a:r>
            <a:r>
              <a:rPr lang="ko-KR" altLang="en-US" sz="1200" dirty="0" err="1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한국확률강우량정보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웹사이트 레이아웃 구성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&gt;</a:t>
            </a:r>
            <a:endParaRPr lang="ko-KR" altLang="en-US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BCAE43-7E7A-B78F-8AE9-A3C22F371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381" y="3559927"/>
            <a:ext cx="2705998" cy="296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F22BD7E-D34F-8BF7-98FB-943CB2574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306" y="3594246"/>
            <a:ext cx="2540585" cy="296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771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20">
            <a:extLst>
              <a:ext uri="{FF2B5EF4-FFF2-40B4-BE49-F238E27FC236}">
                <a16:creationId xmlns:a16="http://schemas.microsoft.com/office/drawing/2014/main" id="{0527A688-833F-DFBB-4AC0-337940EF874B}"/>
              </a:ext>
            </a:extLst>
          </p:cNvPr>
          <p:cNvGrpSpPr/>
          <p:nvPr/>
        </p:nvGrpSpPr>
        <p:grpSpPr>
          <a:xfrm>
            <a:off x="231829" y="830897"/>
            <a:ext cx="8608831" cy="527935"/>
            <a:chOff x="203584" y="931233"/>
            <a:chExt cx="8608831" cy="527935"/>
          </a:xfrm>
        </p:grpSpPr>
        <p:grpSp>
          <p:nvGrpSpPr>
            <p:cNvPr id="6" name="그룹 21">
              <a:extLst>
                <a:ext uri="{FF2B5EF4-FFF2-40B4-BE49-F238E27FC236}">
                  <a16:creationId xmlns:a16="http://schemas.microsoft.com/office/drawing/2014/main" id="{282BAB82-7F66-6D3F-06D0-CEC75BD2D52A}"/>
                </a:ext>
              </a:extLst>
            </p:cNvPr>
            <p:cNvGrpSpPr/>
            <p:nvPr/>
          </p:nvGrpSpPr>
          <p:grpSpPr>
            <a:xfrm>
              <a:off x="432308" y="942252"/>
              <a:ext cx="8380107" cy="505897"/>
              <a:chOff x="432308" y="942252"/>
              <a:chExt cx="8380107" cy="505897"/>
            </a:xfrm>
          </p:grpSpPr>
          <p:sp>
            <p:nvSpPr>
              <p:cNvPr id="10" name="직사각형 25">
                <a:extLst>
                  <a:ext uri="{FF2B5EF4-FFF2-40B4-BE49-F238E27FC236}">
                    <a16:creationId xmlns:a16="http://schemas.microsoft.com/office/drawing/2014/main" id="{43422C1A-DFA5-7775-937F-4B895C4F8859}"/>
                  </a:ext>
                </a:extLst>
              </p:cNvPr>
              <p:cNvSpPr/>
              <p:nvPr/>
            </p:nvSpPr>
            <p:spPr>
              <a:xfrm>
                <a:off x="432308" y="942252"/>
                <a:ext cx="4139692" cy="505897"/>
              </a:xfrm>
              <a:prstGeom prst="rect">
                <a:avLst/>
              </a:prstGeom>
              <a:gradFill flip="none" rotWithShape="1">
                <a:gsLst>
                  <a:gs pos="75000">
                    <a:schemeClr val="accent1">
                      <a:lumMod val="5000"/>
                      <a:lumOff val="95000"/>
                    </a:schemeClr>
                  </a:gs>
                  <a:gs pos="95000">
                    <a:srgbClr val="00B0F0">
                      <a:alpha val="0"/>
                    </a:srgbClr>
                  </a:gs>
                  <a:gs pos="85000">
                    <a:schemeClr val="accent5">
                      <a:lumMod val="60000"/>
                      <a:lumOff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23009">
                      <a:schemeClr val="bg1">
                        <a:alpha val="0"/>
                      </a:schemeClr>
                    </a:gs>
                    <a:gs pos="85000">
                      <a:srgbClr val="002060"/>
                    </a:gs>
                    <a:gs pos="90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Text Box 22">
                <a:extLst>
                  <a:ext uri="{FF2B5EF4-FFF2-40B4-BE49-F238E27FC236}">
                    <a16:creationId xmlns:a16="http://schemas.microsoft.com/office/drawing/2014/main" id="{525AECE0-7B00-A3D4-BDE6-A9AA5401F0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199" y="995145"/>
                <a:ext cx="795121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마</a:t>
                </a:r>
                <a:r>
                  <a:rPr lang="en-US" altLang="ko-KR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. </a:t>
                </a:r>
                <a:r>
                  <a:rPr lang="ko-KR" altLang="en-US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디지털 </a:t>
                </a:r>
                <a:r>
                  <a:rPr lang="ko-KR" altLang="en-US" sz="2000" b="1" dirty="0" err="1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확률강우량도</a:t>
                </a:r>
                <a:r>
                  <a:rPr lang="ko-KR" altLang="en-US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 표출 및 홍수방어목표 산정 가이드라인 제시</a:t>
                </a:r>
                <a:endParaRPr lang="ko-KR" altLang="en-US" b="1" dirty="0">
                  <a:solidFill>
                    <a:srgbClr val="005493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endParaRPr>
              </a:p>
            </p:txBody>
          </p:sp>
        </p:grpSp>
        <p:grpSp>
          <p:nvGrpSpPr>
            <p:cNvPr id="7" name="그룹 22">
              <a:extLst>
                <a:ext uri="{FF2B5EF4-FFF2-40B4-BE49-F238E27FC236}">
                  <a16:creationId xmlns:a16="http://schemas.microsoft.com/office/drawing/2014/main" id="{67AB9390-9E9C-A069-2858-6601E19738D7}"/>
                </a:ext>
              </a:extLst>
            </p:cNvPr>
            <p:cNvGrpSpPr/>
            <p:nvPr/>
          </p:nvGrpSpPr>
          <p:grpSpPr>
            <a:xfrm>
              <a:off x="203584" y="931233"/>
              <a:ext cx="527935" cy="527935"/>
              <a:chOff x="203584" y="931233"/>
              <a:chExt cx="527935" cy="527935"/>
            </a:xfrm>
          </p:grpSpPr>
          <p:sp>
            <p:nvSpPr>
              <p:cNvPr id="8" name="타원 23">
                <a:extLst>
                  <a:ext uri="{FF2B5EF4-FFF2-40B4-BE49-F238E27FC236}">
                    <a16:creationId xmlns:a16="http://schemas.microsoft.com/office/drawing/2014/main" id="{2F2BFC2B-F540-E8CA-874B-516F92783096}"/>
                  </a:ext>
                </a:extLst>
              </p:cNvPr>
              <p:cNvSpPr/>
              <p:nvPr/>
            </p:nvSpPr>
            <p:spPr>
              <a:xfrm>
                <a:off x="203584" y="931233"/>
                <a:ext cx="527935" cy="52793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타원 24">
                <a:extLst>
                  <a:ext uri="{FF2B5EF4-FFF2-40B4-BE49-F238E27FC236}">
                    <a16:creationId xmlns:a16="http://schemas.microsoft.com/office/drawing/2014/main" id="{6399CAF0-8152-B4E8-B6A8-ADF9AF26B0F1}"/>
                  </a:ext>
                </a:extLst>
              </p:cNvPr>
              <p:cNvSpPr/>
              <p:nvPr/>
            </p:nvSpPr>
            <p:spPr>
              <a:xfrm>
                <a:off x="287487" y="1015137"/>
                <a:ext cx="360128" cy="360126"/>
              </a:xfrm>
              <a:prstGeom prst="ellipse">
                <a:avLst/>
              </a:prstGeom>
              <a:gradFill flip="none" rotWithShape="1"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75000">
                    <a:srgbClr val="00B0F0">
                      <a:alpha val="50000"/>
                    </a:srgb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63500">
                <a:gradFill>
                  <a:gsLst>
                    <a:gs pos="25000">
                      <a:srgbClr val="321547"/>
                    </a:gs>
                    <a:gs pos="50000">
                      <a:srgbClr val="00B0F0"/>
                    </a:gs>
                    <a:gs pos="75000">
                      <a:schemeClr val="bg1"/>
                    </a:gs>
                  </a:gsLst>
                  <a:lin ang="135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0D1A5A3-2850-4540-1B1E-00BBFB441F73}"/>
              </a:ext>
            </a:extLst>
          </p:cNvPr>
          <p:cNvSpPr txBox="1"/>
          <p:nvPr/>
        </p:nvSpPr>
        <p:spPr>
          <a:xfrm>
            <a:off x="96152" y="102520"/>
            <a:ext cx="2515432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과업수행내용</a:t>
            </a:r>
          </a:p>
        </p:txBody>
      </p:sp>
      <p:grpSp>
        <p:nvGrpSpPr>
          <p:cNvPr id="13" name="그룹 14">
            <a:extLst>
              <a:ext uri="{FF2B5EF4-FFF2-40B4-BE49-F238E27FC236}">
                <a16:creationId xmlns:a16="http://schemas.microsoft.com/office/drawing/2014/main" id="{51CA8C81-2700-E2F1-83ED-324BF47B100E}"/>
              </a:ext>
            </a:extLst>
          </p:cNvPr>
          <p:cNvGrpSpPr/>
          <p:nvPr/>
        </p:nvGrpSpPr>
        <p:grpSpPr>
          <a:xfrm>
            <a:off x="202837" y="1594766"/>
            <a:ext cx="8784976" cy="5190207"/>
            <a:chOff x="179512" y="1594767"/>
            <a:chExt cx="8784976" cy="5190207"/>
          </a:xfrm>
        </p:grpSpPr>
        <p:sp>
          <p:nvSpPr>
            <p:cNvPr id="14" name="AutoShape 6">
              <a:extLst>
                <a:ext uri="{FF2B5EF4-FFF2-40B4-BE49-F238E27FC236}">
                  <a16:creationId xmlns:a16="http://schemas.microsoft.com/office/drawing/2014/main" id="{808A9A7D-8C53-12B4-0C8D-C363C5A80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94767"/>
              <a:ext cx="8784976" cy="5190207"/>
            </a:xfrm>
            <a:prstGeom prst="roundRect">
              <a:avLst>
                <a:gd name="adj" fmla="val 1625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8396B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/>
            </a:p>
          </p:txBody>
        </p:sp>
        <p:sp>
          <p:nvSpPr>
            <p:cNvPr id="15" name="AutoShape 8">
              <a:extLst>
                <a:ext uri="{FF2B5EF4-FFF2-40B4-BE49-F238E27FC236}">
                  <a16:creationId xmlns:a16="http://schemas.microsoft.com/office/drawing/2014/main" id="{67C3C7C2-5BB5-243A-10B1-507EE7B76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20" y="1660625"/>
              <a:ext cx="8640960" cy="5124348"/>
            </a:xfrm>
            <a:prstGeom prst="roundRect">
              <a:avLst>
                <a:gd name="adj" fmla="val 78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74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 dirty="0"/>
            </a:p>
          </p:txBody>
        </p:sp>
      </p:grpSp>
      <p:sp>
        <p:nvSpPr>
          <p:cNvPr id="16" name="모서리가 둥근 직사각형 7">
            <a:extLst>
              <a:ext uri="{FF2B5EF4-FFF2-40B4-BE49-F238E27FC236}">
                <a16:creationId xmlns:a16="http://schemas.microsoft.com/office/drawing/2014/main" id="{FDF5D939-CD49-3D65-1B13-D17F314AAE60}"/>
              </a:ext>
            </a:extLst>
          </p:cNvPr>
          <p:cNvSpPr/>
          <p:nvPr/>
        </p:nvSpPr>
        <p:spPr bwMode="auto">
          <a:xfrm rot="10800000" flipH="1" flipV="1">
            <a:off x="251438" y="1659569"/>
            <a:ext cx="8640959" cy="384068"/>
          </a:xfrm>
          <a:prstGeom prst="roundRect">
            <a:avLst>
              <a:gd name="adj" fmla="val 926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50000">
                <a:srgbClr val="00206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 prstMaterial="metal"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"/>
              </a:spcBef>
              <a:spcAft>
                <a:spcPts val="130"/>
              </a:spcAft>
            </a:pP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  (1) 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지점별</a:t>
            </a: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/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지역별 확률강우량도 표출 및 자료 공유 시스템</a:t>
            </a:r>
            <a:endParaRPr lang="en-US" altLang="ko-KR" sz="1400" spc="-50" dirty="0">
              <a:ln>
                <a:prstDash val="solid"/>
              </a:ln>
              <a:solidFill>
                <a:sysClr val="window" lastClr="FFFFFF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sp>
        <p:nvSpPr>
          <p:cNvPr id="17" name="직사각형 18">
            <a:extLst>
              <a:ext uri="{FF2B5EF4-FFF2-40B4-BE49-F238E27FC236}">
                <a16:creationId xmlns:a16="http://schemas.microsoft.com/office/drawing/2014/main" id="{DDCF32B2-F340-6CA8-8707-151063272051}"/>
              </a:ext>
            </a:extLst>
          </p:cNvPr>
          <p:cNvSpPr/>
          <p:nvPr/>
        </p:nvSpPr>
        <p:spPr>
          <a:xfrm>
            <a:off x="518764" y="2063272"/>
            <a:ext cx="8116240" cy="254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성과물 활용 방안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742950" lvl="1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중간보고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1200150" lvl="2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본 과업 웹 사이트 성과물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웹 소스코드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데이터 등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을 환경부 보유 서버에 적용하거나 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1200150" lvl="2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KICT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에서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k-idf.re.kr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주소로 서비스를 유지관리하며 </a:t>
            </a:r>
            <a:r>
              <a:rPr lang="en-US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,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환경부 웹 사이트에서 배너방식으로 연계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742950" lvl="1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최종보고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1200150" lvl="2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WAMIS 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탑재와 관련하여 유관 조직과 방안 모색중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한강 홍수통제소 대면 미팅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(11.1)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등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)</a:t>
            </a:r>
          </a:p>
          <a:p>
            <a:pPr marL="1200150" lvl="2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WAMIS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의 확률강우량은 홍수량과 연계되어 있기에 자료 혼선을 극복할 방안이 필요함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진행중인 확률강우량도 표출 시스템을 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2011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년 개발된 웹사이트와 비교시 아래 표와 같이 요약 가능</a:t>
            </a:r>
            <a:endParaRPr lang="en-GB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  <a:p>
            <a:pPr marL="742950" lvl="1" indent="-285750">
              <a:lnSpc>
                <a:spcPct val="150000"/>
              </a:lnSpc>
              <a:buBlip>
                <a:blip r:embed="rId2"/>
              </a:buBlip>
              <a:defRPr/>
            </a:pP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웹페이지 화면의 비교는 다음 </a:t>
            </a:r>
            <a:r>
              <a:rPr lang="en-GB" altLang="ko-KR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page</a:t>
            </a:r>
            <a:r>
              <a:rPr lang="ko-KR" altLang="en-US" sz="1200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에 수록함</a:t>
            </a:r>
            <a:endParaRPr lang="en-US" altLang="ko-KR" sz="1200" dirty="0">
              <a:ln>
                <a:solidFill>
                  <a:schemeClr val="accent1">
                    <a:alpha val="0"/>
                  </a:schemeClr>
                </a:solidFill>
              </a:ln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graphicFrame>
        <p:nvGraphicFramePr>
          <p:cNvPr id="33" name="표 5">
            <a:extLst>
              <a:ext uri="{FF2B5EF4-FFF2-40B4-BE49-F238E27FC236}">
                <a16:creationId xmlns:a16="http://schemas.microsoft.com/office/drawing/2014/main" id="{F9FD129B-56B8-3DDD-B805-073FE60BA6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347561"/>
              </p:ext>
            </p:extLst>
          </p:nvPr>
        </p:nvGraphicFramePr>
        <p:xfrm>
          <a:off x="722545" y="4555272"/>
          <a:ext cx="7745560" cy="210007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15333">
                  <a:extLst>
                    <a:ext uri="{9D8B030D-6E8A-4147-A177-3AD203B41FA5}">
                      <a16:colId xmlns:a16="http://schemas.microsoft.com/office/drawing/2014/main" val="2292599930"/>
                    </a:ext>
                  </a:extLst>
                </a:gridCol>
                <a:gridCol w="3101009">
                  <a:extLst>
                    <a:ext uri="{9D8B030D-6E8A-4147-A177-3AD203B41FA5}">
                      <a16:colId xmlns:a16="http://schemas.microsoft.com/office/drawing/2014/main" val="2383735765"/>
                    </a:ext>
                  </a:extLst>
                </a:gridCol>
                <a:gridCol w="3141866">
                  <a:extLst>
                    <a:ext uri="{9D8B030D-6E8A-4147-A177-3AD203B41FA5}">
                      <a16:colId xmlns:a16="http://schemas.microsoft.com/office/drawing/2014/main" val="3132433969"/>
                    </a:ext>
                  </a:extLst>
                </a:gridCol>
                <a:gridCol w="87352">
                  <a:extLst>
                    <a:ext uri="{9D8B030D-6E8A-4147-A177-3AD203B41FA5}">
                      <a16:colId xmlns:a16="http://schemas.microsoft.com/office/drawing/2014/main" val="1478341998"/>
                    </a:ext>
                  </a:extLst>
                </a:gridCol>
              </a:tblGrid>
              <a:tr h="208001">
                <a:tc gridSpan="4">
                  <a:txBody>
                    <a:bodyPr/>
                    <a:lstStyle/>
                    <a:p>
                      <a:pPr algn="l" latinLnBrk="1">
                        <a:lnSpc>
                          <a:spcPct val="150000"/>
                        </a:lnSpc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표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] 2011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년과 </a:t>
                      </a:r>
                      <a:r>
                        <a:rPr lang="en-GB" altLang="ko-KR" sz="1000" dirty="0">
                          <a:solidFill>
                            <a:schemeClr val="tx1"/>
                          </a:solidFill>
                        </a:rPr>
                        <a:t>2023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년 웹사이트 주요 요소 비교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079877"/>
                  </a:ext>
                </a:extLst>
              </a:tr>
              <a:tr h="2080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b="1" dirty="0"/>
                        <a:t>구분</a:t>
                      </a:r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b="1" dirty="0"/>
                        <a:t>2011</a:t>
                      </a:r>
                      <a:r>
                        <a:rPr lang="ko-KR" altLang="en-US" sz="1000" b="1" dirty="0"/>
                        <a:t>년 웹사이트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b="1" dirty="0"/>
                        <a:t>2023</a:t>
                      </a:r>
                      <a:r>
                        <a:rPr lang="ko-KR" altLang="en-US" sz="1000" b="1" dirty="0"/>
                        <a:t>년 웹사이트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000" b="1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9901"/>
                  </a:ext>
                </a:extLst>
              </a:tr>
              <a:tr h="2092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dirty="0"/>
                        <a:t>OS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MS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GB" altLang="ko-KR" sz="1000" dirty="0"/>
                        <a:t>Windows Server 2008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MS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GB" altLang="ko-KR" sz="1000" dirty="0"/>
                        <a:t>Windows Server 2019 std 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124297"/>
                  </a:ext>
                </a:extLst>
              </a:tr>
              <a:tr h="2092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000" dirty="0"/>
                        <a:t>DBMS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/>
                        <a:t>상용 </a:t>
                      </a:r>
                      <a:r>
                        <a:rPr lang="en-GB" altLang="ko-KR" sz="1000" dirty="0"/>
                        <a:t>DBMS(MS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GB" altLang="ko-KR" sz="1000" dirty="0"/>
                        <a:t>SQL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GB" altLang="ko-KR" sz="1000" dirty="0"/>
                        <a:t>Server) </a:t>
                      </a:r>
                      <a:r>
                        <a:rPr lang="ko-KR" altLang="en-US" sz="1000" dirty="0"/>
                        <a:t>의존 방식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dirty="0"/>
                        <a:t>DBMS </a:t>
                      </a:r>
                      <a:r>
                        <a:rPr lang="ko-KR" altLang="en-US" sz="1000" dirty="0"/>
                        <a:t>생략하고 작동하도록 개발중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055299"/>
                  </a:ext>
                </a:extLst>
              </a:tr>
              <a:tr h="20923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dirty="0"/>
                        <a:t>WEB GIS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상용 </a:t>
                      </a:r>
                      <a:r>
                        <a:rPr lang="en-GB" altLang="ko-KR" sz="1000" dirty="0"/>
                        <a:t>WEBGIS </a:t>
                      </a:r>
                      <a:r>
                        <a:rPr lang="ko-KR" altLang="en-US" sz="1000" dirty="0"/>
                        <a:t>엔진 의존 </a:t>
                      </a:r>
                      <a:r>
                        <a:rPr lang="en-GB" altLang="ko-KR" sz="1000" dirty="0"/>
                        <a:t>(</a:t>
                      </a:r>
                      <a:r>
                        <a:rPr lang="ko-KR" altLang="en-US" sz="1000" dirty="0"/>
                        <a:t>서버에 설치</a:t>
                      </a:r>
                      <a:r>
                        <a:rPr lang="en-GB" altLang="ko-KR" sz="1000" dirty="0"/>
                        <a:t>)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글로벌 수준의 오픈소스 제품을 적용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944711"/>
                  </a:ext>
                </a:extLst>
              </a:tr>
              <a:tr h="2080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/>
                        <a:t>베이스맵</a:t>
                      </a:r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/>
                        <a:t>자체 제작 맵데이터를 활용</a:t>
                      </a:r>
                      <a:r>
                        <a:rPr lang="en-GB" altLang="ko-KR" sz="1000" dirty="0"/>
                        <a:t>(</a:t>
                      </a:r>
                      <a:r>
                        <a:rPr lang="ko-KR" altLang="en-US" sz="1000" dirty="0"/>
                        <a:t>갱신없음</a:t>
                      </a:r>
                      <a:r>
                        <a:rPr lang="en-GB" altLang="ko-KR" sz="1000" dirty="0"/>
                        <a:t>)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지속적으로 현행화되는 베이스맵을</a:t>
                      </a:r>
                      <a:r>
                        <a:rPr lang="en-GB" altLang="ko-KR" sz="1000" dirty="0"/>
                        <a:t>(</a:t>
                      </a:r>
                      <a:r>
                        <a:rPr lang="ko-KR" altLang="en-US" sz="1000" dirty="0"/>
                        <a:t>구글</a:t>
                      </a:r>
                      <a:r>
                        <a:rPr lang="en-GB" altLang="ko-KR" sz="1000" dirty="0"/>
                        <a:t>)</a:t>
                      </a:r>
                      <a:r>
                        <a:rPr lang="ko-KR" altLang="en-US" sz="1000" dirty="0"/>
                        <a:t> 적용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032336"/>
                  </a:ext>
                </a:extLst>
              </a:tr>
              <a:tr h="2080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/>
                        <a:t>챠트</a:t>
                      </a:r>
                      <a:r>
                        <a:rPr lang="en-GB" altLang="ko-KR" sz="1000" dirty="0"/>
                        <a:t>(Chart)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/>
                        <a:t>상용 </a:t>
                      </a:r>
                      <a:r>
                        <a:rPr lang="en-GB" altLang="ko-KR" sz="1000" dirty="0"/>
                        <a:t>Chart </a:t>
                      </a:r>
                      <a:r>
                        <a:rPr lang="ko-KR" altLang="en-US" sz="1000" dirty="0"/>
                        <a:t>엔진 의존 </a:t>
                      </a:r>
                      <a:r>
                        <a:rPr lang="en-GB" altLang="ko-KR" sz="1000" dirty="0"/>
                        <a:t>(</a:t>
                      </a:r>
                      <a:r>
                        <a:rPr lang="ko-KR" altLang="en-US" sz="1000" dirty="0"/>
                        <a:t>서버에 설치</a:t>
                      </a:r>
                      <a:r>
                        <a:rPr lang="en-GB" altLang="ko-KR" sz="1000" dirty="0"/>
                        <a:t>)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Open API </a:t>
                      </a:r>
                      <a:r>
                        <a:rPr lang="ko-KR" altLang="en-US" sz="1000" dirty="0"/>
                        <a:t>방식</a:t>
                      </a:r>
                      <a:r>
                        <a:rPr lang="en-GB" altLang="ko-KR" sz="1000" dirty="0"/>
                        <a:t>(</a:t>
                      </a:r>
                      <a:r>
                        <a:rPr lang="ko-KR" altLang="en-US" sz="1000" dirty="0"/>
                        <a:t>구글</a:t>
                      </a:r>
                      <a:r>
                        <a:rPr lang="en-GB" altLang="ko-KR" sz="1000" dirty="0"/>
                        <a:t>)</a:t>
                      </a:r>
                      <a:r>
                        <a:rPr lang="ko-KR" altLang="en-US" sz="1000" dirty="0"/>
                        <a:t> 기술 적용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570274"/>
                  </a:ext>
                </a:extLst>
              </a:tr>
              <a:tr h="20800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000" dirty="0"/>
                        <a:t>개발 환경 및 테스트</a:t>
                      </a:r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dirty="0"/>
                        <a:t>MS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GB" altLang="ko-KR" sz="1000" dirty="0"/>
                        <a:t>IE </a:t>
                      </a:r>
                      <a:r>
                        <a:rPr lang="ko-KR" altLang="en-US" sz="1000" dirty="0"/>
                        <a:t>중심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구글 크롬 중심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76847387"/>
                  </a:ext>
                </a:extLst>
              </a:tr>
              <a:tr h="33602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GB" altLang="ko-KR" sz="1000" dirty="0"/>
                        <a:t>Deployment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Physical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GB" altLang="ko-KR" sz="1000" dirty="0"/>
                        <a:t>Machine</a:t>
                      </a:r>
                      <a:r>
                        <a:rPr lang="ko-KR" altLang="en-US" sz="1000" dirty="0"/>
                        <a:t>으로 구성 </a:t>
                      </a:r>
                      <a:endParaRPr lang="en-GB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(KICT</a:t>
                      </a:r>
                      <a:r>
                        <a:rPr lang="ko-KR" altLang="en-US" sz="1000" dirty="0"/>
                        <a:t>에서</a:t>
                      </a:r>
                      <a:r>
                        <a:rPr lang="en-GB" altLang="ko-KR" sz="1000" dirty="0"/>
                        <a:t> </a:t>
                      </a:r>
                      <a:r>
                        <a:rPr lang="ko-KR" altLang="en-US" sz="1000" dirty="0"/>
                        <a:t>구매한 </a:t>
                      </a:r>
                      <a:r>
                        <a:rPr lang="en-GB" altLang="ko-KR" sz="1000" dirty="0"/>
                        <a:t>HP RACK </a:t>
                      </a:r>
                      <a:r>
                        <a:rPr lang="ko-KR" altLang="en-US" sz="1000" dirty="0"/>
                        <a:t>서버</a:t>
                      </a:r>
                      <a:r>
                        <a:rPr lang="en-GB" altLang="ko-KR" sz="1000" dirty="0"/>
                        <a:t>, </a:t>
                      </a:r>
                      <a:r>
                        <a:rPr lang="ko-KR" altLang="en-US" sz="1000" dirty="0"/>
                        <a:t>현재 수명연한 지남</a:t>
                      </a:r>
                      <a:r>
                        <a:rPr lang="en-GB" altLang="ko-KR" sz="1000" dirty="0"/>
                        <a:t>)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Hyper-V VM</a:t>
                      </a:r>
                      <a:r>
                        <a:rPr lang="ko-KR" altLang="en-US" sz="1000" dirty="0"/>
                        <a:t>으로 구성</a:t>
                      </a:r>
                      <a:endParaRPr lang="en-GB" altLang="ko-KR" sz="1000" dirty="0"/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000" dirty="0"/>
                        <a:t>(Cloud </a:t>
                      </a:r>
                      <a:r>
                        <a:rPr lang="ko-KR" altLang="en-US" sz="1000" dirty="0"/>
                        <a:t>적응성 유리</a:t>
                      </a:r>
                      <a:r>
                        <a:rPr lang="en-GB" altLang="ko-KR" sz="1000" dirty="0"/>
                        <a:t>)</a:t>
                      </a:r>
                      <a:endParaRPr lang="ko-KR" altLang="en-US" sz="10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2354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575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20">
            <a:extLst>
              <a:ext uri="{FF2B5EF4-FFF2-40B4-BE49-F238E27FC236}">
                <a16:creationId xmlns:a16="http://schemas.microsoft.com/office/drawing/2014/main" id="{0527A688-833F-DFBB-4AC0-337940EF874B}"/>
              </a:ext>
            </a:extLst>
          </p:cNvPr>
          <p:cNvGrpSpPr/>
          <p:nvPr/>
        </p:nvGrpSpPr>
        <p:grpSpPr>
          <a:xfrm>
            <a:off x="231829" y="830897"/>
            <a:ext cx="8608831" cy="527935"/>
            <a:chOff x="203584" y="931233"/>
            <a:chExt cx="8608831" cy="527935"/>
          </a:xfrm>
        </p:grpSpPr>
        <p:grpSp>
          <p:nvGrpSpPr>
            <p:cNvPr id="6" name="그룹 21">
              <a:extLst>
                <a:ext uri="{FF2B5EF4-FFF2-40B4-BE49-F238E27FC236}">
                  <a16:creationId xmlns:a16="http://schemas.microsoft.com/office/drawing/2014/main" id="{282BAB82-7F66-6D3F-06D0-CEC75BD2D52A}"/>
                </a:ext>
              </a:extLst>
            </p:cNvPr>
            <p:cNvGrpSpPr/>
            <p:nvPr/>
          </p:nvGrpSpPr>
          <p:grpSpPr>
            <a:xfrm>
              <a:off x="432308" y="942252"/>
              <a:ext cx="8380107" cy="505897"/>
              <a:chOff x="432308" y="942252"/>
              <a:chExt cx="8380107" cy="505897"/>
            </a:xfrm>
          </p:grpSpPr>
          <p:sp>
            <p:nvSpPr>
              <p:cNvPr id="10" name="직사각형 25">
                <a:extLst>
                  <a:ext uri="{FF2B5EF4-FFF2-40B4-BE49-F238E27FC236}">
                    <a16:creationId xmlns:a16="http://schemas.microsoft.com/office/drawing/2014/main" id="{43422C1A-DFA5-7775-937F-4B895C4F8859}"/>
                  </a:ext>
                </a:extLst>
              </p:cNvPr>
              <p:cNvSpPr/>
              <p:nvPr/>
            </p:nvSpPr>
            <p:spPr>
              <a:xfrm>
                <a:off x="432308" y="942252"/>
                <a:ext cx="4139692" cy="505897"/>
              </a:xfrm>
              <a:prstGeom prst="rect">
                <a:avLst/>
              </a:prstGeom>
              <a:gradFill flip="none" rotWithShape="1">
                <a:gsLst>
                  <a:gs pos="75000">
                    <a:schemeClr val="accent1">
                      <a:lumMod val="5000"/>
                      <a:lumOff val="95000"/>
                    </a:schemeClr>
                  </a:gs>
                  <a:gs pos="95000">
                    <a:srgbClr val="00B0F0">
                      <a:alpha val="0"/>
                    </a:srgbClr>
                  </a:gs>
                  <a:gs pos="85000">
                    <a:schemeClr val="accent5">
                      <a:lumMod val="60000"/>
                      <a:lumOff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>
                <a:gradFill flip="none" rotWithShape="1">
                  <a:gsLst>
                    <a:gs pos="23009">
                      <a:schemeClr val="bg1">
                        <a:alpha val="0"/>
                      </a:schemeClr>
                    </a:gs>
                    <a:gs pos="85000">
                      <a:srgbClr val="002060"/>
                    </a:gs>
                    <a:gs pos="90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Text Box 22">
                <a:extLst>
                  <a:ext uri="{FF2B5EF4-FFF2-40B4-BE49-F238E27FC236}">
                    <a16:creationId xmlns:a16="http://schemas.microsoft.com/office/drawing/2014/main" id="{525AECE0-7B00-A3D4-BDE6-A9AA5401F0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199" y="995145"/>
                <a:ext cx="795121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마</a:t>
                </a:r>
                <a:r>
                  <a:rPr lang="en-US" altLang="ko-KR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. </a:t>
                </a:r>
                <a:r>
                  <a:rPr lang="ko-KR" altLang="en-US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디지털 </a:t>
                </a:r>
                <a:r>
                  <a:rPr lang="ko-KR" altLang="en-US" sz="2000" b="1" dirty="0" err="1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확률강우량도</a:t>
                </a:r>
                <a:r>
                  <a:rPr lang="ko-KR" altLang="en-US" sz="2000" b="1" dirty="0">
                    <a:solidFill>
                      <a:srgbClr val="005493"/>
                    </a:solidFill>
                    <a:latin typeface="HY헤드라인M" panose="02030600000101010101" pitchFamily="18" charset="-127"/>
                    <a:ea typeface="HY헤드라인M" panose="02030600000101010101" pitchFamily="18" charset="-127"/>
                  </a:rPr>
                  <a:t> 표출 및 홍수방어목표 산정 가이드라인 제시</a:t>
                </a:r>
                <a:endParaRPr lang="ko-KR" altLang="en-US" b="1" dirty="0">
                  <a:solidFill>
                    <a:srgbClr val="005493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endParaRPr>
              </a:p>
            </p:txBody>
          </p:sp>
        </p:grpSp>
        <p:grpSp>
          <p:nvGrpSpPr>
            <p:cNvPr id="7" name="그룹 22">
              <a:extLst>
                <a:ext uri="{FF2B5EF4-FFF2-40B4-BE49-F238E27FC236}">
                  <a16:creationId xmlns:a16="http://schemas.microsoft.com/office/drawing/2014/main" id="{67AB9390-9E9C-A069-2858-6601E19738D7}"/>
                </a:ext>
              </a:extLst>
            </p:cNvPr>
            <p:cNvGrpSpPr/>
            <p:nvPr/>
          </p:nvGrpSpPr>
          <p:grpSpPr>
            <a:xfrm>
              <a:off x="203584" y="931233"/>
              <a:ext cx="527935" cy="527935"/>
              <a:chOff x="203584" y="931233"/>
              <a:chExt cx="527935" cy="527935"/>
            </a:xfrm>
          </p:grpSpPr>
          <p:sp>
            <p:nvSpPr>
              <p:cNvPr id="8" name="타원 23">
                <a:extLst>
                  <a:ext uri="{FF2B5EF4-FFF2-40B4-BE49-F238E27FC236}">
                    <a16:creationId xmlns:a16="http://schemas.microsoft.com/office/drawing/2014/main" id="{2F2BFC2B-F540-E8CA-874B-516F92783096}"/>
                  </a:ext>
                </a:extLst>
              </p:cNvPr>
              <p:cNvSpPr/>
              <p:nvPr/>
            </p:nvSpPr>
            <p:spPr>
              <a:xfrm>
                <a:off x="203584" y="931233"/>
                <a:ext cx="527935" cy="527935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타원 24">
                <a:extLst>
                  <a:ext uri="{FF2B5EF4-FFF2-40B4-BE49-F238E27FC236}">
                    <a16:creationId xmlns:a16="http://schemas.microsoft.com/office/drawing/2014/main" id="{6399CAF0-8152-B4E8-B6A8-ADF9AF26B0F1}"/>
                  </a:ext>
                </a:extLst>
              </p:cNvPr>
              <p:cNvSpPr/>
              <p:nvPr/>
            </p:nvSpPr>
            <p:spPr>
              <a:xfrm>
                <a:off x="287487" y="1015137"/>
                <a:ext cx="360128" cy="360126"/>
              </a:xfrm>
              <a:prstGeom prst="ellipse">
                <a:avLst/>
              </a:prstGeom>
              <a:gradFill flip="none" rotWithShape="1"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75000">
                    <a:srgbClr val="00B0F0">
                      <a:alpha val="50000"/>
                    </a:srgb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63500">
                <a:gradFill>
                  <a:gsLst>
                    <a:gs pos="25000">
                      <a:srgbClr val="321547"/>
                    </a:gs>
                    <a:gs pos="50000">
                      <a:srgbClr val="00B0F0"/>
                    </a:gs>
                    <a:gs pos="75000">
                      <a:schemeClr val="bg1"/>
                    </a:gs>
                  </a:gsLst>
                  <a:lin ang="135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0D1A5A3-2850-4540-1B1E-00BBFB441F73}"/>
              </a:ext>
            </a:extLst>
          </p:cNvPr>
          <p:cNvSpPr txBox="1"/>
          <p:nvPr/>
        </p:nvSpPr>
        <p:spPr>
          <a:xfrm>
            <a:off x="96152" y="102520"/>
            <a:ext cx="2515432" cy="4924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5</a:t>
            </a:r>
            <a:r>
              <a:rPr lang="ko-KR" altLang="ko-KR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lang="ko-KR" altLang="en-US" sz="2600" b="1" dirty="0">
                <a:solidFill>
                  <a:schemeClr val="accent5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과업수행내용</a:t>
            </a:r>
          </a:p>
        </p:txBody>
      </p:sp>
      <p:grpSp>
        <p:nvGrpSpPr>
          <p:cNvPr id="13" name="그룹 14">
            <a:extLst>
              <a:ext uri="{FF2B5EF4-FFF2-40B4-BE49-F238E27FC236}">
                <a16:creationId xmlns:a16="http://schemas.microsoft.com/office/drawing/2014/main" id="{51CA8C81-2700-E2F1-83ED-324BF47B100E}"/>
              </a:ext>
            </a:extLst>
          </p:cNvPr>
          <p:cNvGrpSpPr/>
          <p:nvPr/>
        </p:nvGrpSpPr>
        <p:grpSpPr>
          <a:xfrm>
            <a:off x="202837" y="1594766"/>
            <a:ext cx="8784976" cy="5190207"/>
            <a:chOff x="179512" y="1594767"/>
            <a:chExt cx="8784976" cy="5190207"/>
          </a:xfrm>
        </p:grpSpPr>
        <p:sp>
          <p:nvSpPr>
            <p:cNvPr id="14" name="AutoShape 6">
              <a:extLst>
                <a:ext uri="{FF2B5EF4-FFF2-40B4-BE49-F238E27FC236}">
                  <a16:creationId xmlns:a16="http://schemas.microsoft.com/office/drawing/2014/main" id="{808A9A7D-8C53-12B4-0C8D-C363C5A80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12" y="1594767"/>
              <a:ext cx="8784976" cy="5190207"/>
            </a:xfrm>
            <a:prstGeom prst="roundRect">
              <a:avLst>
                <a:gd name="adj" fmla="val 1625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8396B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/>
            </a:p>
          </p:txBody>
        </p:sp>
        <p:sp>
          <p:nvSpPr>
            <p:cNvPr id="15" name="AutoShape 8">
              <a:extLst>
                <a:ext uri="{FF2B5EF4-FFF2-40B4-BE49-F238E27FC236}">
                  <a16:creationId xmlns:a16="http://schemas.microsoft.com/office/drawing/2014/main" id="{67C3C7C2-5BB5-243A-10B1-507EE7B76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20" y="1660625"/>
              <a:ext cx="8640960" cy="5124348"/>
            </a:xfrm>
            <a:prstGeom prst="roundRect">
              <a:avLst>
                <a:gd name="adj" fmla="val 787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74001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ko-KR" dirty="0"/>
            </a:p>
          </p:txBody>
        </p:sp>
      </p:grpSp>
      <p:sp>
        <p:nvSpPr>
          <p:cNvPr id="16" name="모서리가 둥근 직사각형 7">
            <a:extLst>
              <a:ext uri="{FF2B5EF4-FFF2-40B4-BE49-F238E27FC236}">
                <a16:creationId xmlns:a16="http://schemas.microsoft.com/office/drawing/2014/main" id="{FDF5D939-CD49-3D65-1B13-D17F314AAE60}"/>
              </a:ext>
            </a:extLst>
          </p:cNvPr>
          <p:cNvSpPr/>
          <p:nvPr/>
        </p:nvSpPr>
        <p:spPr bwMode="auto">
          <a:xfrm rot="10800000" flipH="1" flipV="1">
            <a:off x="251438" y="1659569"/>
            <a:ext cx="8640959" cy="384068"/>
          </a:xfrm>
          <a:prstGeom prst="roundRect">
            <a:avLst>
              <a:gd name="adj" fmla="val 926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50000">
                <a:srgbClr val="00206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 prstMaterial="metal"/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30"/>
              </a:spcBef>
              <a:spcAft>
                <a:spcPts val="130"/>
              </a:spcAft>
            </a:pP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   (1) 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지점별</a:t>
            </a:r>
            <a:r>
              <a:rPr lang="en-US" altLang="ko-KR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/</a:t>
            </a:r>
            <a:r>
              <a:rPr lang="ko-KR" altLang="en-US" sz="1400" spc="-50" dirty="0">
                <a:ln>
                  <a:prstDash val="solid"/>
                </a:ln>
                <a:solidFill>
                  <a:sysClr val="window" lastClr="FFFFFF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Lucida Sans Unicode" pitchFamily="34" charset="0"/>
              </a:rPr>
              <a:t>지역별 확률강우량도 표출 및 자료 공유 시스템</a:t>
            </a:r>
            <a:endParaRPr lang="en-US" altLang="ko-KR" sz="1400" spc="-50" dirty="0">
              <a:ln>
                <a:prstDash val="solid"/>
              </a:ln>
              <a:solidFill>
                <a:sysClr val="window" lastClr="FFFFFF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Lucida Sans Unicode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950170-89D1-9067-962B-5C4C1CC94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89" y="4418543"/>
            <a:ext cx="3560299" cy="21889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D63357-B53D-2CA2-FA67-73BFF52ACF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41"/>
          <a:stretch/>
        </p:blipFill>
        <p:spPr bwMode="auto">
          <a:xfrm>
            <a:off x="555490" y="2150038"/>
            <a:ext cx="3560300" cy="2032571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D56B089-13DE-AB85-020D-A08AF9C6F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004" y="4482350"/>
            <a:ext cx="3391506" cy="20153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902993-24F0-399F-8017-B9EF3B2CF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2039" y="2108826"/>
            <a:ext cx="3376471" cy="2086206"/>
          </a:xfrm>
          <a:prstGeom prst="rect">
            <a:avLst/>
          </a:prstGeom>
        </p:spPr>
      </p:pic>
      <p:sp>
        <p:nvSpPr>
          <p:cNvPr id="20" name="Arrow: Striped Right 19">
            <a:extLst>
              <a:ext uri="{FF2B5EF4-FFF2-40B4-BE49-F238E27FC236}">
                <a16:creationId xmlns:a16="http://schemas.microsoft.com/office/drawing/2014/main" id="{CE727BF5-82C3-9653-8EB9-18DF064514C4}"/>
              </a:ext>
            </a:extLst>
          </p:cNvPr>
          <p:cNvSpPr/>
          <p:nvPr/>
        </p:nvSpPr>
        <p:spPr>
          <a:xfrm>
            <a:off x="4440759" y="4086970"/>
            <a:ext cx="527774" cy="469127"/>
          </a:xfrm>
          <a:prstGeom prst="striped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140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612</TotalTime>
  <Words>696</Words>
  <Application>Microsoft Office PowerPoint</Application>
  <PresentationFormat>On-screen Show (4:3)</PresentationFormat>
  <Paragraphs>78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Franklin Gothic Medium</vt:lpstr>
      <vt:lpstr>Calibri</vt:lpstr>
      <vt:lpstr>Arial</vt:lpstr>
      <vt:lpstr>HY헤드라인M</vt:lpstr>
      <vt:lpstr>HY견고딕</vt:lpstr>
      <vt:lpstr>Calibri Light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SUNGHUN</dc:creator>
  <cp:lastModifiedBy>영진 원</cp:lastModifiedBy>
  <cp:revision>43</cp:revision>
  <dcterms:created xsi:type="dcterms:W3CDTF">2023-01-03T01:08:04Z</dcterms:created>
  <dcterms:modified xsi:type="dcterms:W3CDTF">2023-11-01T14:20:07Z</dcterms:modified>
</cp:coreProperties>
</file>