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256" r:id="rId2"/>
    <p:sldId id="263" r:id="rId3"/>
    <p:sldId id="257" r:id="rId4"/>
    <p:sldId id="258" r:id="rId5"/>
    <p:sldId id="435" r:id="rId6"/>
    <p:sldId id="354" r:id="rId7"/>
    <p:sldId id="436" r:id="rId8"/>
    <p:sldId id="265" r:id="rId9"/>
    <p:sldId id="432" r:id="rId10"/>
    <p:sldId id="437" r:id="rId11"/>
    <p:sldId id="438" r:id="rId12"/>
    <p:sldId id="439" r:id="rId13"/>
    <p:sldId id="440" r:id="rId14"/>
    <p:sldId id="441" r:id="rId15"/>
    <p:sldId id="442" r:id="rId16"/>
    <p:sldId id="443" r:id="rId17"/>
    <p:sldId id="446" r:id="rId18"/>
    <p:sldId id="448" r:id="rId19"/>
    <p:sldId id="451" r:id="rId20"/>
    <p:sldId id="449" r:id="rId21"/>
    <p:sldId id="444" r:id="rId22"/>
    <p:sldId id="445" r:id="rId23"/>
    <p:sldId id="347" r:id="rId24"/>
  </p:sldIdLst>
  <p:sldSz cx="9144000" cy="6858000" type="screen4x3"/>
  <p:notesSz cx="7104063" cy="10234613"/>
  <p:embeddedFontLst>
    <p:embeddedFont>
      <p:font typeface="KoPub돋움체 Bold" panose="00000800000000000000" pitchFamily="2" charset="-127"/>
      <p:regular r:id="rId26"/>
      <p:bold r:id="rId27"/>
    </p:embeddedFont>
    <p:embeddedFont>
      <p:font typeface="KoPub돋움체 Light" panose="00000300000000000000" pitchFamily="2" charset="-127"/>
      <p:regular r:id="rId28"/>
    </p:embeddedFont>
    <p:embeddedFont>
      <p:font typeface="KoPub돋움체 Medium" panose="00000600000000000000" pitchFamily="2" charset="-127"/>
      <p:regular r:id="rId29"/>
    </p:embeddedFont>
    <p:embeddedFont>
      <p:font typeface="KoPub바탕체 Bold" panose="00000800000000000000" pitchFamily="2" charset="-127"/>
      <p:regular r:id="rId30"/>
      <p:bold r:id="rId31"/>
    </p:embeddedFont>
    <p:embeddedFont>
      <p:font typeface="KoPub바탕체 Medium" panose="00000600000000000000" pitchFamily="2" charset="-127"/>
      <p:regular r:id="rId32"/>
    </p:embeddedFont>
    <p:embeddedFont>
      <p:font typeface="맑은 고딕" panose="020B0503020000020004" pitchFamily="50" charset="-127"/>
      <p:regular r:id="rId33"/>
      <p:bold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58" userDrawn="1">
          <p15:clr>
            <a:srgbClr val="A4A3A4"/>
          </p15:clr>
        </p15:guide>
        <p15:guide id="4" pos="5602" userDrawn="1">
          <p15:clr>
            <a:srgbClr val="A4A3A4"/>
          </p15:clr>
        </p15:guide>
        <p15:guide id="5" orient="horz" pos="527" userDrawn="1">
          <p15:clr>
            <a:srgbClr val="A4A3A4"/>
          </p15:clr>
        </p15:guide>
        <p15:guide id="6" orient="horz" pos="4088" userDrawn="1">
          <p15:clr>
            <a:srgbClr val="A4A3A4"/>
          </p15:clr>
        </p15:guide>
        <p15:guide id="7" orient="horz" pos="595" userDrawn="1">
          <p15:clr>
            <a:srgbClr val="A4A3A4"/>
          </p15:clr>
        </p15:guide>
        <p15:guide id="8" orient="horz" pos="4110">
          <p15:clr>
            <a:srgbClr val="A4A3A4"/>
          </p15:clr>
        </p15:guide>
        <p15:guide id="9" orient="horz" pos="799">
          <p15:clr>
            <a:srgbClr val="A4A3A4"/>
          </p15:clr>
        </p15:guide>
        <p15:guide id="10" orient="horz" pos="709">
          <p15:clr>
            <a:srgbClr val="A4A3A4"/>
          </p15:clr>
        </p15:guide>
        <p15:guide id="11" orient="horz" pos="1502">
          <p15:clr>
            <a:srgbClr val="A4A3A4"/>
          </p15:clr>
        </p15:guide>
        <p15:guide id="12" orient="horz" pos="22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6AB2"/>
    <a:srgbClr val="006EBC"/>
    <a:srgbClr val="7CAFDE"/>
    <a:srgbClr val="556A2C"/>
    <a:srgbClr val="88A945"/>
    <a:srgbClr val="D7E4BE"/>
    <a:srgbClr val="00B0F0"/>
    <a:srgbClr val="0070C0"/>
    <a:srgbClr val="0094C8"/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89536" autoAdjust="0"/>
  </p:normalViewPr>
  <p:slideViewPr>
    <p:cSldViewPr showGuides="1">
      <p:cViewPr varScale="1">
        <p:scale>
          <a:sx n="107" d="100"/>
          <a:sy n="107" d="100"/>
        </p:scale>
        <p:origin x="3012" y="108"/>
      </p:cViewPr>
      <p:guideLst>
        <p:guide orient="horz" pos="2160"/>
        <p:guide pos="2880"/>
        <p:guide pos="158"/>
        <p:guide pos="5602"/>
        <p:guide orient="horz" pos="527"/>
        <p:guide orient="horz" pos="4088"/>
        <p:guide orient="horz" pos="595"/>
        <p:guide orient="horz" pos="4110"/>
        <p:guide orient="horz" pos="799"/>
        <p:guide orient="horz" pos="709"/>
        <p:guide orient="horz" pos="1502"/>
        <p:guide orient="horz" pos="2278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46" d="100"/>
        <a:sy n="46" d="100"/>
      </p:scale>
      <p:origin x="0" y="5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C44D37C7-BA89-4A4B-AEDA-00E0CD697043}" type="datetimeFigureOut">
              <a:rPr lang="ko-KR" altLang="en-US" smtClean="0"/>
              <a:pPr/>
              <a:t>2024-11-19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C2223B73-78D5-4A7A-8D29-EF17C1A7C7C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7257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1024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1280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0364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508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7985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5445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7DD9F-FDE5-E439-0852-825852700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B32D312-91A5-AE4D-92B5-3BE8AED150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EC4F073-4432-9DDD-021D-D6B48D70D4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9A966C7-EF08-20C4-784D-3067A58B75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5873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269E1-5997-16D0-925D-532E7EC6E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3D6649B-A8D0-503E-950D-A87A498BE6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CC06D69-81BF-A1F1-A0E1-7C4D06348D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5CF20F0-07FE-062B-3B0D-88A6F471C0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4784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E29A3-8EC4-C8D2-8721-BF8534179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F4C4FC7-8D88-9674-1B80-B0E12EB37E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7BA0941-2BE9-F168-1A83-765134F279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9BA1CAB-F9FA-362B-7067-C65E1162DB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66200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4283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4577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883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4906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9360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3050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3765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7337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3B73-78D5-4A7A-8D29-EF17C1A7C7C2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8157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D18BE-15A4-47D2-8477-1ACD2DC43E5B}" type="datetimeFigureOut">
              <a:rPr lang="ko-KR" altLang="en-US" smtClean="0"/>
              <a:pPr/>
              <a:t>2024-11-19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42E5D-4D65-4E4D-86F2-4700C1E7BC1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5907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 userDrawn="1"/>
        </p:nvSpPr>
        <p:spPr>
          <a:xfrm>
            <a:off x="158308" y="113210"/>
            <a:ext cx="24833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기후변화로 인한</a:t>
            </a:r>
            <a:r>
              <a:rPr lang="en-US" altLang="ko-KR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대설 피해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추정기술 고도화</a:t>
            </a: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 userDrawn="1"/>
        </p:nvCxnSpPr>
        <p:spPr>
          <a:xfrm>
            <a:off x="250825" y="366126"/>
            <a:ext cx="2274661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90CCB92-BDB4-4D6B-80FD-5245DC9AA796}"/>
              </a:ext>
            </a:extLst>
          </p:cNvPr>
          <p:cNvSpPr txBox="1"/>
          <p:nvPr userDrawn="1"/>
        </p:nvSpPr>
        <p:spPr>
          <a:xfrm>
            <a:off x="2657670" y="148046"/>
            <a:ext cx="1764000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1050" dirty="0">
                <a:solidFill>
                  <a:srgbClr val="002060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rPr>
              <a:t>Ⅰ.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연구배경 및 필요성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BC27FDA-82B5-46AC-953F-A11F31C3C87F}"/>
              </a:ext>
            </a:extLst>
          </p:cNvPr>
          <p:cNvSpPr txBox="1">
            <a:spLocks/>
          </p:cNvSpPr>
          <p:nvPr userDrawn="1"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11388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8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 userDrawn="1"/>
        </p:nvSpPr>
        <p:spPr>
          <a:xfrm>
            <a:off x="158308" y="113210"/>
            <a:ext cx="24833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기후변화로 인한</a:t>
            </a:r>
            <a:r>
              <a:rPr lang="en-US" altLang="ko-KR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대설 피해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추정기술 고도화</a:t>
            </a: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 userDrawn="1"/>
        </p:nvCxnSpPr>
        <p:spPr>
          <a:xfrm>
            <a:off x="250825" y="366126"/>
            <a:ext cx="2274661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D5BCFDC-08C4-4698-AF68-722A3C8CB9B5}"/>
              </a:ext>
            </a:extLst>
          </p:cNvPr>
          <p:cNvSpPr txBox="1"/>
          <p:nvPr userDrawn="1"/>
        </p:nvSpPr>
        <p:spPr>
          <a:xfrm>
            <a:off x="2657670" y="148046"/>
            <a:ext cx="1836000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50" kern="1200" dirty="0">
                <a:solidFill>
                  <a:srgbClr val="002060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  <a:cs typeface="+mn-cs"/>
              </a:rPr>
              <a:t>Ⅱ</a:t>
            </a:r>
            <a:r>
              <a:rPr lang="en-US" altLang="ko-KR" sz="1050" dirty="0">
                <a:solidFill>
                  <a:srgbClr val="002060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rPr>
              <a:t>. </a:t>
            </a:r>
            <a:r>
              <a:rPr lang="ko-KR" altLang="en-US" sz="1050" kern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연구개발 목표 및 내용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21FC3FD-8285-4A8B-B25E-5B7B40F767B8}"/>
              </a:ext>
            </a:extLst>
          </p:cNvPr>
          <p:cNvSpPr txBox="1">
            <a:spLocks/>
          </p:cNvSpPr>
          <p:nvPr userDrawn="1"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10660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83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 userDrawn="1"/>
        </p:nvSpPr>
        <p:spPr>
          <a:xfrm>
            <a:off x="158308" y="113210"/>
            <a:ext cx="24833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기후변화로 인한</a:t>
            </a:r>
            <a:r>
              <a:rPr lang="en-US" altLang="ko-KR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대설 피해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추정기술 고도화</a:t>
            </a: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 userDrawn="1"/>
        </p:nvCxnSpPr>
        <p:spPr>
          <a:xfrm>
            <a:off x="250825" y="366126"/>
            <a:ext cx="2274661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192E251-8074-4C79-B959-3BB5001ECBB0}"/>
              </a:ext>
            </a:extLst>
          </p:cNvPr>
          <p:cNvSpPr txBox="1"/>
          <p:nvPr userDrawn="1"/>
        </p:nvSpPr>
        <p:spPr>
          <a:xfrm>
            <a:off x="2657670" y="148046"/>
            <a:ext cx="1584000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50" kern="1200" dirty="0">
                <a:solidFill>
                  <a:srgbClr val="002060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  <a:cs typeface="+mn-cs"/>
              </a:rPr>
              <a:t>Ⅲ</a:t>
            </a:r>
            <a:r>
              <a:rPr lang="en-US" altLang="ko-KR" sz="1050" dirty="0">
                <a:solidFill>
                  <a:srgbClr val="002060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rPr>
              <a:t>. </a:t>
            </a:r>
            <a:r>
              <a:rPr lang="ko-KR" altLang="en-US" sz="1050" kern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추진전략 및 계획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E735927-4FC1-47AA-91BF-D0C7DD69955D}"/>
              </a:ext>
            </a:extLst>
          </p:cNvPr>
          <p:cNvSpPr txBox="1">
            <a:spLocks/>
          </p:cNvSpPr>
          <p:nvPr userDrawn="1"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8730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83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 userDrawn="1"/>
        </p:nvSpPr>
        <p:spPr>
          <a:xfrm>
            <a:off x="158308" y="113210"/>
            <a:ext cx="24833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기후변화로 인한</a:t>
            </a:r>
            <a:r>
              <a:rPr lang="en-US" altLang="ko-KR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대설 피해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추정기술 고도화</a:t>
            </a: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 userDrawn="1"/>
        </p:nvCxnSpPr>
        <p:spPr>
          <a:xfrm>
            <a:off x="250825" y="366126"/>
            <a:ext cx="2274661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1728E60-A419-4C43-8428-B87F11512B86}"/>
              </a:ext>
            </a:extLst>
          </p:cNvPr>
          <p:cNvSpPr txBox="1"/>
          <p:nvPr userDrawn="1"/>
        </p:nvSpPr>
        <p:spPr>
          <a:xfrm>
            <a:off x="2657669" y="148046"/>
            <a:ext cx="1683161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50" kern="1200" dirty="0">
                <a:solidFill>
                  <a:srgbClr val="002060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  <a:cs typeface="+mn-cs"/>
              </a:rPr>
              <a:t>Ⅳ</a:t>
            </a:r>
            <a:r>
              <a:rPr lang="en-US" altLang="ko-KR" sz="1050" dirty="0">
                <a:solidFill>
                  <a:srgbClr val="002060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rPr>
              <a:t>. </a:t>
            </a:r>
            <a:r>
              <a:rPr lang="ko-KR" altLang="en-US" sz="1050" kern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연구성과 활용가능성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14E36F9-83E3-4C7E-9017-6153DF750A84}"/>
              </a:ext>
            </a:extLst>
          </p:cNvPr>
          <p:cNvSpPr txBox="1">
            <a:spLocks/>
          </p:cNvSpPr>
          <p:nvPr userDrawn="1"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4764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83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 userDrawn="1"/>
        </p:nvSpPr>
        <p:spPr>
          <a:xfrm>
            <a:off x="158308" y="113210"/>
            <a:ext cx="24833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기후변화로 인한</a:t>
            </a:r>
            <a:r>
              <a:rPr lang="en-US" altLang="ko-KR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대설 피해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추정기술 고도화</a:t>
            </a: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 userDrawn="1"/>
        </p:nvCxnSpPr>
        <p:spPr>
          <a:xfrm>
            <a:off x="250825" y="366126"/>
            <a:ext cx="2274661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A473553-0F69-41A8-9A13-2227E62E0528}"/>
              </a:ext>
            </a:extLst>
          </p:cNvPr>
          <p:cNvSpPr txBox="1"/>
          <p:nvPr userDrawn="1"/>
        </p:nvSpPr>
        <p:spPr>
          <a:xfrm>
            <a:off x="2657670" y="148046"/>
            <a:ext cx="2016000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50" kern="1200" dirty="0">
                <a:solidFill>
                  <a:srgbClr val="002060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  <a:cs typeface="+mn-cs"/>
              </a:rPr>
              <a:t>Ⅴ</a:t>
            </a:r>
            <a:r>
              <a:rPr lang="en-US" altLang="ko-KR" sz="1050" dirty="0">
                <a:solidFill>
                  <a:srgbClr val="002060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rPr>
              <a:t>. </a:t>
            </a:r>
            <a:r>
              <a:rPr lang="ko-KR" altLang="en-US" sz="1050" kern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연구수행 능력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8F10AFC-8432-4AB0-94E5-2E92E27C3D54}"/>
              </a:ext>
            </a:extLst>
          </p:cNvPr>
          <p:cNvSpPr txBox="1">
            <a:spLocks/>
          </p:cNvSpPr>
          <p:nvPr userDrawn="1"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40133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83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 userDrawn="1"/>
        </p:nvSpPr>
        <p:spPr>
          <a:xfrm>
            <a:off x="158308" y="113210"/>
            <a:ext cx="24833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기후변화로 인한</a:t>
            </a:r>
            <a:r>
              <a:rPr lang="en-US" altLang="ko-KR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대설 피해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추정기술 고도화</a:t>
            </a: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 userDrawn="1"/>
        </p:nvCxnSpPr>
        <p:spPr>
          <a:xfrm>
            <a:off x="250825" y="366126"/>
            <a:ext cx="2274661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3FAFF7D-57BC-4232-B919-EC3D47C460CD}"/>
              </a:ext>
            </a:extLst>
          </p:cNvPr>
          <p:cNvSpPr txBox="1"/>
          <p:nvPr userDrawn="1"/>
        </p:nvSpPr>
        <p:spPr>
          <a:xfrm>
            <a:off x="2657670" y="148046"/>
            <a:ext cx="1548000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50" kern="1200" dirty="0">
                <a:solidFill>
                  <a:srgbClr val="002060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  <a:cs typeface="+mn-cs"/>
              </a:rPr>
              <a:t>Ⅵ</a:t>
            </a:r>
            <a:r>
              <a:rPr lang="en-US" altLang="ko-KR" sz="1050" dirty="0">
                <a:solidFill>
                  <a:srgbClr val="002060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rPr>
              <a:t>. </a:t>
            </a:r>
            <a:r>
              <a:rPr lang="ko-KR" altLang="en-US" sz="1050" kern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연구개발비 편성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 userDrawn="1"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676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83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D18BE-15A4-47D2-8477-1ACD2DC43E5B}" type="datetimeFigureOut">
              <a:rPr lang="ko-KR" altLang="en-US" smtClean="0"/>
              <a:pPr/>
              <a:t>2024-11-19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42E5D-4D65-4E4D-86F2-4700C1E7BC1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1143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D18BE-15A4-47D2-8477-1ACD2DC43E5B}" type="datetimeFigureOut">
              <a:rPr lang="ko-KR" altLang="en-US" smtClean="0"/>
              <a:pPr/>
              <a:t>2024-11-19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42E5D-4D65-4E4D-86F2-4700C1E7BC1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617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67" r:id="rId8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2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8.jpe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841E24-95DF-4DDD-84C1-C98B0335FB74}"/>
              </a:ext>
            </a:extLst>
          </p:cNvPr>
          <p:cNvSpPr txBox="1"/>
          <p:nvPr/>
        </p:nvSpPr>
        <p:spPr>
          <a:xfrm>
            <a:off x="399473" y="1233339"/>
            <a:ext cx="79243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30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6EBC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실시간 홍수 감지 및 안전지원 기술 개발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9EDA09-499A-4B5F-B113-2E08BB1F7ABA}"/>
              </a:ext>
            </a:extLst>
          </p:cNvPr>
          <p:cNvSpPr txBox="1"/>
          <p:nvPr/>
        </p:nvSpPr>
        <p:spPr>
          <a:xfrm>
            <a:off x="446347" y="3798207"/>
            <a:ext cx="47307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4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바탕체 Medium" panose="02020603020101020101" pitchFamily="18" charset="-127"/>
                <a:ea typeface="KoPub바탕체 Medium" panose="02020603020101020101" pitchFamily="18" charset="-127"/>
              </a:rPr>
              <a:t>연구책임자   윤</a:t>
            </a:r>
            <a:r>
              <a:rPr lang="en-US" altLang="ko-KR" sz="24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바탕체 Medium" panose="02020603020101020101" pitchFamily="18" charset="-127"/>
                <a:ea typeface="KoPub바탕체 Medium" panose="02020603020101020101" pitchFamily="18" charset="-127"/>
              </a:rPr>
              <a:t> </a:t>
            </a:r>
            <a:r>
              <a:rPr lang="ko-KR" altLang="en-US" sz="24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바탕체 Medium" panose="02020603020101020101" pitchFamily="18" charset="-127"/>
                <a:ea typeface="KoPub바탕체 Medium" panose="02020603020101020101" pitchFamily="18" charset="-127"/>
              </a:rPr>
              <a:t>정 수 </a:t>
            </a:r>
            <a:r>
              <a:rPr lang="en-US" altLang="ko-KR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바탕체 Medium" panose="02020603020101020101" pitchFamily="18" charset="-127"/>
                <a:ea typeface="KoPub바탕체 Medium" panose="02020603020101020101" pitchFamily="18" charset="-127"/>
              </a:rPr>
              <a:t>(</a:t>
            </a:r>
            <a:r>
              <a:rPr lang="ko-KR" altLang="en-US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바탕체 Medium" panose="02020603020101020101" pitchFamily="18" charset="-127"/>
                <a:ea typeface="KoPub바탕체 Medium" panose="02020603020101020101" pitchFamily="18" charset="-127"/>
              </a:rPr>
              <a:t>한국건설기술연구원</a:t>
            </a:r>
            <a:r>
              <a:rPr lang="en-US" altLang="ko-KR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바탕체 Medium" panose="02020603020101020101" pitchFamily="18" charset="-127"/>
                <a:ea typeface="KoPub바탕체 Medium" panose="02020603020101020101" pitchFamily="18" charset="-127"/>
              </a:rPr>
              <a:t>)</a:t>
            </a:r>
          </a:p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4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바탕체 Medium" panose="02020603020101020101" pitchFamily="18" charset="-127"/>
                <a:ea typeface="KoPub바탕체 Medium" panose="02020603020101020101" pitchFamily="18" charset="-127"/>
              </a:rPr>
              <a:t>연구책임자   원</a:t>
            </a:r>
            <a:r>
              <a:rPr lang="en-US" altLang="ko-KR" sz="24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바탕체 Medium" panose="02020603020101020101" pitchFamily="18" charset="-127"/>
                <a:ea typeface="KoPub바탕체 Medium" panose="02020603020101020101" pitchFamily="18" charset="-127"/>
              </a:rPr>
              <a:t> </a:t>
            </a:r>
            <a:r>
              <a:rPr lang="ko-KR" altLang="en-US" sz="24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바탕체 Medium" panose="02020603020101020101" pitchFamily="18" charset="-127"/>
                <a:ea typeface="KoPub바탕체 Medium" panose="02020603020101020101" pitchFamily="18" charset="-127"/>
              </a:rPr>
              <a:t>영 진 </a:t>
            </a:r>
            <a:r>
              <a:rPr lang="en-US" altLang="ko-KR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바탕체 Medium" panose="02020603020101020101" pitchFamily="18" charset="-127"/>
                <a:ea typeface="KoPub바탕체 Medium" panose="02020603020101020101" pitchFamily="18" charset="-127"/>
              </a:rPr>
              <a:t>(</a:t>
            </a:r>
            <a:r>
              <a:rPr lang="ko-KR" altLang="en-US" b="1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바탕체 Medium" panose="02020603020101020101" pitchFamily="18" charset="-127"/>
                <a:ea typeface="KoPub바탕체 Medium" panose="02020603020101020101" pitchFamily="18" charset="-127"/>
              </a:rPr>
              <a:t>헤르메시스</a:t>
            </a:r>
            <a:r>
              <a:rPr lang="en-US" altLang="ko-KR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바탕체 Medium" panose="02020603020101020101" pitchFamily="18" charset="-127"/>
                <a:ea typeface="KoPub바탕체 Medium" panose="02020603020101020101" pitchFamily="18" charset="-127"/>
              </a:rPr>
              <a:t>)</a:t>
            </a:r>
          </a:p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endParaRPr lang="ko-KR" altLang="en-US" sz="4000" b="1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513806" y="3768187"/>
            <a:ext cx="4418234" cy="884949"/>
            <a:chOff x="513806" y="2586443"/>
            <a:chExt cx="2551611" cy="444137"/>
          </a:xfrm>
        </p:grpSpPr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EBEBEB51-33D4-4481-A3D3-F1E8E21AFF98}"/>
                </a:ext>
              </a:extLst>
            </p:cNvPr>
            <p:cNvCxnSpPr/>
            <p:nvPr/>
          </p:nvCxnSpPr>
          <p:spPr>
            <a:xfrm>
              <a:off x="513806" y="2586443"/>
              <a:ext cx="2551611" cy="0"/>
            </a:xfrm>
            <a:prstGeom prst="line">
              <a:avLst/>
            </a:prstGeom>
            <a:ln w="12700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5EF3D33F-93BD-41EC-92E8-53AEFC1268C8}"/>
                </a:ext>
              </a:extLst>
            </p:cNvPr>
            <p:cNvCxnSpPr/>
            <p:nvPr/>
          </p:nvCxnSpPr>
          <p:spPr>
            <a:xfrm>
              <a:off x="513806" y="3030580"/>
              <a:ext cx="2551611" cy="0"/>
            </a:xfrm>
            <a:prstGeom prst="line">
              <a:avLst/>
            </a:prstGeom>
            <a:ln w="12700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82659E2-39B1-44CA-B106-AB6E28108F31}"/>
              </a:ext>
            </a:extLst>
          </p:cNvPr>
          <p:cNvSpPr txBox="1"/>
          <p:nvPr/>
        </p:nvSpPr>
        <p:spPr>
          <a:xfrm>
            <a:off x="395536" y="4653136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ko-KR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2024.11.20.</a:t>
            </a:r>
            <a:endParaRPr lang="ko-KR" altLang="en-US" sz="3200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C0DBB38A-5EE9-41B6-A0D4-C863A61581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10" b="-3105"/>
          <a:stretch/>
        </p:blipFill>
        <p:spPr>
          <a:xfrm>
            <a:off x="486594" y="244517"/>
            <a:ext cx="1341220" cy="36814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86" y="576723"/>
            <a:ext cx="2088232" cy="280509"/>
          </a:xfrm>
          <a:prstGeom prst="rect">
            <a:avLst/>
          </a:prstGeom>
        </p:spPr>
      </p:pic>
      <p:grpSp>
        <p:nvGrpSpPr>
          <p:cNvPr id="25" name="그룹 24"/>
          <p:cNvGrpSpPr/>
          <p:nvPr/>
        </p:nvGrpSpPr>
        <p:grpSpPr>
          <a:xfrm>
            <a:off x="785786" y="5949280"/>
            <a:ext cx="7540724" cy="548145"/>
            <a:chOff x="847700" y="5949280"/>
            <a:chExt cx="7540724" cy="548145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12C2E6FF-F81F-4BC9-A6EB-95AD0C89C1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55"/>
            <a:stretch/>
          </p:blipFill>
          <p:spPr>
            <a:xfrm>
              <a:off x="7591909" y="5949280"/>
              <a:ext cx="796515" cy="424130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12C2E6FF-F81F-4BC9-A6EB-95AD0C89C1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20" t="-1" r="33109" b="-18459"/>
            <a:stretch/>
          </p:blipFill>
          <p:spPr>
            <a:xfrm>
              <a:off x="2479341" y="5973125"/>
              <a:ext cx="1669337" cy="524300"/>
            </a:xfrm>
            <a:prstGeom prst="rect">
              <a:avLst/>
            </a:prstGeom>
          </p:spPr>
        </p:pic>
        <p:pic>
          <p:nvPicPr>
            <p:cNvPr id="18" name="그림 17" descr="제주연구원CI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7700" y="6028214"/>
              <a:ext cx="1343609" cy="345618"/>
            </a:xfrm>
            <a:prstGeom prst="rect">
              <a:avLst/>
            </a:prstGeom>
          </p:spPr>
        </p:pic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49" y="6029445"/>
              <a:ext cx="1410910" cy="339235"/>
            </a:xfrm>
            <a:prstGeom prst="rect">
              <a:avLst/>
            </a:prstGeom>
          </p:spPr>
        </p:pic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6065336"/>
              <a:ext cx="1265506" cy="340466"/>
            </a:xfrm>
            <a:prstGeom prst="rect">
              <a:avLst/>
            </a:prstGeom>
          </p:spPr>
        </p:pic>
      </p:grpSp>
      <p:pic>
        <p:nvPicPr>
          <p:cNvPr id="69634" name="Picture 2" descr="국문시그니처"/>
          <p:cNvPicPr>
            <a:picLocks noChangeAspect="1" noChangeArrowheads="1"/>
          </p:cNvPicPr>
          <p:nvPr/>
        </p:nvPicPr>
        <p:blipFill>
          <a:blip r:embed="rId9" cstate="print"/>
          <a:srcRect l="6475" t="13289" r="7194" b="20268"/>
          <a:stretch>
            <a:fillRect/>
          </a:stretch>
        </p:blipFill>
        <p:spPr bwMode="auto">
          <a:xfrm>
            <a:off x="1857356" y="263503"/>
            <a:ext cx="2143140" cy="267892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D86F377-9AC9-4947-86C8-BE1FF207F255}"/>
              </a:ext>
            </a:extLst>
          </p:cNvPr>
          <p:cNvSpPr txBox="1"/>
          <p:nvPr/>
        </p:nvSpPr>
        <p:spPr>
          <a:xfrm>
            <a:off x="4774499" y="244517"/>
            <a:ext cx="4176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ko-KR" sz="16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2023 </a:t>
            </a:r>
            <a:r>
              <a:rPr lang="ko-KR" altLang="en-US" sz="16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지역맞춤형 재난안전 문제해결 기술개발 지원 사업</a:t>
            </a:r>
            <a:endParaRPr lang="ko-KR" altLang="en-US" sz="2800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841E24-95DF-4DDD-84C1-C98B0335FB74}"/>
              </a:ext>
            </a:extLst>
          </p:cNvPr>
          <p:cNvSpPr txBox="1"/>
          <p:nvPr/>
        </p:nvSpPr>
        <p:spPr>
          <a:xfrm>
            <a:off x="402148" y="2033416"/>
            <a:ext cx="759769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38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모델링 및 호우시나리오 기반</a:t>
            </a:r>
            <a:endParaRPr lang="en-US" altLang="ko-KR" sz="3800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38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홍수 위험 추정 시스템 개발</a:t>
            </a:r>
          </a:p>
        </p:txBody>
      </p:sp>
    </p:spTree>
    <p:extLst>
      <p:ext uri="{BB962C8B-B14F-4D97-AF65-F5344CB8AC3E}">
        <p14:creationId xmlns:p14="http://schemas.microsoft.com/office/powerpoint/2010/main" val="4082174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49DEFEAB-9CB2-4D51-8600-070D2A62C0B4}" type="slidenum">
              <a:rPr lang="ko-KR" altLang="en-US" dirty="0"/>
              <a:pPr algn="ctr"/>
              <a:t>10</a:t>
            </a:fld>
            <a:endParaRPr lang="en-US" altLang="ko-KR" dirty="0"/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 내용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0CD3DFA6-2240-486C-8F54-2E0F981B888E}"/>
              </a:ext>
            </a:extLst>
          </p:cNvPr>
          <p:cNvGrpSpPr/>
          <p:nvPr/>
        </p:nvGrpSpPr>
        <p:grpSpPr>
          <a:xfrm>
            <a:off x="5623626" y="180431"/>
            <a:ext cx="2695047" cy="234801"/>
            <a:chOff x="8739041" y="132416"/>
            <a:chExt cx="2695047" cy="234801"/>
          </a:xfrm>
        </p:grpSpPr>
        <p:sp>
          <p:nvSpPr>
            <p:cNvPr id="64" name="모서리가 둥근 직사각형 43">
              <a:extLst>
                <a:ext uri="{FF2B5EF4-FFF2-40B4-BE49-F238E27FC236}">
                  <a16:creationId xmlns:a16="http://schemas.microsoft.com/office/drawing/2014/main" id="{A224C465-74A7-41C6-95C5-3497B96B0D9F}"/>
                </a:ext>
              </a:extLst>
            </p:cNvPr>
            <p:cNvSpPr/>
            <p:nvPr/>
          </p:nvSpPr>
          <p:spPr>
            <a:xfrm>
              <a:off x="8739041" y="13241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5" name="모서리가 둥근 직사각형 44">
              <a:extLst>
                <a:ext uri="{FF2B5EF4-FFF2-40B4-BE49-F238E27FC236}">
                  <a16:creationId xmlns:a16="http://schemas.microsoft.com/office/drawing/2014/main" id="{18187B78-3EE7-4183-94F4-113C5BF89035}"/>
                </a:ext>
              </a:extLst>
            </p:cNvPr>
            <p:cNvSpPr/>
            <p:nvPr/>
          </p:nvSpPr>
          <p:spPr>
            <a:xfrm>
              <a:off x="9053072" y="132416"/>
              <a:ext cx="175743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연구개발 목표 및 내용</a:t>
              </a:r>
            </a:p>
          </p:txBody>
        </p:sp>
        <p:sp>
          <p:nvSpPr>
            <p:cNvPr id="66" name="모서리가 둥근 직사각형 46">
              <a:extLst>
                <a:ext uri="{FF2B5EF4-FFF2-40B4-BE49-F238E27FC236}">
                  <a16:creationId xmlns:a16="http://schemas.microsoft.com/office/drawing/2014/main" id="{051B76BA-67EF-4B6D-A67C-3A15FD8E9BDF}"/>
                </a:ext>
              </a:extLst>
            </p:cNvPr>
            <p:cNvSpPr/>
            <p:nvPr/>
          </p:nvSpPr>
          <p:spPr>
            <a:xfrm>
              <a:off x="108763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7" name="모서리가 둥근 직사각형 53">
              <a:extLst>
                <a:ext uri="{FF2B5EF4-FFF2-40B4-BE49-F238E27FC236}">
                  <a16:creationId xmlns:a16="http://schemas.microsoft.com/office/drawing/2014/main" id="{9BEAA71E-E1D8-49AD-9804-8D27C41D1AE4}"/>
                </a:ext>
              </a:extLst>
            </p:cNvPr>
            <p:cNvSpPr/>
            <p:nvPr/>
          </p:nvSpPr>
          <p:spPr>
            <a:xfrm>
              <a:off x="1118812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33" y="1004972"/>
            <a:ext cx="8640000" cy="4920931"/>
          </a:xfrm>
          <a:prstGeom prst="rect">
            <a:avLst/>
          </a:prstGeom>
        </p:spPr>
      </p:pic>
      <p:cxnSp>
        <p:nvCxnSpPr>
          <p:cNvPr id="17" name="직선 연결선 16"/>
          <p:cNvCxnSpPr/>
          <p:nvPr/>
        </p:nvCxnSpPr>
        <p:spPr>
          <a:xfrm flipV="1">
            <a:off x="323528" y="1025218"/>
            <a:ext cx="8568952" cy="7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51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49DEFEAB-9CB2-4D51-8600-070D2A62C0B4}" type="slidenum">
              <a:rPr lang="ko-KR" altLang="en-US" dirty="0"/>
              <a:pPr algn="ctr"/>
              <a:t>11</a:t>
            </a:fld>
            <a:endParaRPr lang="en-US" altLang="ko-KR" dirty="0"/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 내용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0CD3DFA6-2240-486C-8F54-2E0F981B888E}"/>
              </a:ext>
            </a:extLst>
          </p:cNvPr>
          <p:cNvGrpSpPr/>
          <p:nvPr/>
        </p:nvGrpSpPr>
        <p:grpSpPr>
          <a:xfrm>
            <a:off x="5623626" y="180431"/>
            <a:ext cx="2695047" cy="234801"/>
            <a:chOff x="8739041" y="132416"/>
            <a:chExt cx="2695047" cy="234801"/>
          </a:xfrm>
        </p:grpSpPr>
        <p:sp>
          <p:nvSpPr>
            <p:cNvPr id="64" name="모서리가 둥근 직사각형 43">
              <a:extLst>
                <a:ext uri="{FF2B5EF4-FFF2-40B4-BE49-F238E27FC236}">
                  <a16:creationId xmlns:a16="http://schemas.microsoft.com/office/drawing/2014/main" id="{A224C465-74A7-41C6-95C5-3497B96B0D9F}"/>
                </a:ext>
              </a:extLst>
            </p:cNvPr>
            <p:cNvSpPr/>
            <p:nvPr/>
          </p:nvSpPr>
          <p:spPr>
            <a:xfrm>
              <a:off x="8739041" y="13241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5" name="모서리가 둥근 직사각형 44">
              <a:extLst>
                <a:ext uri="{FF2B5EF4-FFF2-40B4-BE49-F238E27FC236}">
                  <a16:creationId xmlns:a16="http://schemas.microsoft.com/office/drawing/2014/main" id="{18187B78-3EE7-4183-94F4-113C5BF89035}"/>
                </a:ext>
              </a:extLst>
            </p:cNvPr>
            <p:cNvSpPr/>
            <p:nvPr/>
          </p:nvSpPr>
          <p:spPr>
            <a:xfrm>
              <a:off x="9053072" y="132416"/>
              <a:ext cx="175743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연구개발 목표 및 내용</a:t>
              </a:r>
            </a:p>
          </p:txBody>
        </p:sp>
        <p:sp>
          <p:nvSpPr>
            <p:cNvPr id="66" name="모서리가 둥근 직사각형 46">
              <a:extLst>
                <a:ext uri="{FF2B5EF4-FFF2-40B4-BE49-F238E27FC236}">
                  <a16:creationId xmlns:a16="http://schemas.microsoft.com/office/drawing/2014/main" id="{051B76BA-67EF-4B6D-A67C-3A15FD8E9BDF}"/>
                </a:ext>
              </a:extLst>
            </p:cNvPr>
            <p:cNvSpPr/>
            <p:nvPr/>
          </p:nvSpPr>
          <p:spPr>
            <a:xfrm>
              <a:off x="108763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7" name="모서리가 둥근 직사각형 53">
              <a:extLst>
                <a:ext uri="{FF2B5EF4-FFF2-40B4-BE49-F238E27FC236}">
                  <a16:creationId xmlns:a16="http://schemas.microsoft.com/office/drawing/2014/main" id="{9BEAA71E-E1D8-49AD-9804-8D27C41D1AE4}"/>
                </a:ext>
              </a:extLst>
            </p:cNvPr>
            <p:cNvSpPr/>
            <p:nvPr/>
          </p:nvSpPr>
          <p:spPr>
            <a:xfrm>
              <a:off x="1118812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cxnSp>
        <p:nvCxnSpPr>
          <p:cNvPr id="17" name="직선 연결선 16"/>
          <p:cNvCxnSpPr/>
          <p:nvPr/>
        </p:nvCxnSpPr>
        <p:spPr>
          <a:xfrm flipV="1">
            <a:off x="323528" y="1025218"/>
            <a:ext cx="8568952" cy="7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92" y="1004028"/>
            <a:ext cx="8640000" cy="513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82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49DEFEAB-9CB2-4D51-8600-070D2A62C0B4}" type="slidenum">
              <a:rPr lang="ko-KR" altLang="en-US" dirty="0"/>
              <a:pPr algn="ctr"/>
              <a:t>12</a:t>
            </a:fld>
            <a:endParaRPr lang="en-US" altLang="ko-KR" dirty="0"/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 내용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0CD3DFA6-2240-486C-8F54-2E0F981B888E}"/>
              </a:ext>
            </a:extLst>
          </p:cNvPr>
          <p:cNvGrpSpPr/>
          <p:nvPr/>
        </p:nvGrpSpPr>
        <p:grpSpPr>
          <a:xfrm>
            <a:off x="5623626" y="180431"/>
            <a:ext cx="2695047" cy="234801"/>
            <a:chOff x="8739041" y="132416"/>
            <a:chExt cx="2695047" cy="234801"/>
          </a:xfrm>
        </p:grpSpPr>
        <p:sp>
          <p:nvSpPr>
            <p:cNvPr id="64" name="모서리가 둥근 직사각형 43">
              <a:extLst>
                <a:ext uri="{FF2B5EF4-FFF2-40B4-BE49-F238E27FC236}">
                  <a16:creationId xmlns:a16="http://schemas.microsoft.com/office/drawing/2014/main" id="{A224C465-74A7-41C6-95C5-3497B96B0D9F}"/>
                </a:ext>
              </a:extLst>
            </p:cNvPr>
            <p:cNvSpPr/>
            <p:nvPr/>
          </p:nvSpPr>
          <p:spPr>
            <a:xfrm>
              <a:off x="8739041" y="13241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5" name="모서리가 둥근 직사각형 44">
              <a:extLst>
                <a:ext uri="{FF2B5EF4-FFF2-40B4-BE49-F238E27FC236}">
                  <a16:creationId xmlns:a16="http://schemas.microsoft.com/office/drawing/2014/main" id="{18187B78-3EE7-4183-94F4-113C5BF89035}"/>
                </a:ext>
              </a:extLst>
            </p:cNvPr>
            <p:cNvSpPr/>
            <p:nvPr/>
          </p:nvSpPr>
          <p:spPr>
            <a:xfrm>
              <a:off x="9053072" y="132416"/>
              <a:ext cx="175743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연구개발 목표 및 내용</a:t>
              </a:r>
            </a:p>
          </p:txBody>
        </p:sp>
        <p:sp>
          <p:nvSpPr>
            <p:cNvPr id="66" name="모서리가 둥근 직사각형 46">
              <a:extLst>
                <a:ext uri="{FF2B5EF4-FFF2-40B4-BE49-F238E27FC236}">
                  <a16:creationId xmlns:a16="http://schemas.microsoft.com/office/drawing/2014/main" id="{051B76BA-67EF-4B6D-A67C-3A15FD8E9BDF}"/>
                </a:ext>
              </a:extLst>
            </p:cNvPr>
            <p:cNvSpPr/>
            <p:nvPr/>
          </p:nvSpPr>
          <p:spPr>
            <a:xfrm>
              <a:off x="108763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7" name="모서리가 둥근 직사각형 53">
              <a:extLst>
                <a:ext uri="{FF2B5EF4-FFF2-40B4-BE49-F238E27FC236}">
                  <a16:creationId xmlns:a16="http://schemas.microsoft.com/office/drawing/2014/main" id="{9BEAA71E-E1D8-49AD-9804-8D27C41D1AE4}"/>
                </a:ext>
              </a:extLst>
            </p:cNvPr>
            <p:cNvSpPr/>
            <p:nvPr/>
          </p:nvSpPr>
          <p:spPr>
            <a:xfrm>
              <a:off x="1118812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cxnSp>
        <p:nvCxnSpPr>
          <p:cNvPr id="17" name="직선 연결선 16"/>
          <p:cNvCxnSpPr/>
          <p:nvPr/>
        </p:nvCxnSpPr>
        <p:spPr>
          <a:xfrm flipV="1">
            <a:off x="323528" y="1025218"/>
            <a:ext cx="8568952" cy="7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92" y="1003120"/>
            <a:ext cx="8640000" cy="506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74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49DEFEAB-9CB2-4D51-8600-070D2A62C0B4}" type="slidenum">
              <a:rPr lang="ko-KR" altLang="en-US" dirty="0"/>
              <a:pPr algn="ctr"/>
              <a:t>13</a:t>
            </a:fld>
            <a:endParaRPr lang="en-US" altLang="ko-KR" dirty="0"/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 내용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0CD3DFA6-2240-486C-8F54-2E0F981B888E}"/>
              </a:ext>
            </a:extLst>
          </p:cNvPr>
          <p:cNvGrpSpPr/>
          <p:nvPr/>
        </p:nvGrpSpPr>
        <p:grpSpPr>
          <a:xfrm>
            <a:off x="5623626" y="180431"/>
            <a:ext cx="2695047" cy="234801"/>
            <a:chOff x="8739041" y="132416"/>
            <a:chExt cx="2695047" cy="234801"/>
          </a:xfrm>
        </p:grpSpPr>
        <p:sp>
          <p:nvSpPr>
            <p:cNvPr id="64" name="모서리가 둥근 직사각형 43">
              <a:extLst>
                <a:ext uri="{FF2B5EF4-FFF2-40B4-BE49-F238E27FC236}">
                  <a16:creationId xmlns:a16="http://schemas.microsoft.com/office/drawing/2014/main" id="{A224C465-74A7-41C6-95C5-3497B96B0D9F}"/>
                </a:ext>
              </a:extLst>
            </p:cNvPr>
            <p:cNvSpPr/>
            <p:nvPr/>
          </p:nvSpPr>
          <p:spPr>
            <a:xfrm>
              <a:off x="8739041" y="13241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5" name="모서리가 둥근 직사각형 44">
              <a:extLst>
                <a:ext uri="{FF2B5EF4-FFF2-40B4-BE49-F238E27FC236}">
                  <a16:creationId xmlns:a16="http://schemas.microsoft.com/office/drawing/2014/main" id="{18187B78-3EE7-4183-94F4-113C5BF89035}"/>
                </a:ext>
              </a:extLst>
            </p:cNvPr>
            <p:cNvSpPr/>
            <p:nvPr/>
          </p:nvSpPr>
          <p:spPr>
            <a:xfrm>
              <a:off x="9053072" y="132416"/>
              <a:ext cx="175743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연구개발 목표 및 내용</a:t>
              </a:r>
            </a:p>
          </p:txBody>
        </p:sp>
        <p:sp>
          <p:nvSpPr>
            <p:cNvPr id="66" name="모서리가 둥근 직사각형 46">
              <a:extLst>
                <a:ext uri="{FF2B5EF4-FFF2-40B4-BE49-F238E27FC236}">
                  <a16:creationId xmlns:a16="http://schemas.microsoft.com/office/drawing/2014/main" id="{051B76BA-67EF-4B6D-A67C-3A15FD8E9BDF}"/>
                </a:ext>
              </a:extLst>
            </p:cNvPr>
            <p:cNvSpPr/>
            <p:nvPr/>
          </p:nvSpPr>
          <p:spPr>
            <a:xfrm>
              <a:off x="108763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7" name="모서리가 둥근 직사각형 53">
              <a:extLst>
                <a:ext uri="{FF2B5EF4-FFF2-40B4-BE49-F238E27FC236}">
                  <a16:creationId xmlns:a16="http://schemas.microsoft.com/office/drawing/2014/main" id="{9BEAA71E-E1D8-49AD-9804-8D27C41D1AE4}"/>
                </a:ext>
              </a:extLst>
            </p:cNvPr>
            <p:cNvSpPr/>
            <p:nvPr/>
          </p:nvSpPr>
          <p:spPr>
            <a:xfrm>
              <a:off x="1118812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cxnSp>
        <p:nvCxnSpPr>
          <p:cNvPr id="17" name="직선 연결선 16"/>
          <p:cNvCxnSpPr/>
          <p:nvPr/>
        </p:nvCxnSpPr>
        <p:spPr>
          <a:xfrm flipV="1">
            <a:off x="323528" y="1025218"/>
            <a:ext cx="8568952" cy="7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92" y="1016168"/>
            <a:ext cx="8640000" cy="512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77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49DEFEAB-9CB2-4D51-8600-070D2A62C0B4}" type="slidenum">
              <a:rPr lang="ko-KR" altLang="en-US" dirty="0"/>
              <a:pPr algn="ctr"/>
              <a:t>14</a:t>
            </a:fld>
            <a:endParaRPr lang="en-US" altLang="ko-KR" dirty="0"/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 내용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0CD3DFA6-2240-486C-8F54-2E0F981B888E}"/>
              </a:ext>
            </a:extLst>
          </p:cNvPr>
          <p:cNvGrpSpPr/>
          <p:nvPr/>
        </p:nvGrpSpPr>
        <p:grpSpPr>
          <a:xfrm>
            <a:off x="5623626" y="180431"/>
            <a:ext cx="2695047" cy="234801"/>
            <a:chOff x="8739041" y="132416"/>
            <a:chExt cx="2695047" cy="234801"/>
          </a:xfrm>
        </p:grpSpPr>
        <p:sp>
          <p:nvSpPr>
            <p:cNvPr id="64" name="모서리가 둥근 직사각형 43">
              <a:extLst>
                <a:ext uri="{FF2B5EF4-FFF2-40B4-BE49-F238E27FC236}">
                  <a16:creationId xmlns:a16="http://schemas.microsoft.com/office/drawing/2014/main" id="{A224C465-74A7-41C6-95C5-3497B96B0D9F}"/>
                </a:ext>
              </a:extLst>
            </p:cNvPr>
            <p:cNvSpPr/>
            <p:nvPr/>
          </p:nvSpPr>
          <p:spPr>
            <a:xfrm>
              <a:off x="8739041" y="13241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5" name="모서리가 둥근 직사각형 44">
              <a:extLst>
                <a:ext uri="{FF2B5EF4-FFF2-40B4-BE49-F238E27FC236}">
                  <a16:creationId xmlns:a16="http://schemas.microsoft.com/office/drawing/2014/main" id="{18187B78-3EE7-4183-94F4-113C5BF89035}"/>
                </a:ext>
              </a:extLst>
            </p:cNvPr>
            <p:cNvSpPr/>
            <p:nvPr/>
          </p:nvSpPr>
          <p:spPr>
            <a:xfrm>
              <a:off x="9053072" y="132416"/>
              <a:ext cx="175743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연구개발 목표 및 내용</a:t>
              </a:r>
            </a:p>
          </p:txBody>
        </p:sp>
        <p:sp>
          <p:nvSpPr>
            <p:cNvPr id="66" name="모서리가 둥근 직사각형 46">
              <a:extLst>
                <a:ext uri="{FF2B5EF4-FFF2-40B4-BE49-F238E27FC236}">
                  <a16:creationId xmlns:a16="http://schemas.microsoft.com/office/drawing/2014/main" id="{051B76BA-67EF-4B6D-A67C-3A15FD8E9BDF}"/>
                </a:ext>
              </a:extLst>
            </p:cNvPr>
            <p:cNvSpPr/>
            <p:nvPr/>
          </p:nvSpPr>
          <p:spPr>
            <a:xfrm>
              <a:off x="108763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7" name="모서리가 둥근 직사각형 53">
              <a:extLst>
                <a:ext uri="{FF2B5EF4-FFF2-40B4-BE49-F238E27FC236}">
                  <a16:creationId xmlns:a16="http://schemas.microsoft.com/office/drawing/2014/main" id="{9BEAA71E-E1D8-49AD-9804-8D27C41D1AE4}"/>
                </a:ext>
              </a:extLst>
            </p:cNvPr>
            <p:cNvSpPr/>
            <p:nvPr/>
          </p:nvSpPr>
          <p:spPr>
            <a:xfrm>
              <a:off x="1118812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cxnSp>
        <p:nvCxnSpPr>
          <p:cNvPr id="17" name="직선 연결선 16"/>
          <p:cNvCxnSpPr/>
          <p:nvPr/>
        </p:nvCxnSpPr>
        <p:spPr>
          <a:xfrm flipV="1">
            <a:off x="323528" y="1025218"/>
            <a:ext cx="8568952" cy="7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76" y="1010117"/>
            <a:ext cx="8640000" cy="484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79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49DEFEAB-9CB2-4D51-8600-070D2A62C0B4}" type="slidenum">
              <a:rPr lang="ko-KR" altLang="en-US" dirty="0"/>
              <a:pPr algn="ctr"/>
              <a:t>15</a:t>
            </a:fld>
            <a:endParaRPr lang="en-US" altLang="ko-KR" dirty="0"/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 내용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0CD3DFA6-2240-486C-8F54-2E0F981B888E}"/>
              </a:ext>
            </a:extLst>
          </p:cNvPr>
          <p:cNvGrpSpPr/>
          <p:nvPr/>
        </p:nvGrpSpPr>
        <p:grpSpPr>
          <a:xfrm>
            <a:off x="5623626" y="180431"/>
            <a:ext cx="2695047" cy="234801"/>
            <a:chOff x="8739041" y="132416"/>
            <a:chExt cx="2695047" cy="234801"/>
          </a:xfrm>
        </p:grpSpPr>
        <p:sp>
          <p:nvSpPr>
            <p:cNvPr id="64" name="모서리가 둥근 직사각형 43">
              <a:extLst>
                <a:ext uri="{FF2B5EF4-FFF2-40B4-BE49-F238E27FC236}">
                  <a16:creationId xmlns:a16="http://schemas.microsoft.com/office/drawing/2014/main" id="{A224C465-74A7-41C6-95C5-3497B96B0D9F}"/>
                </a:ext>
              </a:extLst>
            </p:cNvPr>
            <p:cNvSpPr/>
            <p:nvPr/>
          </p:nvSpPr>
          <p:spPr>
            <a:xfrm>
              <a:off x="8739041" y="13241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5" name="모서리가 둥근 직사각형 44">
              <a:extLst>
                <a:ext uri="{FF2B5EF4-FFF2-40B4-BE49-F238E27FC236}">
                  <a16:creationId xmlns:a16="http://schemas.microsoft.com/office/drawing/2014/main" id="{18187B78-3EE7-4183-94F4-113C5BF89035}"/>
                </a:ext>
              </a:extLst>
            </p:cNvPr>
            <p:cNvSpPr/>
            <p:nvPr/>
          </p:nvSpPr>
          <p:spPr>
            <a:xfrm>
              <a:off x="9053072" y="132416"/>
              <a:ext cx="175743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연구개발 목표 및 내용</a:t>
              </a:r>
            </a:p>
          </p:txBody>
        </p:sp>
        <p:sp>
          <p:nvSpPr>
            <p:cNvPr id="66" name="모서리가 둥근 직사각형 46">
              <a:extLst>
                <a:ext uri="{FF2B5EF4-FFF2-40B4-BE49-F238E27FC236}">
                  <a16:creationId xmlns:a16="http://schemas.microsoft.com/office/drawing/2014/main" id="{051B76BA-67EF-4B6D-A67C-3A15FD8E9BDF}"/>
                </a:ext>
              </a:extLst>
            </p:cNvPr>
            <p:cNvSpPr/>
            <p:nvPr/>
          </p:nvSpPr>
          <p:spPr>
            <a:xfrm>
              <a:off x="108763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7" name="모서리가 둥근 직사각형 53">
              <a:extLst>
                <a:ext uri="{FF2B5EF4-FFF2-40B4-BE49-F238E27FC236}">
                  <a16:creationId xmlns:a16="http://schemas.microsoft.com/office/drawing/2014/main" id="{9BEAA71E-E1D8-49AD-9804-8D27C41D1AE4}"/>
                </a:ext>
              </a:extLst>
            </p:cNvPr>
            <p:cNvSpPr/>
            <p:nvPr/>
          </p:nvSpPr>
          <p:spPr>
            <a:xfrm>
              <a:off x="1118812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cxnSp>
        <p:nvCxnSpPr>
          <p:cNvPr id="17" name="직선 연결선 16"/>
          <p:cNvCxnSpPr/>
          <p:nvPr/>
        </p:nvCxnSpPr>
        <p:spPr>
          <a:xfrm flipV="1">
            <a:off x="323528" y="1025218"/>
            <a:ext cx="8568952" cy="7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88" y="1016168"/>
            <a:ext cx="8640000" cy="483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74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49DEFEAB-9CB2-4D51-8600-070D2A62C0B4}" type="slidenum">
              <a:rPr lang="ko-KR" altLang="en-US" dirty="0"/>
              <a:pPr algn="ctr"/>
              <a:t>16</a:t>
            </a:fld>
            <a:endParaRPr lang="en-US" altLang="ko-KR" dirty="0"/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 내용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0CD3DFA6-2240-486C-8F54-2E0F981B888E}"/>
              </a:ext>
            </a:extLst>
          </p:cNvPr>
          <p:cNvGrpSpPr/>
          <p:nvPr/>
        </p:nvGrpSpPr>
        <p:grpSpPr>
          <a:xfrm>
            <a:off x="5623626" y="180431"/>
            <a:ext cx="2695047" cy="234801"/>
            <a:chOff x="8739041" y="132416"/>
            <a:chExt cx="2695047" cy="234801"/>
          </a:xfrm>
        </p:grpSpPr>
        <p:sp>
          <p:nvSpPr>
            <p:cNvPr id="64" name="모서리가 둥근 직사각형 43">
              <a:extLst>
                <a:ext uri="{FF2B5EF4-FFF2-40B4-BE49-F238E27FC236}">
                  <a16:creationId xmlns:a16="http://schemas.microsoft.com/office/drawing/2014/main" id="{A224C465-74A7-41C6-95C5-3497B96B0D9F}"/>
                </a:ext>
              </a:extLst>
            </p:cNvPr>
            <p:cNvSpPr/>
            <p:nvPr/>
          </p:nvSpPr>
          <p:spPr>
            <a:xfrm>
              <a:off x="8739041" y="13241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5" name="모서리가 둥근 직사각형 44">
              <a:extLst>
                <a:ext uri="{FF2B5EF4-FFF2-40B4-BE49-F238E27FC236}">
                  <a16:creationId xmlns:a16="http://schemas.microsoft.com/office/drawing/2014/main" id="{18187B78-3EE7-4183-94F4-113C5BF89035}"/>
                </a:ext>
              </a:extLst>
            </p:cNvPr>
            <p:cNvSpPr/>
            <p:nvPr/>
          </p:nvSpPr>
          <p:spPr>
            <a:xfrm>
              <a:off x="9053072" y="132416"/>
              <a:ext cx="175743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연구개발 목표 및 내용</a:t>
              </a:r>
            </a:p>
          </p:txBody>
        </p:sp>
        <p:sp>
          <p:nvSpPr>
            <p:cNvPr id="66" name="모서리가 둥근 직사각형 46">
              <a:extLst>
                <a:ext uri="{FF2B5EF4-FFF2-40B4-BE49-F238E27FC236}">
                  <a16:creationId xmlns:a16="http://schemas.microsoft.com/office/drawing/2014/main" id="{051B76BA-67EF-4B6D-A67C-3A15FD8E9BDF}"/>
                </a:ext>
              </a:extLst>
            </p:cNvPr>
            <p:cNvSpPr/>
            <p:nvPr/>
          </p:nvSpPr>
          <p:spPr>
            <a:xfrm>
              <a:off x="108763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7" name="모서리가 둥근 직사각형 53">
              <a:extLst>
                <a:ext uri="{FF2B5EF4-FFF2-40B4-BE49-F238E27FC236}">
                  <a16:creationId xmlns:a16="http://schemas.microsoft.com/office/drawing/2014/main" id="{9BEAA71E-E1D8-49AD-9804-8D27C41D1AE4}"/>
                </a:ext>
              </a:extLst>
            </p:cNvPr>
            <p:cNvSpPr/>
            <p:nvPr/>
          </p:nvSpPr>
          <p:spPr>
            <a:xfrm>
              <a:off x="1118812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cxnSp>
        <p:nvCxnSpPr>
          <p:cNvPr id="17" name="직선 연결선 16"/>
          <p:cNvCxnSpPr/>
          <p:nvPr/>
        </p:nvCxnSpPr>
        <p:spPr>
          <a:xfrm flipV="1">
            <a:off x="323528" y="1025218"/>
            <a:ext cx="8568952" cy="7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36" y="1000315"/>
            <a:ext cx="8640000" cy="4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07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49DEFEAB-9CB2-4D51-8600-070D2A62C0B4}" type="slidenum">
              <a:rPr lang="ko-KR" altLang="en-US" dirty="0"/>
              <a:pPr algn="ctr"/>
              <a:t>17</a:t>
            </a:fld>
            <a:endParaRPr lang="en-US" altLang="ko-KR" dirty="0"/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 내용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0CD3DFA6-2240-486C-8F54-2E0F981B888E}"/>
              </a:ext>
            </a:extLst>
          </p:cNvPr>
          <p:cNvGrpSpPr/>
          <p:nvPr/>
        </p:nvGrpSpPr>
        <p:grpSpPr>
          <a:xfrm>
            <a:off x="5623626" y="180431"/>
            <a:ext cx="2695047" cy="234801"/>
            <a:chOff x="8739041" y="132416"/>
            <a:chExt cx="2695047" cy="234801"/>
          </a:xfrm>
        </p:grpSpPr>
        <p:sp>
          <p:nvSpPr>
            <p:cNvPr id="64" name="모서리가 둥근 직사각형 43">
              <a:extLst>
                <a:ext uri="{FF2B5EF4-FFF2-40B4-BE49-F238E27FC236}">
                  <a16:creationId xmlns:a16="http://schemas.microsoft.com/office/drawing/2014/main" id="{A224C465-74A7-41C6-95C5-3497B96B0D9F}"/>
                </a:ext>
              </a:extLst>
            </p:cNvPr>
            <p:cNvSpPr/>
            <p:nvPr/>
          </p:nvSpPr>
          <p:spPr>
            <a:xfrm>
              <a:off x="8739041" y="13241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5" name="모서리가 둥근 직사각형 44">
              <a:extLst>
                <a:ext uri="{FF2B5EF4-FFF2-40B4-BE49-F238E27FC236}">
                  <a16:creationId xmlns:a16="http://schemas.microsoft.com/office/drawing/2014/main" id="{18187B78-3EE7-4183-94F4-113C5BF89035}"/>
                </a:ext>
              </a:extLst>
            </p:cNvPr>
            <p:cNvSpPr/>
            <p:nvPr/>
          </p:nvSpPr>
          <p:spPr>
            <a:xfrm>
              <a:off x="9053072" y="132416"/>
              <a:ext cx="175743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연구개발 목표 및 내용</a:t>
              </a:r>
            </a:p>
          </p:txBody>
        </p:sp>
        <p:sp>
          <p:nvSpPr>
            <p:cNvPr id="66" name="모서리가 둥근 직사각형 46">
              <a:extLst>
                <a:ext uri="{FF2B5EF4-FFF2-40B4-BE49-F238E27FC236}">
                  <a16:creationId xmlns:a16="http://schemas.microsoft.com/office/drawing/2014/main" id="{051B76BA-67EF-4B6D-A67C-3A15FD8E9BDF}"/>
                </a:ext>
              </a:extLst>
            </p:cNvPr>
            <p:cNvSpPr/>
            <p:nvPr/>
          </p:nvSpPr>
          <p:spPr>
            <a:xfrm>
              <a:off x="108763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7" name="모서리가 둥근 직사각형 53">
              <a:extLst>
                <a:ext uri="{FF2B5EF4-FFF2-40B4-BE49-F238E27FC236}">
                  <a16:creationId xmlns:a16="http://schemas.microsoft.com/office/drawing/2014/main" id="{9BEAA71E-E1D8-49AD-9804-8D27C41D1AE4}"/>
                </a:ext>
              </a:extLst>
            </p:cNvPr>
            <p:cNvSpPr/>
            <p:nvPr/>
          </p:nvSpPr>
          <p:spPr>
            <a:xfrm>
              <a:off x="1118812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cxnSp>
        <p:nvCxnSpPr>
          <p:cNvPr id="17" name="직선 연결선 16"/>
          <p:cNvCxnSpPr/>
          <p:nvPr/>
        </p:nvCxnSpPr>
        <p:spPr>
          <a:xfrm flipV="1">
            <a:off x="323528" y="1025218"/>
            <a:ext cx="8568952" cy="7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>
            <a:extLst>
              <a:ext uri="{FF2B5EF4-FFF2-40B4-BE49-F238E27FC236}">
                <a16:creationId xmlns:a16="http://schemas.microsoft.com/office/drawing/2014/main" id="{043C0A4F-35FE-0CFC-A2E0-D3E7708646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2873"/>
          <a:stretch/>
        </p:blipFill>
        <p:spPr>
          <a:xfrm>
            <a:off x="296436" y="1000315"/>
            <a:ext cx="8640000" cy="828675"/>
          </a:xfrm>
          <a:prstGeom prst="rect">
            <a:avLst/>
          </a:prstGeom>
        </p:spPr>
      </p:pic>
      <p:pic>
        <p:nvPicPr>
          <p:cNvPr id="4" name="Google Shape;98;p18">
            <a:extLst>
              <a:ext uri="{FF2B5EF4-FFF2-40B4-BE49-F238E27FC236}">
                <a16:creationId xmlns:a16="http://schemas.microsoft.com/office/drawing/2014/main" id="{95404FF7-9D41-5796-6D6F-DE707FFB913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1388" y="4878356"/>
            <a:ext cx="1294661" cy="180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9;p18">
            <a:extLst>
              <a:ext uri="{FF2B5EF4-FFF2-40B4-BE49-F238E27FC236}">
                <a16:creationId xmlns:a16="http://schemas.microsoft.com/office/drawing/2014/main" id="{66BF983A-10FB-340A-B76D-41E54D6C926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25466" y="4878356"/>
            <a:ext cx="1253112" cy="180956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5C31BD-2AF5-94F0-838F-3089FF7B07CD}"/>
              </a:ext>
            </a:extLst>
          </p:cNvPr>
          <p:cNvSpPr txBox="1"/>
          <p:nvPr/>
        </p:nvSpPr>
        <p:spPr>
          <a:xfrm>
            <a:off x="5176065" y="5437469"/>
            <a:ext cx="2707836" cy="1034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>
              <a:lnSpc>
                <a:spcPts val="1900"/>
              </a:lnSpc>
              <a:defRPr/>
            </a:pPr>
            <a:r>
              <a:rPr lang="ko-KR" altLang="en-US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토지피복도</a:t>
            </a:r>
            <a:r>
              <a:rPr lang="en-GB" altLang="ko-KR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(</a:t>
            </a:r>
            <a:r>
              <a:rPr lang="ko-KR" altLang="en-US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세분류</a:t>
            </a:r>
            <a:r>
              <a:rPr lang="en-GB" altLang="ko-KR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)</a:t>
            </a:r>
            <a:r>
              <a:rPr lang="ko-KR" altLang="en-US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 대상지역 구축</a:t>
            </a:r>
            <a:endParaRPr lang="en-GB" altLang="ko-KR" sz="1000" b="1" spc="-5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+mn-ea"/>
            </a:endParaRPr>
          </a:p>
          <a:p>
            <a:pPr algn="ctr" latinLnBrk="0">
              <a:lnSpc>
                <a:spcPts val="1900"/>
              </a:lnSpc>
              <a:defRPr/>
            </a:pPr>
            <a:r>
              <a:rPr lang="en-GB" altLang="ko-KR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(Domain, Resolution)</a:t>
            </a:r>
          </a:p>
          <a:p>
            <a:pPr algn="ctr">
              <a:lnSpc>
                <a:spcPts val="1900"/>
              </a:lnSpc>
              <a:defRPr/>
            </a:pPr>
            <a:r>
              <a:rPr lang="en-GB" altLang="ko-KR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  <a:sym typeface="Wingdings" panose="05000000000000000000" pitchFamily="2" charset="2"/>
              </a:rPr>
              <a:t> </a:t>
            </a:r>
            <a:r>
              <a:rPr lang="ko-KR" altLang="en-US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도시</a:t>
            </a:r>
            <a:r>
              <a:rPr lang="en-GB" altLang="ko-KR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(red),</a:t>
            </a:r>
            <a:r>
              <a:rPr lang="ko-KR" altLang="en-US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비도시 재분류</a:t>
            </a:r>
            <a:endParaRPr lang="en-US" altLang="ko-KR" sz="1000" b="1" spc="-5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+mn-ea"/>
            </a:endParaRPr>
          </a:p>
          <a:p>
            <a:pPr algn="ctr" latinLnBrk="0">
              <a:lnSpc>
                <a:spcPts val="1900"/>
              </a:lnSpc>
              <a:defRPr/>
            </a:pPr>
            <a:endParaRPr lang="en-US" altLang="ko-KR" sz="1000" b="1" spc="-5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+mn-ea"/>
            </a:endParaRPr>
          </a:p>
        </p:txBody>
      </p:sp>
      <p:pic>
        <p:nvPicPr>
          <p:cNvPr id="27" name="Google Shape;345;p51">
            <a:extLst>
              <a:ext uri="{FF2B5EF4-FFF2-40B4-BE49-F238E27FC236}">
                <a16:creationId xmlns:a16="http://schemas.microsoft.com/office/drawing/2014/main" id="{E1F9D5EF-D5BB-008E-EBA9-0F799AD79AC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93348" y="2071093"/>
            <a:ext cx="1973163" cy="267080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79619E2-5F8C-DD67-D078-F43321021BD0}"/>
              </a:ext>
            </a:extLst>
          </p:cNvPr>
          <p:cNvSpPr txBox="1"/>
          <p:nvPr/>
        </p:nvSpPr>
        <p:spPr>
          <a:xfrm>
            <a:off x="1916517" y="3557182"/>
            <a:ext cx="969546" cy="313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>
              <a:lnSpc>
                <a:spcPts val="1900"/>
              </a:lnSpc>
              <a:defRPr/>
            </a:pPr>
            <a:r>
              <a:rPr lang="ko-KR" altLang="en-US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테스트베드</a:t>
            </a:r>
            <a:r>
              <a:rPr lang="en-GB" altLang="ko-KR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(TB)</a:t>
            </a:r>
            <a:endParaRPr lang="en-US" altLang="ko-KR" sz="1000" b="1" spc="-5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+mn-ea"/>
            </a:endParaRPr>
          </a:p>
        </p:txBody>
      </p:sp>
      <p:pic>
        <p:nvPicPr>
          <p:cNvPr id="29" name="Google Shape;82;p17">
            <a:extLst>
              <a:ext uri="{FF2B5EF4-FFF2-40B4-BE49-F238E27FC236}">
                <a16:creationId xmlns:a16="http://schemas.microsoft.com/office/drawing/2014/main" id="{2F0FB2CE-50F5-B6D3-2873-5608AB9261C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14148"/>
          <a:stretch/>
        </p:blipFill>
        <p:spPr>
          <a:xfrm>
            <a:off x="242169" y="4020676"/>
            <a:ext cx="2170476" cy="26708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2680D4F-691B-E4D4-D6B1-8A8AD1D0DBF8}"/>
              </a:ext>
            </a:extLst>
          </p:cNvPr>
          <p:cNvSpPr txBox="1"/>
          <p:nvPr/>
        </p:nvSpPr>
        <p:spPr>
          <a:xfrm>
            <a:off x="105013" y="4022213"/>
            <a:ext cx="969546" cy="3135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latinLnBrk="0">
              <a:lnSpc>
                <a:spcPts val="1900"/>
              </a:lnSpc>
              <a:defRPr/>
            </a:pPr>
            <a:r>
              <a:rPr lang="ko-KR" altLang="en-US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참고 공간정보</a:t>
            </a:r>
            <a:endParaRPr lang="en-US" altLang="ko-KR" sz="1000" b="1" spc="-5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+mn-ea"/>
            </a:endParaRPr>
          </a:p>
        </p:txBody>
      </p:sp>
      <p:pic>
        <p:nvPicPr>
          <p:cNvPr id="34" name="Google Shape;134;p19">
            <a:extLst>
              <a:ext uri="{FF2B5EF4-FFF2-40B4-BE49-F238E27FC236}">
                <a16:creationId xmlns:a16="http://schemas.microsoft.com/office/drawing/2014/main" id="{2BB8F4AF-2D3C-E01B-F5DE-123C5831987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92232" y="2053610"/>
            <a:ext cx="1666468" cy="2653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35;p19">
            <a:extLst>
              <a:ext uri="{FF2B5EF4-FFF2-40B4-BE49-F238E27FC236}">
                <a16:creationId xmlns:a16="http://schemas.microsoft.com/office/drawing/2014/main" id="{9E6D0315-6F04-769A-C845-7A4E14515F34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2461" y="2071093"/>
            <a:ext cx="2661347" cy="150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36;p19">
            <a:extLst>
              <a:ext uri="{FF2B5EF4-FFF2-40B4-BE49-F238E27FC236}">
                <a16:creationId xmlns:a16="http://schemas.microsoft.com/office/drawing/2014/main" id="{E239F112-1107-B92F-7EE4-EBA5DB27DB65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084361" y="2053611"/>
            <a:ext cx="1531734" cy="265331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EB44701-F625-9957-BF65-40E267F8BA36}"/>
              </a:ext>
            </a:extLst>
          </p:cNvPr>
          <p:cNvSpPr txBox="1"/>
          <p:nvPr/>
        </p:nvSpPr>
        <p:spPr>
          <a:xfrm>
            <a:off x="7778340" y="2741568"/>
            <a:ext cx="1321958" cy="8008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latinLnBrk="0">
              <a:lnSpc>
                <a:spcPts val="1900"/>
              </a:lnSpc>
              <a:defRPr/>
            </a:pPr>
            <a:r>
              <a:rPr lang="ko-KR" altLang="en-US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해상도 수준 참고 </a:t>
            </a:r>
            <a:endParaRPr lang="en-GB" altLang="ko-KR" sz="1000" b="1" spc="-5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+mn-ea"/>
            </a:endParaRPr>
          </a:p>
          <a:p>
            <a:pPr algn="ctr" latinLnBrk="0">
              <a:lnSpc>
                <a:spcPts val="1900"/>
              </a:lnSpc>
              <a:defRPr/>
            </a:pPr>
            <a:r>
              <a:rPr lang="en-GB" altLang="ko-KR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(1000, 250m,100m)</a:t>
            </a:r>
          </a:p>
          <a:p>
            <a:pPr algn="ctr" latinLnBrk="0">
              <a:lnSpc>
                <a:spcPts val="1900"/>
              </a:lnSpc>
              <a:defRPr/>
            </a:pPr>
            <a:r>
              <a:rPr lang="ko-KR" altLang="en-US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본과제는 </a:t>
            </a:r>
            <a:r>
              <a:rPr lang="en-GB" altLang="ko-KR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100m</a:t>
            </a:r>
            <a:endParaRPr lang="en-US" altLang="ko-KR" sz="1000" b="1" spc="-5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+mn-ea"/>
            </a:endParaRPr>
          </a:p>
        </p:txBody>
      </p:sp>
      <p:pic>
        <p:nvPicPr>
          <p:cNvPr id="40" name="Google Shape;62;p14">
            <a:extLst>
              <a:ext uri="{FF2B5EF4-FFF2-40B4-BE49-F238E27FC236}">
                <a16:creationId xmlns:a16="http://schemas.microsoft.com/office/drawing/2014/main" id="{BB37811B-54D1-6B33-0B9D-F63144314AF0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433648" y="2053610"/>
            <a:ext cx="584680" cy="5406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2D5E1C-BC6D-B6CE-4F11-313965FA3A61}"/>
              </a:ext>
            </a:extLst>
          </p:cNvPr>
          <p:cNvSpPr txBox="1"/>
          <p:nvPr/>
        </p:nvSpPr>
        <p:spPr>
          <a:xfrm>
            <a:off x="539345" y="1524527"/>
            <a:ext cx="2685828" cy="276999"/>
          </a:xfrm>
          <a:prstGeom prst="rect">
            <a:avLst/>
          </a:prstGeom>
          <a:solidFill>
            <a:srgbClr val="466AB2"/>
          </a:solidFill>
        </p:spPr>
        <p:txBody>
          <a:bodyPr wrap="square">
            <a:spAutoFit/>
          </a:bodyPr>
          <a:lstStyle/>
          <a:p>
            <a:pPr marL="72000"/>
            <a:r>
              <a:rPr lang="en-GB" altLang="ko-KR" sz="1200" b="1" dirty="0">
                <a:solidFill>
                  <a:schemeClr val="bg1"/>
                </a:solidFill>
                <a:latin typeface="+mj-ea"/>
                <a:ea typeface="+mj-ea"/>
              </a:rPr>
              <a:t>1.4 </a:t>
            </a:r>
            <a:r>
              <a:rPr lang="ko-KR" altLang="en-US" sz="1200" b="1" dirty="0">
                <a:solidFill>
                  <a:schemeClr val="bg1"/>
                </a:solidFill>
                <a:latin typeface="+mj-ea"/>
                <a:ea typeface="+mj-ea"/>
              </a:rPr>
              <a:t>분석 모형을 위한 </a:t>
            </a:r>
            <a:r>
              <a:rPr lang="en-GB" altLang="ko-KR" sz="1200" b="1" dirty="0">
                <a:solidFill>
                  <a:schemeClr val="bg1"/>
                </a:solidFill>
                <a:latin typeface="+mj-ea"/>
                <a:ea typeface="+mj-ea"/>
              </a:rPr>
              <a:t>DATA </a:t>
            </a:r>
            <a:r>
              <a:rPr lang="ko-KR" altLang="en-US" sz="1200" b="1" dirty="0">
                <a:solidFill>
                  <a:schemeClr val="bg1"/>
                </a:solidFill>
                <a:latin typeface="+mj-ea"/>
                <a:ea typeface="+mj-ea"/>
              </a:rPr>
              <a:t>구성</a:t>
            </a:r>
          </a:p>
        </p:txBody>
      </p:sp>
    </p:spTree>
    <p:extLst>
      <p:ext uri="{BB962C8B-B14F-4D97-AF65-F5344CB8AC3E}">
        <p14:creationId xmlns:p14="http://schemas.microsoft.com/office/powerpoint/2010/main" val="1400855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C9246-5A02-EE9C-8DE9-1AD789DE7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그림 53">
            <a:extLst>
              <a:ext uri="{FF2B5EF4-FFF2-40B4-BE49-F238E27FC236}">
                <a16:creationId xmlns:a16="http://schemas.microsoft.com/office/drawing/2014/main" id="{4DBBE615-785C-C0BB-C188-7E902FA2D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B4CF9A07-8302-8D54-D3E9-46EE8B24B3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A45611E-C9A6-1BA4-F694-AE89F9E8D4B2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8E5EC5F2-BA78-433E-3FA0-4C00C82A5F31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B445F0F-E7CC-F079-ACB7-F4B9E02908DC}"/>
              </a:ext>
            </a:extLst>
          </p:cNvPr>
          <p:cNvSpPr txBox="1"/>
          <p:nvPr/>
        </p:nvSpPr>
        <p:spPr>
          <a:xfrm>
            <a:off x="157980" y="400592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 내용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63F7706A-3F9C-16B6-D367-62722EF50989}"/>
              </a:ext>
            </a:extLst>
          </p:cNvPr>
          <p:cNvGrpSpPr/>
          <p:nvPr/>
        </p:nvGrpSpPr>
        <p:grpSpPr>
          <a:xfrm>
            <a:off x="5623626" y="180431"/>
            <a:ext cx="2695047" cy="234801"/>
            <a:chOff x="8739041" y="132416"/>
            <a:chExt cx="2695047" cy="234801"/>
          </a:xfrm>
        </p:grpSpPr>
        <p:sp>
          <p:nvSpPr>
            <p:cNvPr id="64" name="모서리가 둥근 직사각형 43">
              <a:extLst>
                <a:ext uri="{FF2B5EF4-FFF2-40B4-BE49-F238E27FC236}">
                  <a16:creationId xmlns:a16="http://schemas.microsoft.com/office/drawing/2014/main" id="{C353BF62-5F8A-E308-2F9B-CD5D6A547CFA}"/>
                </a:ext>
              </a:extLst>
            </p:cNvPr>
            <p:cNvSpPr/>
            <p:nvPr/>
          </p:nvSpPr>
          <p:spPr>
            <a:xfrm>
              <a:off x="8739041" y="13241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5" name="모서리가 둥근 직사각형 44">
              <a:extLst>
                <a:ext uri="{FF2B5EF4-FFF2-40B4-BE49-F238E27FC236}">
                  <a16:creationId xmlns:a16="http://schemas.microsoft.com/office/drawing/2014/main" id="{AD6867E6-E25A-56B7-C56A-F55296E6736E}"/>
                </a:ext>
              </a:extLst>
            </p:cNvPr>
            <p:cNvSpPr/>
            <p:nvPr/>
          </p:nvSpPr>
          <p:spPr>
            <a:xfrm>
              <a:off x="9053072" y="132416"/>
              <a:ext cx="175743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연구개발 목표 및 내용</a:t>
              </a:r>
            </a:p>
          </p:txBody>
        </p:sp>
        <p:sp>
          <p:nvSpPr>
            <p:cNvPr id="66" name="모서리가 둥근 직사각형 46">
              <a:extLst>
                <a:ext uri="{FF2B5EF4-FFF2-40B4-BE49-F238E27FC236}">
                  <a16:creationId xmlns:a16="http://schemas.microsoft.com/office/drawing/2014/main" id="{13EED576-CEAB-3422-9A4D-9CBBABB19F9F}"/>
                </a:ext>
              </a:extLst>
            </p:cNvPr>
            <p:cNvSpPr/>
            <p:nvPr/>
          </p:nvSpPr>
          <p:spPr>
            <a:xfrm>
              <a:off x="108763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7" name="모서리가 둥근 직사각형 53">
              <a:extLst>
                <a:ext uri="{FF2B5EF4-FFF2-40B4-BE49-F238E27FC236}">
                  <a16:creationId xmlns:a16="http://schemas.microsoft.com/office/drawing/2014/main" id="{F0EE0E59-2CEC-7EB5-8A3E-19D15A7F625E}"/>
                </a:ext>
              </a:extLst>
            </p:cNvPr>
            <p:cNvSpPr/>
            <p:nvPr/>
          </p:nvSpPr>
          <p:spPr>
            <a:xfrm>
              <a:off x="1118812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F6D3D2ED-ACFB-5902-DE12-B70E5D8408A9}"/>
              </a:ext>
            </a:extLst>
          </p:cNvPr>
          <p:cNvCxnSpPr/>
          <p:nvPr/>
        </p:nvCxnSpPr>
        <p:spPr>
          <a:xfrm flipV="1">
            <a:off x="323528" y="1025218"/>
            <a:ext cx="8568952" cy="7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>
            <a:extLst>
              <a:ext uri="{FF2B5EF4-FFF2-40B4-BE49-F238E27FC236}">
                <a16:creationId xmlns:a16="http://schemas.microsoft.com/office/drawing/2014/main" id="{5C1779A6-4415-9F7D-FD34-AE88D0C4BD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2873"/>
          <a:stretch/>
        </p:blipFill>
        <p:spPr>
          <a:xfrm>
            <a:off x="296436" y="1000315"/>
            <a:ext cx="8640000" cy="828675"/>
          </a:xfrm>
          <a:prstGeom prst="rect">
            <a:avLst/>
          </a:prstGeom>
        </p:spPr>
      </p:pic>
      <p:pic>
        <p:nvPicPr>
          <p:cNvPr id="15" name="Google Shape;131;p21">
            <a:extLst>
              <a:ext uri="{FF2B5EF4-FFF2-40B4-BE49-F238E27FC236}">
                <a16:creationId xmlns:a16="http://schemas.microsoft.com/office/drawing/2014/main" id="{692911D6-1A65-71DC-4995-25F8D2BDA41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43259" r="17139" b="42459"/>
          <a:stretch/>
        </p:blipFill>
        <p:spPr>
          <a:xfrm>
            <a:off x="6541748" y="4204353"/>
            <a:ext cx="1919898" cy="180802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A1DDD4-3D32-66F1-3A58-FE3C321DE67F}"/>
              </a:ext>
            </a:extLst>
          </p:cNvPr>
          <p:cNvSpPr txBox="1"/>
          <p:nvPr/>
        </p:nvSpPr>
        <p:spPr>
          <a:xfrm>
            <a:off x="6297921" y="6055462"/>
            <a:ext cx="2407551" cy="79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>
              <a:lnSpc>
                <a:spcPts val="1900"/>
              </a:lnSpc>
              <a:defRPr/>
            </a:pPr>
            <a:r>
              <a:rPr lang="en-GB" altLang="ko-KR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5m </a:t>
            </a:r>
            <a:r>
              <a:rPr lang="en-GB" altLang="ko-KR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  <a:sym typeface="Wingdings" panose="05000000000000000000" pitchFamily="2" charset="2"/>
              </a:rPr>
              <a:t> 100m DEM Transform </a:t>
            </a:r>
            <a:r>
              <a:rPr lang="ko-KR" altLang="en-US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  <a:sym typeface="Wingdings" panose="05000000000000000000" pitchFamily="2" charset="2"/>
              </a:rPr>
              <a:t>후</a:t>
            </a:r>
            <a:r>
              <a:rPr lang="en-GB" altLang="ko-KR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  <a:sym typeface="Wingdings" panose="05000000000000000000" pitchFamily="2" charset="2"/>
              </a:rPr>
              <a:t>, </a:t>
            </a:r>
          </a:p>
          <a:p>
            <a:pPr algn="ctr" latinLnBrk="0">
              <a:lnSpc>
                <a:spcPts val="1900"/>
              </a:lnSpc>
              <a:defRPr/>
            </a:pPr>
            <a:r>
              <a:rPr lang="en-GB" altLang="ko-KR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DEM </a:t>
            </a:r>
            <a:r>
              <a:rPr lang="ko-KR" altLang="en-US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고도 자료에 대한 정밀 보정</a:t>
            </a:r>
            <a:endParaRPr lang="en-GB" altLang="ko-KR" sz="1000" b="1" spc="-5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+mn-ea"/>
            </a:endParaRPr>
          </a:p>
          <a:p>
            <a:pPr algn="ctr" latinLnBrk="0">
              <a:lnSpc>
                <a:spcPts val="1900"/>
              </a:lnSpc>
              <a:defRPr/>
            </a:pPr>
            <a:r>
              <a:rPr lang="en-GB" altLang="ko-KR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Slope, FD</a:t>
            </a:r>
            <a:r>
              <a:rPr lang="ko-KR" altLang="en-US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 등 파생</a:t>
            </a:r>
            <a:r>
              <a:rPr lang="en-GB" altLang="ko-KR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Data </a:t>
            </a:r>
            <a:r>
              <a:rPr lang="ko-KR" altLang="en-US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고려</a:t>
            </a:r>
            <a:endParaRPr lang="en-US" altLang="ko-KR" sz="1000" b="1" spc="-5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+mn-ea"/>
            </a:endParaRPr>
          </a:p>
        </p:txBody>
      </p:sp>
      <p:pic>
        <p:nvPicPr>
          <p:cNvPr id="25" name="Google Shape;324;p48">
            <a:extLst>
              <a:ext uri="{FF2B5EF4-FFF2-40B4-BE49-F238E27FC236}">
                <a16:creationId xmlns:a16="http://schemas.microsoft.com/office/drawing/2014/main" id="{F14102A6-54BF-837E-1D83-25F8661FCB6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rcRect l="31365" t="38433" r="23981" b="7621"/>
          <a:stretch/>
        </p:blipFill>
        <p:spPr>
          <a:xfrm>
            <a:off x="5983854" y="2000629"/>
            <a:ext cx="3035689" cy="211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05;p19">
            <a:extLst>
              <a:ext uri="{FF2B5EF4-FFF2-40B4-BE49-F238E27FC236}">
                <a16:creationId xmlns:a16="http://schemas.microsoft.com/office/drawing/2014/main" id="{B9645DEE-F914-1914-0F63-EC6846AB9C3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63360" y="2000629"/>
            <a:ext cx="2532990" cy="416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07;p19">
            <a:extLst>
              <a:ext uri="{FF2B5EF4-FFF2-40B4-BE49-F238E27FC236}">
                <a16:creationId xmlns:a16="http://schemas.microsoft.com/office/drawing/2014/main" id="{EFFF0D46-C86C-6F77-FDB0-1C444063A99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36004"/>
          <a:stretch/>
        </p:blipFill>
        <p:spPr>
          <a:xfrm>
            <a:off x="250824" y="2000630"/>
            <a:ext cx="3025032" cy="416467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412CF0A-D97F-EC55-A44C-9B6F04D07E14}"/>
              </a:ext>
            </a:extLst>
          </p:cNvPr>
          <p:cNvSpPr txBox="1"/>
          <p:nvPr/>
        </p:nvSpPr>
        <p:spPr>
          <a:xfrm>
            <a:off x="1823267" y="6164196"/>
            <a:ext cx="2283700" cy="3135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latinLnBrk="0">
              <a:lnSpc>
                <a:spcPts val="1900"/>
              </a:lnSpc>
              <a:defRPr/>
            </a:pPr>
            <a:r>
              <a:rPr lang="ko-KR" altLang="en-US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참조 정보를 활용하여 </a:t>
            </a:r>
            <a:r>
              <a:rPr lang="en-GB" altLang="ko-KR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DATA </a:t>
            </a:r>
            <a:r>
              <a:rPr lang="ko-KR" altLang="en-US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보정</a:t>
            </a:r>
            <a:endParaRPr lang="en-US" altLang="ko-KR" sz="1000" b="1" spc="-5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EAA1C3-0968-0015-AA15-EB14AF744241}"/>
              </a:ext>
            </a:extLst>
          </p:cNvPr>
          <p:cNvSpPr txBox="1"/>
          <p:nvPr/>
        </p:nvSpPr>
        <p:spPr>
          <a:xfrm>
            <a:off x="539345" y="1524527"/>
            <a:ext cx="2685828" cy="276999"/>
          </a:xfrm>
          <a:prstGeom prst="rect">
            <a:avLst/>
          </a:prstGeom>
          <a:solidFill>
            <a:srgbClr val="466AB2"/>
          </a:solidFill>
        </p:spPr>
        <p:txBody>
          <a:bodyPr wrap="square">
            <a:spAutoFit/>
          </a:bodyPr>
          <a:lstStyle/>
          <a:p>
            <a:pPr marL="72000"/>
            <a:r>
              <a:rPr lang="en-GB" altLang="ko-KR" sz="1200" b="1" dirty="0">
                <a:solidFill>
                  <a:schemeClr val="bg1"/>
                </a:solidFill>
                <a:latin typeface="+mj-ea"/>
                <a:ea typeface="+mj-ea"/>
              </a:rPr>
              <a:t>1.4 </a:t>
            </a:r>
            <a:r>
              <a:rPr lang="ko-KR" altLang="en-US" sz="1200" b="1" dirty="0">
                <a:solidFill>
                  <a:schemeClr val="bg1"/>
                </a:solidFill>
                <a:latin typeface="+mj-ea"/>
                <a:ea typeface="+mj-ea"/>
              </a:rPr>
              <a:t>분석 모형을 위한 </a:t>
            </a:r>
            <a:r>
              <a:rPr lang="en-GB" altLang="ko-KR" sz="1200" b="1" dirty="0">
                <a:solidFill>
                  <a:schemeClr val="bg1"/>
                </a:solidFill>
                <a:latin typeface="+mj-ea"/>
                <a:ea typeface="+mj-ea"/>
              </a:rPr>
              <a:t>DATA </a:t>
            </a:r>
            <a:r>
              <a:rPr lang="ko-KR" altLang="en-US" sz="1200" b="1" dirty="0">
                <a:solidFill>
                  <a:schemeClr val="bg1"/>
                </a:solidFill>
                <a:latin typeface="+mj-ea"/>
                <a:ea typeface="+mj-ea"/>
              </a:rPr>
              <a:t>구성</a:t>
            </a:r>
          </a:p>
        </p:txBody>
      </p:sp>
    </p:spTree>
    <p:extLst>
      <p:ext uri="{BB962C8B-B14F-4D97-AF65-F5344CB8AC3E}">
        <p14:creationId xmlns:p14="http://schemas.microsoft.com/office/powerpoint/2010/main" val="2519296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D6F75-9F61-701B-0CB6-97565D8A2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그림 53">
            <a:extLst>
              <a:ext uri="{FF2B5EF4-FFF2-40B4-BE49-F238E27FC236}">
                <a16:creationId xmlns:a16="http://schemas.microsoft.com/office/drawing/2014/main" id="{C9E0C55D-4893-4A76-11F5-5DD736AB2D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414B7D5-FCFD-31E8-431F-5452CEE77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91CB24F-474D-817F-FA2C-2EE9577BEB33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3E082317-9752-9330-0967-B329629006F8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14FB93B-B03F-25D7-FC4A-1DB8C50E233D}"/>
              </a:ext>
            </a:extLst>
          </p:cNvPr>
          <p:cNvSpPr txBox="1"/>
          <p:nvPr/>
        </p:nvSpPr>
        <p:spPr>
          <a:xfrm>
            <a:off x="157980" y="400592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 내용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C45A631D-6AA8-02B6-0ECA-A135E1CA1BEC}"/>
              </a:ext>
            </a:extLst>
          </p:cNvPr>
          <p:cNvGrpSpPr/>
          <p:nvPr/>
        </p:nvGrpSpPr>
        <p:grpSpPr>
          <a:xfrm>
            <a:off x="5623626" y="180431"/>
            <a:ext cx="2695047" cy="234801"/>
            <a:chOff x="8739041" y="132416"/>
            <a:chExt cx="2695047" cy="234801"/>
          </a:xfrm>
        </p:grpSpPr>
        <p:sp>
          <p:nvSpPr>
            <p:cNvPr id="64" name="모서리가 둥근 직사각형 43">
              <a:extLst>
                <a:ext uri="{FF2B5EF4-FFF2-40B4-BE49-F238E27FC236}">
                  <a16:creationId xmlns:a16="http://schemas.microsoft.com/office/drawing/2014/main" id="{7E7E76EA-08DC-4060-1214-6318D273791D}"/>
                </a:ext>
              </a:extLst>
            </p:cNvPr>
            <p:cNvSpPr/>
            <p:nvPr/>
          </p:nvSpPr>
          <p:spPr>
            <a:xfrm>
              <a:off x="8739041" y="13241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5" name="모서리가 둥근 직사각형 44">
              <a:extLst>
                <a:ext uri="{FF2B5EF4-FFF2-40B4-BE49-F238E27FC236}">
                  <a16:creationId xmlns:a16="http://schemas.microsoft.com/office/drawing/2014/main" id="{A1ABA554-7433-4BE9-6251-5D65000870A3}"/>
                </a:ext>
              </a:extLst>
            </p:cNvPr>
            <p:cNvSpPr/>
            <p:nvPr/>
          </p:nvSpPr>
          <p:spPr>
            <a:xfrm>
              <a:off x="9053072" y="132416"/>
              <a:ext cx="175743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연구개발 목표 및 내용</a:t>
              </a:r>
            </a:p>
          </p:txBody>
        </p:sp>
        <p:sp>
          <p:nvSpPr>
            <p:cNvPr id="66" name="모서리가 둥근 직사각형 46">
              <a:extLst>
                <a:ext uri="{FF2B5EF4-FFF2-40B4-BE49-F238E27FC236}">
                  <a16:creationId xmlns:a16="http://schemas.microsoft.com/office/drawing/2014/main" id="{0E9BC71D-BAA5-8336-551A-AED1EC9B6EE4}"/>
                </a:ext>
              </a:extLst>
            </p:cNvPr>
            <p:cNvSpPr/>
            <p:nvPr/>
          </p:nvSpPr>
          <p:spPr>
            <a:xfrm>
              <a:off x="108763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7" name="모서리가 둥근 직사각형 53">
              <a:extLst>
                <a:ext uri="{FF2B5EF4-FFF2-40B4-BE49-F238E27FC236}">
                  <a16:creationId xmlns:a16="http://schemas.microsoft.com/office/drawing/2014/main" id="{A947D1EA-2CB2-B08E-E669-12A6AE846437}"/>
                </a:ext>
              </a:extLst>
            </p:cNvPr>
            <p:cNvSpPr/>
            <p:nvPr/>
          </p:nvSpPr>
          <p:spPr>
            <a:xfrm>
              <a:off x="1118812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076588F0-FFAA-EABB-BEFE-C66DAF0BF98C}"/>
              </a:ext>
            </a:extLst>
          </p:cNvPr>
          <p:cNvCxnSpPr/>
          <p:nvPr/>
        </p:nvCxnSpPr>
        <p:spPr>
          <a:xfrm flipV="1">
            <a:off x="323528" y="1025218"/>
            <a:ext cx="8568952" cy="7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>
            <a:extLst>
              <a:ext uri="{FF2B5EF4-FFF2-40B4-BE49-F238E27FC236}">
                <a16:creationId xmlns:a16="http://schemas.microsoft.com/office/drawing/2014/main" id="{C7643465-B315-FA8D-D120-09AEDEF3B7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2873"/>
          <a:stretch/>
        </p:blipFill>
        <p:spPr>
          <a:xfrm>
            <a:off x="296436" y="1000315"/>
            <a:ext cx="8640000" cy="828675"/>
          </a:xfrm>
          <a:prstGeom prst="rect">
            <a:avLst/>
          </a:prstGeom>
        </p:spPr>
      </p:pic>
      <p:pic>
        <p:nvPicPr>
          <p:cNvPr id="4" name="Google Shape;198;p31">
            <a:extLst>
              <a:ext uri="{FF2B5EF4-FFF2-40B4-BE49-F238E27FC236}">
                <a16:creationId xmlns:a16="http://schemas.microsoft.com/office/drawing/2014/main" id="{246CDAD1-BB21-C1CF-A42A-EAAE8CF4AC6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3775" y="2000631"/>
            <a:ext cx="3374129" cy="3333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99;p31">
            <a:extLst>
              <a:ext uri="{FF2B5EF4-FFF2-40B4-BE49-F238E27FC236}">
                <a16:creationId xmlns:a16="http://schemas.microsoft.com/office/drawing/2014/main" id="{E6F5A20F-ADB0-AEF0-D735-8E9E7B0D218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82331" y="1986925"/>
            <a:ext cx="3209949" cy="333370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864E25-1B9B-7A9F-692C-31AE7E11146A}"/>
              </a:ext>
            </a:extLst>
          </p:cNvPr>
          <p:cNvSpPr txBox="1"/>
          <p:nvPr/>
        </p:nvSpPr>
        <p:spPr>
          <a:xfrm>
            <a:off x="2821250" y="5358232"/>
            <a:ext cx="2283700" cy="3030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latinLnBrk="0">
              <a:lnSpc>
                <a:spcPts val="1900"/>
              </a:lnSpc>
              <a:defRPr/>
            </a:pPr>
            <a:r>
              <a:rPr lang="ko-KR" altLang="en-US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분석용 입력 데이터 구성 과정 예시</a:t>
            </a:r>
            <a:endParaRPr lang="en-US" altLang="ko-KR" sz="1000" b="1" spc="-5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+mn-ea"/>
            </a:endParaRPr>
          </a:p>
        </p:txBody>
      </p:sp>
      <p:pic>
        <p:nvPicPr>
          <p:cNvPr id="7" name="Google Shape;130;p23">
            <a:extLst>
              <a:ext uri="{FF2B5EF4-FFF2-40B4-BE49-F238E27FC236}">
                <a16:creationId xmlns:a16="http://schemas.microsoft.com/office/drawing/2014/main" id="{13D210D1-A2A0-6E6C-4E18-CC65ECB2971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31606" y="1581040"/>
            <a:ext cx="2858625" cy="273727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3226F8-50DC-71EE-C11D-1DA40D045A54}"/>
              </a:ext>
            </a:extLst>
          </p:cNvPr>
          <p:cNvSpPr txBox="1"/>
          <p:nvPr/>
        </p:nvSpPr>
        <p:spPr>
          <a:xfrm>
            <a:off x="7131293" y="4318319"/>
            <a:ext cx="2283700" cy="546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>
              <a:lnSpc>
                <a:spcPts val="1900"/>
              </a:lnSpc>
              <a:defRPr/>
            </a:pPr>
            <a:r>
              <a:rPr lang="en-GB" altLang="ko-KR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100m </a:t>
            </a:r>
            <a:r>
              <a:rPr lang="ko-KR" altLang="en-US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격자 마다 보유하는 </a:t>
            </a:r>
            <a:endParaRPr lang="en-GB" altLang="ko-KR" sz="1000" b="1" spc="-5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+mn-ea"/>
            </a:endParaRPr>
          </a:p>
          <a:p>
            <a:pPr algn="ctr" latinLnBrk="0">
              <a:lnSpc>
                <a:spcPts val="1900"/>
              </a:lnSpc>
              <a:defRPr/>
            </a:pPr>
            <a:r>
              <a:rPr lang="ko-KR" altLang="en-US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특성 정보중 일부 예시</a:t>
            </a:r>
            <a:endParaRPr lang="en-US" altLang="ko-KR" sz="1000" b="1" spc="-5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+mn-ea"/>
            </a:endParaRPr>
          </a:p>
        </p:txBody>
      </p:sp>
      <p:pic>
        <p:nvPicPr>
          <p:cNvPr id="13" name="Google Shape;240;p35">
            <a:extLst>
              <a:ext uri="{FF2B5EF4-FFF2-40B4-BE49-F238E27FC236}">
                <a16:creationId xmlns:a16="http://schemas.microsoft.com/office/drawing/2014/main" id="{71DAC918-783B-CED0-77E6-E0281A1EB93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90045" y="4802256"/>
            <a:ext cx="1452660" cy="199755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B13F17-966B-A703-FF7E-C1A8FED16619}"/>
              </a:ext>
            </a:extLst>
          </p:cNvPr>
          <p:cNvSpPr txBox="1"/>
          <p:nvPr/>
        </p:nvSpPr>
        <p:spPr>
          <a:xfrm>
            <a:off x="4355976" y="6233069"/>
            <a:ext cx="2059697" cy="546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>
              <a:lnSpc>
                <a:spcPts val="1900"/>
              </a:lnSpc>
              <a:defRPr/>
            </a:pPr>
            <a:r>
              <a:rPr lang="ko-KR" altLang="en-US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모형 입력 데이터에 대한 </a:t>
            </a:r>
            <a:endParaRPr lang="en-GB" altLang="ko-KR" sz="1000" b="1" spc="-5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+mn-ea"/>
            </a:endParaRPr>
          </a:p>
          <a:p>
            <a:pPr algn="ctr" latinLnBrk="0">
              <a:lnSpc>
                <a:spcPts val="1900"/>
              </a:lnSpc>
              <a:defRPr/>
            </a:pPr>
            <a:r>
              <a:rPr lang="ko-KR" altLang="en-US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과기부 데이터품질 인증</a:t>
            </a:r>
            <a:endParaRPr lang="en-US" altLang="ko-KR" sz="1000" b="1" spc="-5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+mn-ea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5EFEB8-7B86-828D-B3FB-943E6EA8D74F}"/>
              </a:ext>
            </a:extLst>
          </p:cNvPr>
          <p:cNvSpPr/>
          <p:nvPr/>
        </p:nvSpPr>
        <p:spPr>
          <a:xfrm>
            <a:off x="-3230348" y="1653392"/>
            <a:ext cx="3415447" cy="20608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우측 그림은 본과제 과정에서 구축한 게 맞음</a:t>
            </a:r>
            <a:endParaRPr lang="en-GB" altLang="ko-KR" dirty="0">
              <a:solidFill>
                <a:schemeClr val="tx1"/>
              </a:solidFill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</a:rPr>
              <a:t>그런데 해상도 변경으로</a:t>
            </a:r>
            <a:endParaRPr lang="en-GB" altLang="ko-KR" dirty="0">
              <a:solidFill>
                <a:schemeClr val="tx1"/>
              </a:solidFill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</a:rPr>
              <a:t>이 그림은 현재 최종 </a:t>
            </a:r>
            <a:r>
              <a:rPr lang="en-GB" altLang="ko-KR" dirty="0">
                <a:solidFill>
                  <a:schemeClr val="tx1"/>
                </a:solidFill>
              </a:rPr>
              <a:t>data</a:t>
            </a:r>
            <a:r>
              <a:rPr lang="ko-KR" altLang="en-US" dirty="0">
                <a:solidFill>
                  <a:schemeClr val="tx1"/>
                </a:solidFill>
              </a:rPr>
              <a:t>는 아닌 상황임</a:t>
            </a:r>
            <a:endParaRPr lang="en-GB" altLang="ko-KR" dirty="0">
              <a:solidFill>
                <a:schemeClr val="tx1"/>
              </a:solidFill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</a:rPr>
              <a:t>예시로는 무난하다고 판단함</a:t>
            </a:r>
            <a:endParaRPr lang="en-GB" altLang="ko-KR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9CC9B2-FE26-92D7-750B-F631D02B30EB}"/>
              </a:ext>
            </a:extLst>
          </p:cNvPr>
          <p:cNvSpPr txBox="1"/>
          <p:nvPr/>
        </p:nvSpPr>
        <p:spPr>
          <a:xfrm>
            <a:off x="539345" y="1524527"/>
            <a:ext cx="2685828" cy="276999"/>
          </a:xfrm>
          <a:prstGeom prst="rect">
            <a:avLst/>
          </a:prstGeom>
          <a:solidFill>
            <a:srgbClr val="466AB2"/>
          </a:solidFill>
        </p:spPr>
        <p:txBody>
          <a:bodyPr wrap="square">
            <a:spAutoFit/>
          </a:bodyPr>
          <a:lstStyle/>
          <a:p>
            <a:pPr marL="72000"/>
            <a:r>
              <a:rPr lang="en-GB" altLang="ko-KR" sz="1200" b="1" dirty="0">
                <a:solidFill>
                  <a:schemeClr val="bg1"/>
                </a:solidFill>
                <a:latin typeface="+mj-ea"/>
                <a:ea typeface="+mj-ea"/>
              </a:rPr>
              <a:t>1.4 </a:t>
            </a:r>
            <a:r>
              <a:rPr lang="ko-KR" altLang="en-US" sz="1200" b="1" dirty="0">
                <a:solidFill>
                  <a:schemeClr val="bg1"/>
                </a:solidFill>
                <a:latin typeface="+mj-ea"/>
                <a:ea typeface="+mj-ea"/>
              </a:rPr>
              <a:t>분석 모형을 위한 </a:t>
            </a:r>
            <a:r>
              <a:rPr lang="en-GB" altLang="ko-KR" sz="1200" b="1" dirty="0">
                <a:solidFill>
                  <a:schemeClr val="bg1"/>
                </a:solidFill>
                <a:latin typeface="+mj-ea"/>
                <a:ea typeface="+mj-ea"/>
              </a:rPr>
              <a:t>DATA </a:t>
            </a:r>
            <a:r>
              <a:rPr lang="ko-KR" altLang="en-US" sz="1200" b="1" dirty="0">
                <a:solidFill>
                  <a:schemeClr val="bg1"/>
                </a:solidFill>
                <a:latin typeface="+mj-ea"/>
                <a:ea typeface="+mj-ea"/>
              </a:rPr>
              <a:t>구성</a:t>
            </a:r>
          </a:p>
        </p:txBody>
      </p:sp>
    </p:spTree>
    <p:extLst>
      <p:ext uri="{BB962C8B-B14F-4D97-AF65-F5344CB8AC3E}">
        <p14:creationId xmlns:p14="http://schemas.microsoft.com/office/powerpoint/2010/main" val="123442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직사각형 36"/>
          <p:cNvSpPr/>
          <p:nvPr/>
        </p:nvSpPr>
        <p:spPr>
          <a:xfrm>
            <a:off x="0" y="1124743"/>
            <a:ext cx="9144000" cy="1692000"/>
          </a:xfrm>
          <a:prstGeom prst="rect">
            <a:avLst/>
          </a:prstGeom>
          <a:solidFill>
            <a:srgbClr val="E9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2053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연구개발사업 개요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32" name="그림 31" descr="002.png"/>
          <p:cNvPicPr>
            <a:picLocks noChangeAspect="1"/>
          </p:cNvPicPr>
          <p:nvPr/>
        </p:nvPicPr>
        <p:blipFill>
          <a:blip r:embed="rId5" cstate="print"/>
          <a:srcRect l="3818" r="3818"/>
          <a:stretch>
            <a:fillRect/>
          </a:stretch>
        </p:blipFill>
        <p:spPr>
          <a:xfrm>
            <a:off x="0" y="856590"/>
            <a:ext cx="9144000" cy="473000"/>
          </a:xfrm>
          <a:prstGeom prst="rect">
            <a:avLst/>
          </a:prstGeom>
        </p:spPr>
      </p:pic>
      <p:cxnSp>
        <p:nvCxnSpPr>
          <p:cNvPr id="39" name="직선 연결선 38"/>
          <p:cNvCxnSpPr/>
          <p:nvPr/>
        </p:nvCxnSpPr>
        <p:spPr>
          <a:xfrm>
            <a:off x="0" y="1986316"/>
            <a:ext cx="9144000" cy="89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직사각형 43"/>
          <p:cNvSpPr/>
          <p:nvPr/>
        </p:nvSpPr>
        <p:spPr>
          <a:xfrm>
            <a:off x="0" y="5166000"/>
            <a:ext cx="9144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2</a:t>
            </a:fld>
            <a:endParaRPr lang="ko-KR" altLang="en-US" dirty="0"/>
          </a:p>
        </p:txBody>
      </p:sp>
      <p:grpSp>
        <p:nvGrpSpPr>
          <p:cNvPr id="35" name="그룹 34"/>
          <p:cNvGrpSpPr/>
          <p:nvPr/>
        </p:nvGrpSpPr>
        <p:grpSpPr>
          <a:xfrm>
            <a:off x="250825" y="1514081"/>
            <a:ext cx="7345511" cy="360000"/>
            <a:chOff x="250828" y="1548556"/>
            <a:chExt cx="24197108" cy="316990"/>
          </a:xfrm>
        </p:grpSpPr>
        <p:sp>
          <p:nvSpPr>
            <p:cNvPr id="33" name="화살표: 오각형 75">
              <a:extLst>
                <a:ext uri="{FF2B5EF4-FFF2-40B4-BE49-F238E27FC236}">
                  <a16:creationId xmlns:a16="http://schemas.microsoft.com/office/drawing/2014/main" id="{ED230987-2BE0-4FE0-98B3-0C9CCCD11A9C}"/>
                </a:ext>
              </a:extLst>
            </p:cNvPr>
            <p:cNvSpPr/>
            <p:nvPr/>
          </p:nvSpPr>
          <p:spPr>
            <a:xfrm>
              <a:off x="250828" y="1548556"/>
              <a:ext cx="4509171" cy="31699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4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969111" y="1588557"/>
              <a:ext cx="2982372" cy="2369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indent="0" algn="ctr">
                <a:lnSpc>
                  <a:spcPct val="110000"/>
                </a:lnSpc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  <a:buNone/>
              </a:pPr>
              <a:r>
                <a:rPr lang="ko-KR" altLang="en-US" sz="16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과제명</a:t>
              </a:r>
              <a:endParaRPr lang="en-US" altLang="ko-KR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5234404" y="1564463"/>
              <a:ext cx="19213532" cy="298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lnSpc>
                  <a:spcPct val="110000"/>
                </a:lnSpc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ko-KR" altLang="en-US" sz="20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화산섬 제주의 실시간 홍수 감지 및 안전지원 기술 개발</a:t>
              </a:r>
              <a:endParaRPr lang="en-US" altLang="ko-KR" sz="20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250825" y="2068458"/>
            <a:ext cx="8676862" cy="713016"/>
            <a:chOff x="250828" y="1507212"/>
            <a:chExt cx="28582758" cy="627831"/>
          </a:xfrm>
        </p:grpSpPr>
        <p:sp>
          <p:nvSpPr>
            <p:cNvPr id="41" name="화살표: 오각형 75">
              <a:extLst>
                <a:ext uri="{FF2B5EF4-FFF2-40B4-BE49-F238E27FC236}">
                  <a16:creationId xmlns:a16="http://schemas.microsoft.com/office/drawing/2014/main" id="{ED230987-2BE0-4FE0-98B3-0C9CCCD11A9C}"/>
                </a:ext>
              </a:extLst>
            </p:cNvPr>
            <p:cNvSpPr/>
            <p:nvPr/>
          </p:nvSpPr>
          <p:spPr>
            <a:xfrm>
              <a:off x="250828" y="1641920"/>
              <a:ext cx="4509171" cy="31699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4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969111" y="1681922"/>
              <a:ext cx="2982372" cy="2369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indent="0" algn="ctr">
                <a:lnSpc>
                  <a:spcPct val="110000"/>
                </a:lnSpc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  <a:buNone/>
              </a:pPr>
              <a:r>
                <a: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최종목표</a:t>
              </a:r>
              <a:endParaRPr lang="en-US" altLang="ko-KR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5234400" y="1507212"/>
              <a:ext cx="23599186" cy="6278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ts val="200"/>
                </a:spcBef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en-US" altLang="ko-KR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(1</a:t>
              </a: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차년도</a:t>
              </a:r>
              <a:r>
                <a:rPr lang="en-US" altLang="ko-KR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) </a:t>
              </a: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제주지역 맞춤형 안전지원 기술 및 실시간 홍수 위험 추정 기술 개발</a:t>
              </a:r>
              <a:endPara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endParaRPr>
            </a:p>
            <a:p>
              <a:pPr fontAlgn="base">
                <a:spcBef>
                  <a:spcPts val="200"/>
                </a:spcBef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en-US" altLang="ko-KR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(2</a:t>
              </a: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차년도</a:t>
              </a:r>
              <a:r>
                <a:rPr lang="en-US" altLang="ko-KR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) </a:t>
              </a: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실시간 홍수 위험 기반의 안전지원 통합 시스템 개발 및 검증</a:t>
              </a:r>
              <a:endPara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endParaRPr>
            </a:p>
            <a:p>
              <a:pPr fontAlgn="base">
                <a:spcBef>
                  <a:spcPts val="200"/>
                </a:spcBef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(</a:t>
              </a:r>
              <a:r>
                <a:rPr lang="ko-KR" altLang="en-US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최종</a:t>
              </a: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) </a:t>
              </a:r>
              <a:r>
                <a:rPr lang="ko-KR" altLang="en-US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itchFamily="18" charset="-127"/>
                  <a:ea typeface="KoPub돋움체 Medium" pitchFamily="18" charset="-127"/>
                </a:rPr>
                <a:t>제주지역의 실시간 홍수피해 예측과 지역 맞춤형 안전지원 기술 개발</a:t>
              </a:r>
              <a:endPara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itchFamily="18" charset="-127"/>
                <a:ea typeface="KoPub돋움체 Medium" pitchFamily="18" charset="-127"/>
              </a:endParaRPr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250825" y="5544815"/>
            <a:ext cx="8676862" cy="692497"/>
            <a:chOff x="250828" y="1696710"/>
            <a:chExt cx="28582758" cy="609763"/>
          </a:xfrm>
        </p:grpSpPr>
        <p:sp>
          <p:nvSpPr>
            <p:cNvPr id="47" name="화살표: 오각형 75">
              <a:extLst>
                <a:ext uri="{FF2B5EF4-FFF2-40B4-BE49-F238E27FC236}">
                  <a16:creationId xmlns:a16="http://schemas.microsoft.com/office/drawing/2014/main" id="{ED230987-2BE0-4FE0-98B3-0C9CCCD11A9C}"/>
                </a:ext>
              </a:extLst>
            </p:cNvPr>
            <p:cNvSpPr/>
            <p:nvPr/>
          </p:nvSpPr>
          <p:spPr>
            <a:xfrm>
              <a:off x="250828" y="1831617"/>
              <a:ext cx="4509171" cy="31698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48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969111" y="1870870"/>
              <a:ext cx="2982372" cy="2384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indent="0" algn="ctr">
                <a:lnSpc>
                  <a:spcPct val="110000"/>
                </a:lnSpc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  <a:buNone/>
              </a:pPr>
              <a:r>
                <a: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최종성과물</a:t>
              </a:r>
              <a:endParaRPr lang="en-US" altLang="ko-KR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5234400" y="1696710"/>
              <a:ext cx="23599186" cy="6097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07950" indent="-285750" fontAlgn="base">
                <a:lnSpc>
                  <a:spcPct val="1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ko-KR" altLang="en-US" sz="15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홍수 및 침수 위험지수 산정 모델</a:t>
              </a:r>
              <a:endParaRPr lang="en-US" altLang="ko-KR" sz="15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  <a:p>
              <a:pPr marL="107950" indent="-285750" fontAlgn="base">
                <a:lnSpc>
                  <a:spcPct val="1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ko-KR" altLang="en-US" sz="15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실시간 홍수 및 침수 위험 추정 시스템</a:t>
              </a:r>
              <a:endParaRPr lang="en-US" altLang="ko-KR" sz="15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pic>
        <p:nvPicPr>
          <p:cNvPr id="51" name="그림 50" descr="013.png"/>
          <p:cNvPicPr>
            <a:picLocks noChangeAspect="1"/>
          </p:cNvPicPr>
          <p:nvPr/>
        </p:nvPicPr>
        <p:blipFill>
          <a:blip r:embed="rId6" cstate="print"/>
          <a:srcRect l="7397"/>
          <a:stretch>
            <a:fillRect/>
          </a:stretch>
        </p:blipFill>
        <p:spPr>
          <a:xfrm flipH="1">
            <a:off x="6948264" y="4984055"/>
            <a:ext cx="2167840" cy="1757313"/>
          </a:xfrm>
          <a:prstGeom prst="rect">
            <a:avLst/>
          </a:prstGeom>
        </p:spPr>
      </p:pic>
      <p:pic>
        <p:nvPicPr>
          <p:cNvPr id="60" name="그림 59" descr="00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49000" y="3468756"/>
            <a:ext cx="504000" cy="753669"/>
          </a:xfrm>
          <a:prstGeom prst="rect">
            <a:avLst/>
          </a:prstGeom>
        </p:spPr>
      </p:pic>
      <p:grpSp>
        <p:nvGrpSpPr>
          <p:cNvPr id="73" name="그룹 72"/>
          <p:cNvGrpSpPr/>
          <p:nvPr/>
        </p:nvGrpSpPr>
        <p:grpSpPr>
          <a:xfrm>
            <a:off x="584426" y="3511523"/>
            <a:ext cx="1117148" cy="753668"/>
            <a:chOff x="568407" y="3068960"/>
            <a:chExt cx="1149186" cy="775283"/>
          </a:xfrm>
        </p:grpSpPr>
        <p:pic>
          <p:nvPicPr>
            <p:cNvPr id="59" name="그림 58" descr="008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8407" y="3068960"/>
              <a:ext cx="1149186" cy="673260"/>
            </a:xfrm>
            <a:prstGeom prst="rect">
              <a:avLst/>
            </a:prstGeom>
          </p:spPr>
        </p:pic>
        <p:grpSp>
          <p:nvGrpSpPr>
            <p:cNvPr id="61" name="그룹 60"/>
            <p:cNvGrpSpPr/>
            <p:nvPr/>
          </p:nvGrpSpPr>
          <p:grpSpPr>
            <a:xfrm>
              <a:off x="660016" y="3344089"/>
              <a:ext cx="965968" cy="500154"/>
              <a:chOff x="1574178" y="2541946"/>
              <a:chExt cx="1522121" cy="788117"/>
            </a:xfrm>
          </p:grpSpPr>
          <p:pic>
            <p:nvPicPr>
              <p:cNvPr id="62" name="그림 61" descr="008.png"/>
              <p:cNvPicPr>
                <a:picLocks noChangeAspect="1"/>
              </p:cNvPicPr>
              <p:nvPr/>
            </p:nvPicPr>
            <p:blipFill>
              <a:blip r:embed="rId9" cstate="print"/>
              <a:srcRect l="71561" r="-402"/>
              <a:stretch>
                <a:fillRect/>
              </a:stretch>
            </p:blipFill>
            <p:spPr>
              <a:xfrm>
                <a:off x="2476855" y="2541946"/>
                <a:ext cx="619444" cy="742041"/>
              </a:xfrm>
              <a:prstGeom prst="rect">
                <a:avLst/>
              </a:prstGeom>
            </p:spPr>
          </p:pic>
          <p:pic>
            <p:nvPicPr>
              <p:cNvPr id="63" name="그림 62" descr="008.png"/>
              <p:cNvPicPr>
                <a:picLocks noChangeAspect="1"/>
              </p:cNvPicPr>
              <p:nvPr/>
            </p:nvPicPr>
            <p:blipFill>
              <a:blip r:embed="rId9" cstate="print"/>
              <a:srcRect l="71561" r="-402"/>
              <a:stretch>
                <a:fillRect/>
              </a:stretch>
            </p:blipFill>
            <p:spPr>
              <a:xfrm>
                <a:off x="1574178" y="2541946"/>
                <a:ext cx="619444" cy="742041"/>
              </a:xfrm>
              <a:prstGeom prst="rect">
                <a:avLst/>
              </a:prstGeom>
            </p:spPr>
          </p:pic>
          <p:pic>
            <p:nvPicPr>
              <p:cNvPr id="64" name="그림 63" descr="008.png"/>
              <p:cNvPicPr>
                <a:picLocks noChangeAspect="1"/>
              </p:cNvPicPr>
              <p:nvPr/>
            </p:nvPicPr>
            <p:blipFill>
              <a:blip r:embed="rId9" cstate="print"/>
              <a:srcRect l="35660" r="35499"/>
              <a:stretch>
                <a:fillRect/>
              </a:stretch>
            </p:blipFill>
            <p:spPr>
              <a:xfrm>
                <a:off x="2025175" y="2588022"/>
                <a:ext cx="619444" cy="742041"/>
              </a:xfrm>
              <a:prstGeom prst="rect">
                <a:avLst/>
              </a:prstGeom>
            </p:spPr>
          </p:pic>
        </p:grpSp>
      </p:grpSp>
      <p:grpSp>
        <p:nvGrpSpPr>
          <p:cNvPr id="65" name="그룹 64"/>
          <p:cNvGrpSpPr/>
          <p:nvPr/>
        </p:nvGrpSpPr>
        <p:grpSpPr>
          <a:xfrm>
            <a:off x="5201816" y="3485191"/>
            <a:ext cx="1026368" cy="737234"/>
            <a:chOff x="585893" y="2584962"/>
            <a:chExt cx="1608667" cy="1155496"/>
          </a:xfrm>
        </p:grpSpPr>
        <p:pic>
          <p:nvPicPr>
            <p:cNvPr id="66" name="그림 65" descr="023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5893" y="2584962"/>
              <a:ext cx="1049103" cy="1117505"/>
            </a:xfrm>
            <a:prstGeom prst="rect">
              <a:avLst/>
            </a:prstGeom>
          </p:spPr>
        </p:pic>
        <p:pic>
          <p:nvPicPr>
            <p:cNvPr id="67" name="그림 66" descr="004.png"/>
            <p:cNvPicPr>
              <a:picLocks noChangeAspect="1"/>
            </p:cNvPicPr>
            <p:nvPr/>
          </p:nvPicPr>
          <p:blipFill>
            <a:blip r:embed="rId11" cstate="print"/>
            <a:srcRect l="46846" r="29231"/>
            <a:stretch>
              <a:fillRect/>
            </a:stretch>
          </p:blipFill>
          <p:spPr>
            <a:xfrm>
              <a:off x="824052" y="2927539"/>
              <a:ext cx="1370508" cy="812919"/>
            </a:xfrm>
            <a:prstGeom prst="rect">
              <a:avLst/>
            </a:prstGeom>
          </p:spPr>
        </p:pic>
      </p:grpSp>
      <p:pic>
        <p:nvPicPr>
          <p:cNvPr id="68" name="그림 67" descr="00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001134" y="3457836"/>
            <a:ext cx="855732" cy="764589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206896" y="3068960"/>
            <a:ext cx="1872208" cy="259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책임자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2492896" y="3068960"/>
            <a:ext cx="1872208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연구기간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4778896" y="3068960"/>
            <a:ext cx="1872208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연구개발비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7064896" y="3068960"/>
            <a:ext cx="1872208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과제의 성격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206896" y="4447686"/>
            <a:ext cx="1872208" cy="487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914400">
              <a:spcAft>
                <a:spcPts val="200"/>
              </a:spcAft>
              <a:buClr>
                <a:srgbClr val="000000"/>
              </a:buClr>
              <a:defRPr/>
            </a:pPr>
            <a:r>
              <a:rPr kumimoji="1" lang="en-US" altLang="ko-KR" sz="1200" kern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KICT/</a:t>
            </a:r>
            <a:r>
              <a:rPr kumimoji="1" lang="ko-KR" altLang="en-US" sz="1200" kern="0" dirty="0" err="1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헤르메시스</a:t>
            </a:r>
            <a:r>
              <a:rPr kumimoji="1" lang="ko-KR" altLang="en-US" sz="14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 </a:t>
            </a:r>
            <a:endParaRPr kumimoji="1" lang="en-US" altLang="ko-KR" sz="1400" kern="0" dirty="0">
              <a:ln>
                <a:solidFill>
                  <a:srgbClr val="000000">
                    <a:alpha val="0"/>
                  </a:srgbClr>
                </a:solidFill>
              </a:ln>
              <a:solidFill>
                <a:srgbClr val="141414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Arial" panose="020B0604020202020204" pitchFamily="34" charset="0"/>
              <a:sym typeface="Arial"/>
            </a:endParaRPr>
          </a:p>
          <a:p>
            <a:pPr lvl="0" algn="ctr" defTabSz="914400">
              <a:spcAft>
                <a:spcPts val="200"/>
              </a:spcAft>
              <a:buClr>
                <a:srgbClr val="000000"/>
              </a:buClr>
              <a:defRPr/>
            </a:pPr>
            <a:r>
              <a:rPr kumimoji="1" lang="ko-KR" altLang="en-US" sz="16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윤정수</a:t>
            </a:r>
            <a:r>
              <a:rPr kumimoji="1" lang="en-US" altLang="ko-KR" sz="16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/</a:t>
            </a:r>
            <a:r>
              <a:rPr kumimoji="1" lang="ko-KR" altLang="en-US" sz="16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원영진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2286000" y="4389531"/>
            <a:ext cx="2286000" cy="5180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>
              <a:spcAft>
                <a:spcPts val="2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/>
            </a:pPr>
            <a:r>
              <a:rPr kumimoji="1" lang="en-US" altLang="ko-KR" sz="1600" kern="0" spc="-10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2023</a:t>
            </a:r>
            <a:r>
              <a:rPr kumimoji="1" lang="ko-KR" altLang="en-US" sz="1600" kern="0" spc="-10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년 </a:t>
            </a:r>
            <a:r>
              <a:rPr kumimoji="1" lang="en-US" altLang="ko-KR" sz="1600" kern="0" spc="-10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4</a:t>
            </a:r>
            <a:r>
              <a:rPr kumimoji="1" lang="ko-KR" altLang="en-US" sz="1600" kern="0" spc="-10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월 </a:t>
            </a:r>
            <a:r>
              <a:rPr kumimoji="1" lang="en-US" altLang="ko-KR" sz="1600" kern="0" spc="-10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~ </a:t>
            </a:r>
          </a:p>
          <a:p>
            <a:pPr lvl="0" algn="ctr" fontAlgn="base">
              <a:spcAft>
                <a:spcPts val="2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/>
            </a:pPr>
            <a:r>
              <a:rPr kumimoji="1" lang="en-US" altLang="ko-KR" sz="1600" kern="0" spc="-10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2024</a:t>
            </a:r>
            <a:r>
              <a:rPr kumimoji="1" lang="ko-KR" altLang="en-US" sz="1600" kern="0" spc="-10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년 </a:t>
            </a:r>
            <a:r>
              <a:rPr kumimoji="1" lang="en-US" altLang="ko-KR" sz="1600" kern="0" spc="-10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12</a:t>
            </a:r>
            <a:r>
              <a:rPr kumimoji="1" lang="ko-KR" altLang="en-US" sz="1600" kern="0" spc="-10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월</a:t>
            </a:r>
            <a:r>
              <a:rPr lang="ko-KR" altLang="en-US" sz="16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sym typeface="Arial"/>
              </a:rPr>
              <a:t> </a:t>
            </a:r>
            <a:r>
              <a:rPr kumimoji="1" lang="en-US" altLang="ko-KR" sz="12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(1</a:t>
            </a:r>
            <a:r>
              <a:rPr kumimoji="1" lang="ko-KR" altLang="en-US" sz="12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년 </a:t>
            </a:r>
            <a:r>
              <a:rPr kumimoji="1" lang="en-US" altLang="ko-KR" sz="12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9</a:t>
            </a:r>
            <a:r>
              <a:rPr kumimoji="1" lang="ko-KR" altLang="en-US" sz="12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개월</a:t>
            </a:r>
            <a:r>
              <a:rPr kumimoji="1" lang="en-US" altLang="ko-KR" sz="12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4778896" y="4420309"/>
            <a:ext cx="1872208" cy="456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Aft>
                <a:spcPts val="2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/>
            </a:pPr>
            <a:r>
              <a:rPr kumimoji="1" lang="ko-KR" altLang="en-US" sz="16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총 </a:t>
            </a:r>
            <a:r>
              <a:rPr kumimoji="1" lang="en-US" altLang="ko-KR" sz="16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2.98</a:t>
            </a:r>
            <a:r>
              <a:rPr kumimoji="1" lang="ko-KR" altLang="en-US" sz="16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억원</a:t>
            </a:r>
            <a:endParaRPr kumimoji="1" lang="en-US" altLang="ko-KR" sz="1600" kern="0" dirty="0">
              <a:ln>
                <a:solidFill>
                  <a:srgbClr val="000000">
                    <a:alpha val="0"/>
                  </a:srgbClr>
                </a:solidFill>
              </a:ln>
              <a:solidFill>
                <a:srgbClr val="141414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Arial" panose="020B0604020202020204" pitchFamily="34" charset="0"/>
              <a:sym typeface="Arial"/>
            </a:endParaRPr>
          </a:p>
          <a:p>
            <a:pPr algn="ctr" fontAlgn="base">
              <a:spcAft>
                <a:spcPts val="2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/>
            </a:pPr>
            <a:r>
              <a:rPr kumimoji="1" lang="en-US" altLang="ko-KR" sz="12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(2</a:t>
            </a:r>
            <a:r>
              <a:rPr kumimoji="1" lang="ko-KR" altLang="en-US" sz="12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차년도</a:t>
            </a:r>
            <a:r>
              <a:rPr kumimoji="1" lang="en-US" altLang="ko-KR" sz="12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:</a:t>
            </a:r>
            <a:r>
              <a:rPr kumimoji="1" lang="ko-KR" altLang="en-US" sz="12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 </a:t>
            </a:r>
            <a:r>
              <a:rPr kumimoji="1" lang="en-US" altLang="ko-KR" sz="12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1.58</a:t>
            </a:r>
            <a:r>
              <a:rPr kumimoji="1" lang="ko-KR" altLang="en-US" sz="12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억원</a:t>
            </a:r>
            <a:r>
              <a:rPr kumimoji="1" lang="en-US" altLang="ko-KR" sz="12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Medium" pitchFamily="18" charset="-127"/>
                <a:ea typeface="KoPub돋움체 Medium" pitchFamily="18" charset="-127"/>
                <a:cs typeface="Arial" panose="020B0604020202020204" pitchFamily="34" charset="0"/>
                <a:sym typeface="Arial"/>
              </a:rPr>
              <a:t>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6948264" y="4416306"/>
            <a:ext cx="2051208" cy="5180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914400">
              <a:spcAft>
                <a:spcPts val="200"/>
              </a:spcAft>
              <a:buClr>
                <a:srgbClr val="000000"/>
              </a:buClr>
              <a:defRPr/>
            </a:pPr>
            <a:r>
              <a:rPr kumimoji="1" lang="ko-KR" altLang="en-US" sz="16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지역문제 </a:t>
            </a:r>
            <a:r>
              <a:rPr kumimoji="1" lang="en-US" altLang="ko-KR" sz="16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1" lang="ko-KR" altLang="en-US" sz="16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 스스로 해결</a:t>
            </a:r>
            <a:endParaRPr kumimoji="1" lang="en-US" altLang="ko-KR" sz="1600" kern="0" dirty="0">
              <a:ln>
                <a:solidFill>
                  <a:srgbClr val="000000">
                    <a:alpha val="0"/>
                  </a:srgbClr>
                </a:solidFill>
              </a:ln>
              <a:solidFill>
                <a:srgbClr val="141414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Arial" panose="020B0604020202020204" pitchFamily="34" charset="0"/>
              <a:sym typeface="Arial"/>
            </a:endParaRPr>
          </a:p>
          <a:p>
            <a:pPr lvl="0" algn="ctr" defTabSz="914400">
              <a:spcAft>
                <a:spcPts val="200"/>
              </a:spcAft>
              <a:buClr>
                <a:srgbClr val="000000"/>
              </a:buClr>
              <a:defRPr/>
            </a:pPr>
            <a:r>
              <a:rPr kumimoji="1" lang="en-US" altLang="ko-KR" sz="16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(</a:t>
            </a:r>
            <a:r>
              <a:rPr kumimoji="1" lang="ko-KR" altLang="en-US" sz="16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지역맞춤형 연구개발</a:t>
            </a:r>
            <a:r>
              <a:rPr kumimoji="1" lang="en-US" altLang="ko-KR" sz="1600" kern="0" dirty="0">
                <a:ln>
                  <a:solidFill>
                    <a:srgbClr val="000000">
                      <a:alpha val="0"/>
                    </a:srgbClr>
                  </a:solidFill>
                </a:ln>
                <a:solidFill>
                  <a:srgbClr val="14141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Arial" panose="020B0604020202020204" pitchFamily="34" charset="0"/>
                <a:sym typeface="Arial"/>
              </a:rPr>
              <a:t>)</a:t>
            </a:r>
            <a:endParaRPr kumimoji="1" lang="ko-KR" altLang="en-US" sz="1600" kern="0" dirty="0">
              <a:ln>
                <a:solidFill>
                  <a:srgbClr val="000000">
                    <a:alpha val="0"/>
                  </a:srgbClr>
                </a:solidFill>
              </a:ln>
              <a:solidFill>
                <a:srgbClr val="141414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79" name="직선 연결선 78"/>
          <p:cNvCxnSpPr/>
          <p:nvPr/>
        </p:nvCxnSpPr>
        <p:spPr>
          <a:xfrm>
            <a:off x="2286000" y="3001371"/>
            <a:ext cx="0" cy="1980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연결선 79"/>
          <p:cNvCxnSpPr/>
          <p:nvPr/>
        </p:nvCxnSpPr>
        <p:spPr>
          <a:xfrm>
            <a:off x="4572000" y="3001371"/>
            <a:ext cx="0" cy="1980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직선 연결선 80"/>
          <p:cNvCxnSpPr/>
          <p:nvPr/>
        </p:nvCxnSpPr>
        <p:spPr>
          <a:xfrm>
            <a:off x="6858000" y="3001371"/>
            <a:ext cx="0" cy="1980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098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69B45-9D4E-CD1B-F27D-C0EACDB10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그림 53">
            <a:extLst>
              <a:ext uri="{FF2B5EF4-FFF2-40B4-BE49-F238E27FC236}">
                <a16:creationId xmlns:a16="http://schemas.microsoft.com/office/drawing/2014/main" id="{A9FD49A2-E132-A5C0-22BB-E46C592FC8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7222CCA5-7B6B-B9D4-30C2-FAAAB46BFE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CA72899-369A-F40C-464F-451EBD874FB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939E146D-1C85-CBDD-8CBC-0B5372658996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5A72693-72F5-F525-83BB-1C90EEEDA013}"/>
              </a:ext>
            </a:extLst>
          </p:cNvPr>
          <p:cNvSpPr txBox="1"/>
          <p:nvPr/>
        </p:nvSpPr>
        <p:spPr>
          <a:xfrm>
            <a:off x="157980" y="400592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 내용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27EB0083-51EC-AA11-D369-B76F9D8790CC}"/>
              </a:ext>
            </a:extLst>
          </p:cNvPr>
          <p:cNvGrpSpPr/>
          <p:nvPr/>
        </p:nvGrpSpPr>
        <p:grpSpPr>
          <a:xfrm>
            <a:off x="5623626" y="180431"/>
            <a:ext cx="2695047" cy="234801"/>
            <a:chOff x="8739041" y="132416"/>
            <a:chExt cx="2695047" cy="234801"/>
          </a:xfrm>
        </p:grpSpPr>
        <p:sp>
          <p:nvSpPr>
            <p:cNvPr id="64" name="모서리가 둥근 직사각형 43">
              <a:extLst>
                <a:ext uri="{FF2B5EF4-FFF2-40B4-BE49-F238E27FC236}">
                  <a16:creationId xmlns:a16="http://schemas.microsoft.com/office/drawing/2014/main" id="{78E17B96-1076-1CFA-6BCB-20ECFB198D79}"/>
                </a:ext>
              </a:extLst>
            </p:cNvPr>
            <p:cNvSpPr/>
            <p:nvPr/>
          </p:nvSpPr>
          <p:spPr>
            <a:xfrm>
              <a:off x="8739041" y="13241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5" name="모서리가 둥근 직사각형 44">
              <a:extLst>
                <a:ext uri="{FF2B5EF4-FFF2-40B4-BE49-F238E27FC236}">
                  <a16:creationId xmlns:a16="http://schemas.microsoft.com/office/drawing/2014/main" id="{B67A6CF3-D6EB-7B0F-9DB6-CEFB6693A732}"/>
                </a:ext>
              </a:extLst>
            </p:cNvPr>
            <p:cNvSpPr/>
            <p:nvPr/>
          </p:nvSpPr>
          <p:spPr>
            <a:xfrm>
              <a:off x="9053072" y="132416"/>
              <a:ext cx="175743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연구개발 목표 및 내용</a:t>
              </a:r>
            </a:p>
          </p:txBody>
        </p:sp>
        <p:sp>
          <p:nvSpPr>
            <p:cNvPr id="66" name="모서리가 둥근 직사각형 46">
              <a:extLst>
                <a:ext uri="{FF2B5EF4-FFF2-40B4-BE49-F238E27FC236}">
                  <a16:creationId xmlns:a16="http://schemas.microsoft.com/office/drawing/2014/main" id="{5FA2991C-2B33-C34F-00C9-C951AB0C8AE9}"/>
                </a:ext>
              </a:extLst>
            </p:cNvPr>
            <p:cNvSpPr/>
            <p:nvPr/>
          </p:nvSpPr>
          <p:spPr>
            <a:xfrm>
              <a:off x="108763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7" name="모서리가 둥근 직사각형 53">
              <a:extLst>
                <a:ext uri="{FF2B5EF4-FFF2-40B4-BE49-F238E27FC236}">
                  <a16:creationId xmlns:a16="http://schemas.microsoft.com/office/drawing/2014/main" id="{EF6C7C65-0D4D-0F5A-EB12-42C0E9886D9F}"/>
                </a:ext>
              </a:extLst>
            </p:cNvPr>
            <p:cNvSpPr/>
            <p:nvPr/>
          </p:nvSpPr>
          <p:spPr>
            <a:xfrm>
              <a:off x="1118812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7D3FF209-5CA5-96E9-5D24-CC9EEBDDB98B}"/>
              </a:ext>
            </a:extLst>
          </p:cNvPr>
          <p:cNvCxnSpPr/>
          <p:nvPr/>
        </p:nvCxnSpPr>
        <p:spPr>
          <a:xfrm flipV="1">
            <a:off x="323528" y="1025218"/>
            <a:ext cx="8568952" cy="7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>
            <a:extLst>
              <a:ext uri="{FF2B5EF4-FFF2-40B4-BE49-F238E27FC236}">
                <a16:creationId xmlns:a16="http://schemas.microsoft.com/office/drawing/2014/main" id="{C2AB478F-B76D-4104-5598-B47DB1B250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2873"/>
          <a:stretch/>
        </p:blipFill>
        <p:spPr>
          <a:xfrm>
            <a:off x="296436" y="1000315"/>
            <a:ext cx="8640000" cy="828675"/>
          </a:xfrm>
          <a:prstGeom prst="rect">
            <a:avLst/>
          </a:prstGeom>
        </p:spPr>
      </p:pic>
      <p:pic>
        <p:nvPicPr>
          <p:cNvPr id="4" name="Google Shape;208;p31">
            <a:extLst>
              <a:ext uri="{FF2B5EF4-FFF2-40B4-BE49-F238E27FC236}">
                <a16:creationId xmlns:a16="http://schemas.microsoft.com/office/drawing/2014/main" id="{83738723-5EAF-B8B6-255A-600B39343E3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0946" y="1956966"/>
            <a:ext cx="6994556" cy="328527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15F928-733A-542A-24EC-AA66328FA49B}"/>
              </a:ext>
            </a:extLst>
          </p:cNvPr>
          <p:cNvSpPr txBox="1"/>
          <p:nvPr/>
        </p:nvSpPr>
        <p:spPr>
          <a:xfrm>
            <a:off x="179114" y="5595418"/>
            <a:ext cx="1190422" cy="3135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latinLnBrk="0">
              <a:lnSpc>
                <a:spcPts val="1900"/>
              </a:lnSpc>
              <a:defRPr/>
            </a:pPr>
            <a:r>
              <a:rPr lang="ko-KR" altLang="en-US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주요 관심 지점</a:t>
            </a:r>
            <a:endParaRPr lang="en-US" altLang="ko-KR" sz="1000" b="1" spc="-5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+mn-ea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1A7257A-3B98-AFE6-A48D-76882B69A4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5777" y="4506971"/>
            <a:ext cx="3509643" cy="216196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E94A687-9BC3-C31D-78E9-C742669B8934}"/>
              </a:ext>
            </a:extLst>
          </p:cNvPr>
          <p:cNvSpPr txBox="1"/>
          <p:nvPr/>
        </p:nvSpPr>
        <p:spPr>
          <a:xfrm>
            <a:off x="4182836" y="6546841"/>
            <a:ext cx="3509642" cy="304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>
              <a:lnSpc>
                <a:spcPts val="1900"/>
              </a:lnSpc>
              <a:defRPr/>
            </a:pPr>
            <a:r>
              <a:rPr lang="ko-KR" altLang="en-US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예측강우</a:t>
            </a:r>
            <a:r>
              <a:rPr lang="en-GB" altLang="ko-KR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(5km</a:t>
            </a:r>
            <a:r>
              <a:rPr lang="en-GB" altLang="ko-KR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  <a:sym typeface="Wingdings" panose="05000000000000000000" pitchFamily="2" charset="2"/>
              </a:rPr>
              <a:t>100m</a:t>
            </a:r>
            <a:r>
              <a:rPr lang="en-GB" altLang="ko-KR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)</a:t>
            </a:r>
            <a:r>
              <a:rPr lang="ko-KR" altLang="en-US" sz="1000" b="1" spc="-50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latin typeface="+mn-ea"/>
              </a:rPr>
              <a:t> 적용을 위한 시험 자료 구성</a:t>
            </a:r>
            <a:endParaRPr lang="en-US" altLang="ko-KR" sz="1000" b="1" spc="-50" dirty="0">
              <a:ln>
                <a:solidFill>
                  <a:sysClr val="windowText" lastClr="000000">
                    <a:alpha val="0"/>
                  </a:sysClr>
                </a:solidFill>
              </a:ln>
              <a:latin typeface="+mn-ea"/>
            </a:endParaRPr>
          </a:p>
        </p:txBody>
      </p:sp>
      <p:pic>
        <p:nvPicPr>
          <p:cNvPr id="5" name="Google Shape;149;p26">
            <a:extLst>
              <a:ext uri="{FF2B5EF4-FFF2-40B4-BE49-F238E27FC236}">
                <a16:creationId xmlns:a16="http://schemas.microsoft.com/office/drawing/2014/main" id="{192BCB19-4A72-941F-BC27-D47D8B678C8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rcRect t="39944"/>
          <a:stretch/>
        </p:blipFill>
        <p:spPr>
          <a:xfrm>
            <a:off x="2755032" y="5046159"/>
            <a:ext cx="2613977" cy="1573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B06EC69-950B-A280-7EC5-D4A52B314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t="8642" r="56990" b="37382"/>
          <a:stretch/>
        </p:blipFill>
        <p:spPr bwMode="auto">
          <a:xfrm>
            <a:off x="7337334" y="2386412"/>
            <a:ext cx="1797020" cy="142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row: Bent 5">
            <a:extLst>
              <a:ext uri="{FF2B5EF4-FFF2-40B4-BE49-F238E27FC236}">
                <a16:creationId xmlns:a16="http://schemas.microsoft.com/office/drawing/2014/main" id="{A8FDBF17-088E-9BE3-68C2-E754AA1E17BE}"/>
              </a:ext>
            </a:extLst>
          </p:cNvPr>
          <p:cNvSpPr/>
          <p:nvPr/>
        </p:nvSpPr>
        <p:spPr>
          <a:xfrm rot="1665584">
            <a:off x="7110985" y="1905537"/>
            <a:ext cx="1080120" cy="432048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DAA96D-F46C-B33E-8C33-6D1791A0B936}"/>
              </a:ext>
            </a:extLst>
          </p:cNvPr>
          <p:cNvSpPr/>
          <p:nvPr/>
        </p:nvSpPr>
        <p:spPr>
          <a:xfrm>
            <a:off x="9233077" y="2852936"/>
            <a:ext cx="2664296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11/13 </a:t>
            </a:r>
            <a:r>
              <a:rPr lang="ko-KR" altLang="en-US" dirty="0">
                <a:solidFill>
                  <a:schemeClr val="tx1"/>
                </a:solidFill>
              </a:rPr>
              <a:t>황박사님 이메일 에서 발췌한 챠트 그림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DC5E760-FAE7-3C4B-7214-E54FA82580EB}"/>
              </a:ext>
            </a:extLst>
          </p:cNvPr>
          <p:cNvSpPr/>
          <p:nvPr/>
        </p:nvSpPr>
        <p:spPr>
          <a:xfrm>
            <a:off x="8964885" y="4797152"/>
            <a:ext cx="3415447" cy="20608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기상청 단기예보</a:t>
            </a:r>
            <a:r>
              <a:rPr lang="en-GB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동네예보</a:t>
            </a:r>
            <a:r>
              <a:rPr lang="en-GB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로 강우 </a:t>
            </a:r>
            <a:r>
              <a:rPr lang="en-GB" altLang="ko-KR" dirty="0">
                <a:solidFill>
                  <a:schemeClr val="tx1"/>
                </a:solidFill>
              </a:rPr>
              <a:t>data</a:t>
            </a:r>
            <a:r>
              <a:rPr lang="ko-KR" altLang="en-US" dirty="0">
                <a:solidFill>
                  <a:schemeClr val="tx1"/>
                </a:solidFill>
              </a:rPr>
              <a:t>는 구성되었으나</a:t>
            </a:r>
            <a:r>
              <a:rPr lang="en-GB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이를 사용한 </a:t>
            </a:r>
            <a:r>
              <a:rPr lang="en-GB" altLang="ko-KR" dirty="0">
                <a:solidFill>
                  <a:schemeClr val="tx1"/>
                </a:solidFill>
              </a:rPr>
              <a:t>run , </a:t>
            </a:r>
            <a:r>
              <a:rPr lang="ko-KR" altLang="en-US" dirty="0">
                <a:solidFill>
                  <a:schemeClr val="tx1"/>
                </a:solidFill>
              </a:rPr>
              <a:t>활용가능성 검토 등은 아직 이뤄지지 않은 상황임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73C6F5-C2A6-086B-760F-E10BCCBC3241}"/>
              </a:ext>
            </a:extLst>
          </p:cNvPr>
          <p:cNvSpPr txBox="1"/>
          <p:nvPr/>
        </p:nvSpPr>
        <p:spPr>
          <a:xfrm>
            <a:off x="539345" y="1524527"/>
            <a:ext cx="2685828" cy="276999"/>
          </a:xfrm>
          <a:prstGeom prst="rect">
            <a:avLst/>
          </a:prstGeom>
          <a:solidFill>
            <a:srgbClr val="466AB2"/>
          </a:solidFill>
        </p:spPr>
        <p:txBody>
          <a:bodyPr wrap="square">
            <a:spAutoFit/>
          </a:bodyPr>
          <a:lstStyle/>
          <a:p>
            <a:pPr marL="72000"/>
            <a:r>
              <a:rPr lang="en-GB" altLang="ko-KR" sz="1200" b="1" dirty="0">
                <a:solidFill>
                  <a:schemeClr val="bg1"/>
                </a:solidFill>
                <a:latin typeface="+mj-ea"/>
                <a:ea typeface="+mj-ea"/>
              </a:rPr>
              <a:t>1.4 </a:t>
            </a:r>
            <a:r>
              <a:rPr lang="ko-KR" altLang="en-US" sz="1200" b="1" dirty="0">
                <a:solidFill>
                  <a:schemeClr val="bg1"/>
                </a:solidFill>
                <a:latin typeface="+mj-ea"/>
                <a:ea typeface="+mj-ea"/>
              </a:rPr>
              <a:t>분석 모형을 위한 </a:t>
            </a:r>
            <a:r>
              <a:rPr lang="en-GB" altLang="ko-KR" sz="1200" b="1" dirty="0">
                <a:solidFill>
                  <a:schemeClr val="bg1"/>
                </a:solidFill>
                <a:latin typeface="+mj-ea"/>
                <a:ea typeface="+mj-ea"/>
              </a:rPr>
              <a:t>DATA </a:t>
            </a:r>
            <a:r>
              <a:rPr lang="ko-KR" altLang="en-US" sz="1200" b="1" dirty="0">
                <a:solidFill>
                  <a:schemeClr val="bg1"/>
                </a:solidFill>
                <a:latin typeface="+mj-ea"/>
                <a:ea typeface="+mj-ea"/>
              </a:rPr>
              <a:t>구성</a:t>
            </a:r>
          </a:p>
        </p:txBody>
      </p:sp>
    </p:spTree>
    <p:extLst>
      <p:ext uri="{BB962C8B-B14F-4D97-AF65-F5344CB8AC3E}">
        <p14:creationId xmlns:p14="http://schemas.microsoft.com/office/powerpoint/2010/main" val="3341883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그룹 33">
            <a:extLst>
              <a:ext uri="{FF2B5EF4-FFF2-40B4-BE49-F238E27FC236}">
                <a16:creationId xmlns:a16="http://schemas.microsoft.com/office/drawing/2014/main" id="{4B95A0DA-644F-4BFA-9447-BF789A5E384B}"/>
              </a:ext>
            </a:extLst>
          </p:cNvPr>
          <p:cNvGrpSpPr/>
          <p:nvPr/>
        </p:nvGrpSpPr>
        <p:grpSpPr>
          <a:xfrm>
            <a:off x="4362994" y="2062783"/>
            <a:ext cx="4713292" cy="943021"/>
            <a:chOff x="4362994" y="773914"/>
            <a:chExt cx="4713292" cy="943021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E59F325F-3C38-4B15-B34B-4C69F37F6EDE}"/>
                </a:ext>
              </a:extLst>
            </p:cNvPr>
            <p:cNvGrpSpPr/>
            <p:nvPr/>
          </p:nvGrpSpPr>
          <p:grpSpPr>
            <a:xfrm>
              <a:off x="4362994" y="773914"/>
              <a:ext cx="4713292" cy="943021"/>
              <a:chOff x="60960" y="3543240"/>
              <a:chExt cx="9233040" cy="1847319"/>
            </a:xfrm>
          </p:grpSpPr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5DB552F0-E95A-4558-8B6C-3D5BF6B34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000" y="3576970"/>
                <a:ext cx="9144000" cy="1813589"/>
              </a:xfrm>
              <a:prstGeom prst="rect">
                <a:avLst/>
              </a:prstGeom>
            </p:spPr>
          </p:pic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12ED2395-4F82-4052-86EB-B98124707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" y="3543240"/>
                <a:ext cx="1818321" cy="1293691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D88A726-1B83-448D-B614-ED85DFB5790A}"/>
                </a:ext>
              </a:extLst>
            </p:cNvPr>
            <p:cNvSpPr txBox="1"/>
            <p:nvPr/>
          </p:nvSpPr>
          <p:spPr>
            <a:xfrm>
              <a:off x="4537167" y="844476"/>
              <a:ext cx="5921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dirty="0">
                  <a:solidFill>
                    <a:schemeClr val="bg1"/>
                  </a:soli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Ⅲ</a:t>
              </a:r>
              <a:endParaRPr lang="ko-KR" altLang="en-US" sz="2800" dirty="0">
                <a:solidFill>
                  <a:schemeClr val="bg1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AD28A51-684D-4E15-A7E7-756FDF87C475}"/>
                </a:ext>
              </a:extLst>
            </p:cNvPr>
            <p:cNvSpPr txBox="1"/>
            <p:nvPr/>
          </p:nvSpPr>
          <p:spPr>
            <a:xfrm>
              <a:off x="5403669" y="906031"/>
              <a:ext cx="28680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향후 추진 계획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7A1B00D-C31C-433F-AB54-B6BB008F8D26}"/>
              </a:ext>
            </a:extLst>
          </p:cNvPr>
          <p:cNvSpPr txBox="1"/>
          <p:nvPr/>
        </p:nvSpPr>
        <p:spPr>
          <a:xfrm>
            <a:off x="4329621" y="1312274"/>
            <a:ext cx="4850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및 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안전지원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기술 </a:t>
            </a:r>
            <a:r>
              <a:rPr lang="ko-KR" altLang="en-US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2200" spc="-150" dirty="0">
              <a:solidFill>
                <a:srgbClr val="3C83C5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ED02CA87-9DC0-4797-BD7D-CC312C830ACC}"/>
              </a:ext>
            </a:extLst>
          </p:cNvPr>
          <p:cNvGrpSpPr/>
          <p:nvPr/>
        </p:nvGrpSpPr>
        <p:grpSpPr>
          <a:xfrm>
            <a:off x="4362993" y="1262507"/>
            <a:ext cx="4781007" cy="540000"/>
            <a:chOff x="513806" y="2586443"/>
            <a:chExt cx="2551611" cy="444137"/>
          </a:xfrm>
        </p:grpSpPr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7C460817-CA15-4968-BE17-FBEA344802D8}"/>
                </a:ext>
              </a:extLst>
            </p:cNvPr>
            <p:cNvCxnSpPr/>
            <p:nvPr/>
          </p:nvCxnSpPr>
          <p:spPr>
            <a:xfrm>
              <a:off x="513806" y="2586443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6DDE2420-EC71-4B15-A818-4DD86623FC13}"/>
                </a:ext>
              </a:extLst>
            </p:cNvPr>
            <p:cNvCxnSpPr/>
            <p:nvPr/>
          </p:nvCxnSpPr>
          <p:spPr>
            <a:xfrm>
              <a:off x="513806" y="3030580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그룹 19"/>
          <p:cNvGrpSpPr/>
          <p:nvPr/>
        </p:nvGrpSpPr>
        <p:grpSpPr>
          <a:xfrm>
            <a:off x="5508104" y="188218"/>
            <a:ext cx="3378907" cy="445489"/>
            <a:chOff x="5508104" y="188218"/>
            <a:chExt cx="3378907" cy="445489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C9523227-98F4-4D04-8464-E601580B8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34"/>
            <a:stretch/>
          </p:blipFill>
          <p:spPr>
            <a:xfrm>
              <a:off x="5508104" y="188640"/>
              <a:ext cx="1627327" cy="445067"/>
            </a:xfrm>
            <a:prstGeom prst="rect">
              <a:avLst/>
            </a:prstGeom>
          </p:spPr>
        </p:pic>
        <p:pic>
          <p:nvPicPr>
            <p:cNvPr id="22" name="그림 21" descr="제주연구원CI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0097" y="188218"/>
              <a:ext cx="1536914" cy="395342"/>
            </a:xfrm>
            <a:prstGeom prst="rect">
              <a:avLst/>
            </a:prstGeom>
          </p:spPr>
        </p:pic>
      </p:grpSp>
      <p:pic>
        <p:nvPicPr>
          <p:cNvPr id="19" name="그림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3625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71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4C98EC26-7629-4A2B-ACCB-12B9E2EBE40D}"/>
              </a:ext>
            </a:extLst>
          </p:cNvPr>
          <p:cNvSpPr txBox="1"/>
          <p:nvPr/>
        </p:nvSpPr>
        <p:spPr>
          <a:xfrm>
            <a:off x="157980" y="400592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향후 추진 계획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63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22</a:t>
            </a:fld>
            <a:endParaRPr lang="ko-KR" altLang="en-US" dirty="0"/>
          </a:p>
        </p:txBody>
      </p: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F0185F05-48B6-4822-B1AD-19665AFE889E}"/>
              </a:ext>
            </a:extLst>
          </p:cNvPr>
          <p:cNvGrpSpPr/>
          <p:nvPr/>
        </p:nvGrpSpPr>
        <p:grpSpPr>
          <a:xfrm>
            <a:off x="5680295" y="126874"/>
            <a:ext cx="2695047" cy="234801"/>
            <a:chOff x="8735526" y="132346"/>
            <a:chExt cx="2695047" cy="234801"/>
          </a:xfrm>
        </p:grpSpPr>
        <p:sp>
          <p:nvSpPr>
            <p:cNvPr id="65" name="모서리가 둥근 직사각형 653">
              <a:extLst>
                <a:ext uri="{FF2B5EF4-FFF2-40B4-BE49-F238E27FC236}">
                  <a16:creationId xmlns:a16="http://schemas.microsoft.com/office/drawing/2014/main" id="{1C205E18-DADA-4FD2-9A62-F01CC04BEA86}"/>
                </a:ext>
              </a:extLst>
            </p:cNvPr>
            <p:cNvSpPr/>
            <p:nvPr/>
          </p:nvSpPr>
          <p:spPr>
            <a:xfrm>
              <a:off x="8735526" y="13234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6" name="모서리가 둥근 직사각형 654">
              <a:extLst>
                <a:ext uri="{FF2B5EF4-FFF2-40B4-BE49-F238E27FC236}">
                  <a16:creationId xmlns:a16="http://schemas.microsoft.com/office/drawing/2014/main" id="{E3C38C1A-6DD8-42A7-A7A3-5ABFBE7F4A91}"/>
                </a:ext>
              </a:extLst>
            </p:cNvPr>
            <p:cNvSpPr/>
            <p:nvPr/>
          </p:nvSpPr>
          <p:spPr>
            <a:xfrm>
              <a:off x="9049557" y="132346"/>
              <a:ext cx="23451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7" name="모서리가 둥근 직사각형 655">
              <a:extLst>
                <a:ext uri="{FF2B5EF4-FFF2-40B4-BE49-F238E27FC236}">
                  <a16:creationId xmlns:a16="http://schemas.microsoft.com/office/drawing/2014/main" id="{AEDF2F1C-3CD6-4F28-8656-6CB201187E6A}"/>
                </a:ext>
              </a:extLst>
            </p:cNvPr>
            <p:cNvSpPr/>
            <p:nvPr/>
          </p:nvSpPr>
          <p:spPr>
            <a:xfrm>
              <a:off x="9349901" y="132346"/>
              <a:ext cx="1768882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향후 추진 계획</a:t>
              </a:r>
            </a:p>
          </p:txBody>
        </p:sp>
        <p:sp>
          <p:nvSpPr>
            <p:cNvPr id="68" name="모서리가 둥근 직사각형 658">
              <a:extLst>
                <a:ext uri="{FF2B5EF4-FFF2-40B4-BE49-F238E27FC236}">
                  <a16:creationId xmlns:a16="http://schemas.microsoft.com/office/drawing/2014/main" id="{9AC827B2-6F99-4642-9A22-39A545DA24CA}"/>
                </a:ext>
              </a:extLst>
            </p:cNvPr>
            <p:cNvSpPr/>
            <p:nvPr/>
          </p:nvSpPr>
          <p:spPr>
            <a:xfrm>
              <a:off x="11184609" y="13234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61" name="사각형: 둥근 모서리 94">
            <a:extLst>
              <a:ext uri="{FF2B5EF4-FFF2-40B4-BE49-F238E27FC236}">
                <a16:creationId xmlns:a16="http://schemas.microsoft.com/office/drawing/2014/main" id="{55E339AD-7FD7-4EF3-92C9-3F826945549D}"/>
              </a:ext>
            </a:extLst>
          </p:cNvPr>
          <p:cNvSpPr/>
          <p:nvPr/>
        </p:nvSpPr>
        <p:spPr>
          <a:xfrm>
            <a:off x="253174" y="1700213"/>
            <a:ext cx="4212000" cy="313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>
                <a:lumMod val="75000"/>
              </a:schemeClr>
            </a:solidFill>
          </a:ln>
          <a:effectLst>
            <a:outerShdw dist="381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70" name="사각형: 둥근 모서리 94">
            <a:extLst>
              <a:ext uri="{FF2B5EF4-FFF2-40B4-BE49-F238E27FC236}">
                <a16:creationId xmlns:a16="http://schemas.microsoft.com/office/drawing/2014/main" id="{55E339AD-7FD7-4EF3-92C9-3F826945549D}"/>
              </a:ext>
            </a:extLst>
          </p:cNvPr>
          <p:cNvSpPr/>
          <p:nvPr/>
        </p:nvSpPr>
        <p:spPr>
          <a:xfrm>
            <a:off x="4662350" y="1700213"/>
            <a:ext cx="4212000" cy="313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5">
                <a:lumMod val="75000"/>
              </a:schemeClr>
            </a:solidFill>
          </a:ln>
          <a:effectLst>
            <a:outerShdw dist="38100" dir="5400000" algn="t" rotWithShape="0">
              <a:schemeClr val="bg1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71" name="TextBox 70"/>
          <p:cNvSpPr txBox="1"/>
          <p:nvPr/>
        </p:nvSpPr>
        <p:spPr>
          <a:xfrm>
            <a:off x="329726" y="4487447"/>
            <a:ext cx="2234503" cy="169766"/>
          </a:xfrm>
          <a:prstGeom prst="roundRect">
            <a:avLst>
              <a:gd name="adj" fmla="val 10052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180000" rIns="0" bIns="0" rtlCol="0" anchor="b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10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/>
              <a:t>호우시나리오 기반 도시침수 및 하천 홍수예측</a:t>
            </a:r>
            <a:endParaRPr lang="en-US" altLang="ko-KR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FF48D94-5EE0-5304-6BA3-D00763F482A9}"/>
              </a:ext>
            </a:extLst>
          </p:cNvPr>
          <p:cNvSpPr txBox="1"/>
          <p:nvPr/>
        </p:nvSpPr>
        <p:spPr>
          <a:xfrm>
            <a:off x="2665179" y="3267403"/>
            <a:ext cx="1710019" cy="1846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180000" rIns="0" bIns="0" rtlCol="0" anchor="b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sz="1000" dirty="0"/>
              <a:t>홍수 위험지수 산출</a:t>
            </a:r>
            <a:endParaRPr lang="en-US" altLang="ko-KR" sz="10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FEA0A38-F5FB-B94C-8018-779F73C017F9}"/>
              </a:ext>
            </a:extLst>
          </p:cNvPr>
          <p:cNvSpPr txBox="1"/>
          <p:nvPr/>
        </p:nvSpPr>
        <p:spPr>
          <a:xfrm>
            <a:off x="2665179" y="4487447"/>
            <a:ext cx="1710634" cy="16976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180000" rIns="0" bIns="0" rtlCol="0" anchor="b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sz="1000" dirty="0"/>
              <a:t>침수 위험지수 산출</a:t>
            </a:r>
            <a:endParaRPr lang="en-US" altLang="ko-KR" sz="1000" dirty="0"/>
          </a:p>
        </p:txBody>
      </p:sp>
      <p:pic>
        <p:nvPicPr>
          <p:cNvPr id="76" name="_x637466008">
            <a:extLst>
              <a:ext uri="{FF2B5EF4-FFF2-40B4-BE49-F238E27FC236}">
                <a16:creationId xmlns:a16="http://schemas.microsoft.com/office/drawing/2014/main" id="{BE99934B-03C8-7DD0-C904-361B577D7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" t="3585" r="3868" b="2108"/>
          <a:stretch/>
        </p:blipFill>
        <p:spPr bwMode="auto">
          <a:xfrm>
            <a:off x="2665178" y="2261562"/>
            <a:ext cx="1704458" cy="1040515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</p:pic>
      <p:pic>
        <p:nvPicPr>
          <p:cNvPr id="77" name="_x637464712">
            <a:extLst>
              <a:ext uri="{FF2B5EF4-FFF2-40B4-BE49-F238E27FC236}">
                <a16:creationId xmlns:a16="http://schemas.microsoft.com/office/drawing/2014/main" id="{18456BA5-2E46-811F-6D54-2DFB82E2D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820" y="3530136"/>
            <a:ext cx="1702230" cy="979458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직사각형 77"/>
          <p:cNvSpPr/>
          <p:nvPr/>
        </p:nvSpPr>
        <p:spPr>
          <a:xfrm>
            <a:off x="329878" y="2261562"/>
            <a:ext cx="2234351" cy="223365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9" name="_x637342960">
            <a:extLst>
              <a:ext uri="{FF2B5EF4-FFF2-40B4-BE49-F238E27FC236}">
                <a16:creationId xmlns:a16="http://schemas.microsoft.com/office/drawing/2014/main" id="{4B8EE6D9-46AD-3AA4-CAE8-4074D93B8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89" y="2493727"/>
            <a:ext cx="2149383" cy="171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사각형: 둥근 모서리 94">
            <a:extLst>
              <a:ext uri="{FF2B5EF4-FFF2-40B4-BE49-F238E27FC236}">
                <a16:creationId xmlns:a16="http://schemas.microsoft.com/office/drawing/2014/main" id="{37A0256D-FA25-49AE-8729-890F713C1AE5}"/>
              </a:ext>
            </a:extLst>
          </p:cNvPr>
          <p:cNvSpPr/>
          <p:nvPr/>
        </p:nvSpPr>
        <p:spPr>
          <a:xfrm>
            <a:off x="371904" y="5144649"/>
            <a:ext cx="6400371" cy="1415311"/>
          </a:xfrm>
          <a:prstGeom prst="roundRect">
            <a:avLst>
              <a:gd name="adj" fmla="val 2122"/>
            </a:avLst>
          </a:pr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1" name="사각형: 둥근 모서리 94">
            <a:extLst>
              <a:ext uri="{FF2B5EF4-FFF2-40B4-BE49-F238E27FC236}">
                <a16:creationId xmlns:a16="http://schemas.microsoft.com/office/drawing/2014/main" id="{37A0256D-FA25-49AE-8729-890F713C1AE5}"/>
              </a:ext>
            </a:extLst>
          </p:cNvPr>
          <p:cNvSpPr/>
          <p:nvPr/>
        </p:nvSpPr>
        <p:spPr>
          <a:xfrm>
            <a:off x="427084" y="5209967"/>
            <a:ext cx="1988009" cy="615353"/>
          </a:xfrm>
          <a:prstGeom prst="rect">
            <a:avLst/>
          </a:prstGeom>
          <a:solidFill>
            <a:schemeClr val="accent5">
              <a:lumMod val="60000"/>
              <a:lumOff val="40000"/>
              <a:alpha val="47059"/>
            </a:schemeClr>
          </a:solidFill>
          <a:ln w="6350" cap="flat" cmpd="sng" algn="ctr">
            <a:noFill/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/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82" name="사각형: 둥근 모서리 94">
            <a:extLst>
              <a:ext uri="{FF2B5EF4-FFF2-40B4-BE49-F238E27FC236}">
                <a16:creationId xmlns:a16="http://schemas.microsoft.com/office/drawing/2014/main" id="{37A0256D-FA25-49AE-8729-890F713C1AE5}"/>
              </a:ext>
            </a:extLst>
          </p:cNvPr>
          <p:cNvSpPr/>
          <p:nvPr/>
        </p:nvSpPr>
        <p:spPr>
          <a:xfrm>
            <a:off x="427084" y="5879291"/>
            <a:ext cx="1988009" cy="615353"/>
          </a:xfrm>
          <a:prstGeom prst="rect">
            <a:avLst/>
          </a:prstGeom>
          <a:solidFill>
            <a:schemeClr val="accent5">
              <a:lumMod val="60000"/>
              <a:lumOff val="40000"/>
              <a:alpha val="47059"/>
            </a:schemeClr>
          </a:solidFill>
          <a:ln w="6350" cap="flat" cmpd="sng" algn="ctr">
            <a:noFill/>
            <a:prstDash val="solid"/>
          </a:ln>
          <a:effectLst>
            <a:innerShdw dist="12700" dir="16200000">
              <a:sysClr val="window" lastClr="FFFFFF">
                <a:alpha val="50000"/>
              </a:sysClr>
            </a:innerShdw>
          </a:effectLst>
        </p:spPr>
        <p:txBody>
          <a:bodyPr rtlCol="0" anchor="ctr"/>
          <a:lstStyle/>
          <a:p>
            <a:pPr algn="ctr"/>
            <a:endParaRPr lang="ko-KR" altLang="en-US" sz="1050" b="1" dirty="0"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83" name="TextBox 58">
            <a:extLst>
              <a:ext uri="{FF2B5EF4-FFF2-40B4-BE49-F238E27FC236}">
                <a16:creationId xmlns:a16="http://schemas.microsoft.com/office/drawing/2014/main" id="{513BDFCF-EAAE-4E5C-AB21-6A96E4CB5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105" y="5228271"/>
            <a:ext cx="1869270" cy="58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/>
            </a:pPr>
            <a:r>
              <a:rPr lang="ko-KR" altLang="en-US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모델링을 위한 제주도 홍수 및 침수 위험지수 산정 모델 개발</a:t>
            </a:r>
          </a:p>
        </p:txBody>
      </p:sp>
      <p:sp>
        <p:nvSpPr>
          <p:cNvPr id="84" name="TextBox 58">
            <a:extLst>
              <a:ext uri="{FF2B5EF4-FFF2-40B4-BE49-F238E27FC236}">
                <a16:creationId xmlns:a16="http://schemas.microsoft.com/office/drawing/2014/main" id="{513BDFCF-EAAE-4E5C-AB21-6A96E4CB5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80" y="5983391"/>
            <a:ext cx="1951120" cy="38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/>
            </a:pPr>
            <a:r>
              <a:rPr lang="ko-KR" altLang="en-US" sz="1400" spc="-11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호우시나리오 기반 홍수 및 침수 위험 추정 시스템 개발</a:t>
            </a:r>
          </a:p>
        </p:txBody>
      </p:sp>
      <p:cxnSp>
        <p:nvCxnSpPr>
          <p:cNvPr id="85" name="직선 연결선 84"/>
          <p:cNvCxnSpPr/>
          <p:nvPr/>
        </p:nvCxnSpPr>
        <p:spPr>
          <a:xfrm>
            <a:off x="2633727" y="5852307"/>
            <a:ext cx="40464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그룹 85"/>
          <p:cNvGrpSpPr/>
          <p:nvPr/>
        </p:nvGrpSpPr>
        <p:grpSpPr>
          <a:xfrm>
            <a:off x="6382019" y="5369035"/>
            <a:ext cx="904606" cy="1076434"/>
            <a:chOff x="3330475" y="3350942"/>
            <a:chExt cx="1218219" cy="1658934"/>
          </a:xfrm>
        </p:grpSpPr>
        <p:pic>
          <p:nvPicPr>
            <p:cNvPr id="87" name="Picture 46" descr="10 1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rgbClr val="EEECE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" t="68268" r="78058" b="20354"/>
            <a:stretch>
              <a:fillRect/>
            </a:stretch>
          </p:blipFill>
          <p:spPr bwMode="auto">
            <a:xfrm rot="16200000">
              <a:off x="3146122" y="3607304"/>
              <a:ext cx="1658934" cy="1146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46" descr="10 1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" t="68268" r="78058" b="20354"/>
            <a:stretch>
              <a:fillRect/>
            </a:stretch>
          </p:blipFill>
          <p:spPr bwMode="auto">
            <a:xfrm rot="16200000">
              <a:off x="3227838" y="3609992"/>
              <a:ext cx="1347884" cy="1142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7185116" y="5677761"/>
            <a:ext cx="1573805" cy="46166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algn="ctr">
              <a:defRPr kumimoji="1" sz="150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Noto Sans CJK KR Black" pitchFamily="34" charset="-127"/>
                <a:ea typeface="Noto Sans CJK KR Black" pitchFamily="34" charset="-127"/>
              </a:defRPr>
            </a:lvl1pPr>
            <a:lvl2pPr marL="0" lvl="1" fontAlgn="base">
              <a:spcBef>
                <a:spcPts val="306"/>
              </a:spcBef>
              <a:spcAft>
                <a:spcPts val="2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tabLst>
                <a:tab pos="420408" algn="l"/>
              </a:tabLst>
              <a:defRPr kumimoji="1" sz="200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57C0"/>
                </a:solidFill>
                <a:latin typeface="Noto Sans CJK KR Black" pitchFamily="34" charset="-127"/>
                <a:ea typeface="Noto Sans CJK KR Black" pitchFamily="34" charset="-127"/>
              </a:defRPr>
            </a:lvl2pPr>
          </a:lstStyle>
          <a:p>
            <a:r>
              <a:rPr lang="ko-KR" altLang="en-US">
                <a:latin typeface="G마켓 산스 Bold" pitchFamily="50" charset="-127"/>
                <a:ea typeface="G마켓 산스 Bold" pitchFamily="50" charset="-127"/>
              </a:rPr>
              <a:t>안전지원 통합시스템 연계</a:t>
            </a:r>
            <a:endParaRPr lang="ko-KR" altLang="en-US" dirty="0">
              <a:latin typeface="G마켓 산스 Bold" pitchFamily="50" charset="-127"/>
              <a:ea typeface="G마켓 산스 Bold" pitchFamily="50" charset="-127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2489970" y="5287407"/>
            <a:ext cx="3018134" cy="4360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indent="144000" fontAlgn="base">
              <a:lnSpc>
                <a:spcPts val="1700"/>
              </a:lnSpc>
              <a:buClr>
                <a:schemeClr val="tx2">
                  <a:lumMod val="60000"/>
                  <a:lumOff val="40000"/>
                </a:schemeClr>
              </a:buClr>
              <a:buSzPct val="134000"/>
              <a:buFont typeface="Arial" pitchFamily="34" charset="0"/>
              <a:buChar char="•"/>
              <a:tabLst>
                <a:tab pos="177800" algn="l"/>
              </a:tabLst>
              <a:defRPr sz="1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defRPr>
            </a:lvl1pPr>
          </a:lstStyle>
          <a:p>
            <a:r>
              <a:rPr lang="ko-KR" altLang="en-US" dirty="0"/>
              <a:t>호우의 시공간 분포 특성을 고려한 호우시나리오 개발</a:t>
            </a:r>
            <a:endParaRPr lang="en-US" altLang="ko-KR" dirty="0"/>
          </a:p>
          <a:p>
            <a:r>
              <a:rPr lang="ko-KR" altLang="en-US" dirty="0"/>
              <a:t>제주도 홍수 및 침수 위험지수 산정 모델 개발</a:t>
            </a:r>
            <a:endParaRPr lang="en-US" altLang="ko-KR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CABF9FB-C12D-465C-A470-6E543CF628DD}"/>
              </a:ext>
            </a:extLst>
          </p:cNvPr>
          <p:cNvSpPr txBox="1"/>
          <p:nvPr/>
        </p:nvSpPr>
        <p:spPr>
          <a:xfrm>
            <a:off x="2483768" y="5972128"/>
            <a:ext cx="3999172" cy="42351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indent="144000" fontAlgn="base">
              <a:lnSpc>
                <a:spcPts val="1700"/>
              </a:lnSpc>
              <a:buClr>
                <a:schemeClr val="tx2">
                  <a:lumMod val="60000"/>
                  <a:lumOff val="40000"/>
                </a:schemeClr>
              </a:buClr>
              <a:buSzPct val="134000"/>
              <a:buFont typeface="Arial" pitchFamily="34" charset="0"/>
              <a:buChar char="•"/>
              <a:tabLst>
                <a:tab pos="177800" algn="l"/>
              </a:tabLst>
              <a:defRPr sz="1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defRPr>
            </a:lvl1pPr>
          </a:lstStyle>
          <a:p>
            <a:pPr marL="0" lvl="1" indent="144000" fontAlgn="base">
              <a:lnSpc>
                <a:spcPts val="1700"/>
              </a:lnSpc>
              <a:buClr>
                <a:schemeClr val="tx2">
                  <a:lumMod val="60000"/>
                  <a:lumOff val="40000"/>
                </a:schemeClr>
              </a:buClr>
              <a:buSzPct val="134000"/>
              <a:buFont typeface="Arial" pitchFamily="34" charset="0"/>
              <a:buChar char="•"/>
              <a:tabLst>
                <a:tab pos="177800" algn="l"/>
              </a:tabLst>
            </a:pPr>
            <a:r>
              <a:rPr lang="ko-KR" altLang="en-US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호우시나리오 기반 도시 침수 및 하천 홍수예측</a:t>
            </a:r>
            <a:endParaRPr lang="en-US" altLang="ko-KR" sz="12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itchFamily="18" charset="-127"/>
              <a:ea typeface="KoPub돋움체 Medium" pitchFamily="18" charset="-127"/>
            </a:endParaRPr>
          </a:p>
          <a:p>
            <a:pPr marL="0" lvl="1" indent="144000" fontAlgn="base">
              <a:lnSpc>
                <a:spcPts val="1700"/>
              </a:lnSpc>
              <a:buClr>
                <a:schemeClr val="tx2">
                  <a:lumMod val="60000"/>
                  <a:lumOff val="40000"/>
                </a:schemeClr>
              </a:buClr>
              <a:buSzPct val="134000"/>
              <a:buFont typeface="Arial" pitchFamily="34" charset="0"/>
              <a:buChar char="•"/>
              <a:tabLst>
                <a:tab pos="177800" algn="l"/>
              </a:tabLst>
            </a:pPr>
            <a:r>
              <a:rPr lang="ko-KR" altLang="en-US" sz="12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itchFamily="18" charset="-127"/>
                <a:ea typeface="KoPub돋움체 Medium" pitchFamily="18" charset="-127"/>
              </a:rPr>
              <a:t>레이더 강우 및 호우시나리오 기반 홍수 및 침수 시뮬레이션 시스템 개발</a:t>
            </a:r>
          </a:p>
        </p:txBody>
      </p:sp>
      <p:grpSp>
        <p:nvGrpSpPr>
          <p:cNvPr id="93" name="그룹 92"/>
          <p:cNvGrpSpPr/>
          <p:nvPr/>
        </p:nvGrpSpPr>
        <p:grpSpPr>
          <a:xfrm>
            <a:off x="341825" y="1707954"/>
            <a:ext cx="4039758" cy="360000"/>
            <a:chOff x="341825" y="1042619"/>
            <a:chExt cx="4039758" cy="360000"/>
          </a:xfrm>
        </p:grpSpPr>
        <p:sp>
          <p:nvSpPr>
            <p:cNvPr id="94" name="화살표: 오각형 75">
              <a:extLst>
                <a:ext uri="{FF2B5EF4-FFF2-40B4-BE49-F238E27FC236}">
                  <a16:creationId xmlns:a16="http://schemas.microsoft.com/office/drawing/2014/main" id="{ED230987-2BE0-4FE0-98B3-0C9CCCD11A9C}"/>
                </a:ext>
              </a:extLst>
            </p:cNvPr>
            <p:cNvSpPr/>
            <p:nvPr/>
          </p:nvSpPr>
          <p:spPr>
            <a:xfrm>
              <a:off x="341825" y="1042619"/>
              <a:ext cx="4039758" cy="360000"/>
            </a:xfrm>
            <a:prstGeom prst="round2SameRect">
              <a:avLst>
                <a:gd name="adj1" fmla="val 0"/>
                <a:gd name="adj2" fmla="val 21382"/>
              </a:avLst>
            </a:prstGeom>
            <a:gradFill>
              <a:gsLst>
                <a:gs pos="0">
                  <a:srgbClr val="3A9DB8"/>
                </a:gs>
                <a:gs pos="100000">
                  <a:srgbClr val="27697B"/>
                </a:gs>
              </a:gsLst>
              <a:lin ang="48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1043232" y="1086139"/>
              <a:ext cx="2636940" cy="25391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fontAlgn="base">
                <a:lnSpc>
                  <a:spcPct val="110000"/>
                </a:lnSpc>
                <a:spcBef>
                  <a:spcPts val="400"/>
                </a:spcBef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80000"/>
                <a:defRPr/>
              </a:pPr>
              <a:r>
                <a:rPr lang="ko-KR" altLang="en-US" sz="15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홍수 및 침수 위험지수 추정 시스템</a:t>
              </a:r>
            </a:p>
          </p:txBody>
        </p:sp>
      </p:grpSp>
      <p:grpSp>
        <p:nvGrpSpPr>
          <p:cNvPr id="96" name="그룹 95"/>
          <p:cNvGrpSpPr/>
          <p:nvPr/>
        </p:nvGrpSpPr>
        <p:grpSpPr>
          <a:xfrm>
            <a:off x="4745509" y="1707954"/>
            <a:ext cx="4039758" cy="360000"/>
            <a:chOff x="4764559" y="1042619"/>
            <a:chExt cx="4039758" cy="360000"/>
          </a:xfrm>
        </p:grpSpPr>
        <p:sp>
          <p:nvSpPr>
            <p:cNvPr id="97" name="화살표: 오각형 75">
              <a:extLst>
                <a:ext uri="{FF2B5EF4-FFF2-40B4-BE49-F238E27FC236}">
                  <a16:creationId xmlns:a16="http://schemas.microsoft.com/office/drawing/2014/main" id="{ED230987-2BE0-4FE0-98B3-0C9CCCD11A9C}"/>
                </a:ext>
              </a:extLst>
            </p:cNvPr>
            <p:cNvSpPr/>
            <p:nvPr/>
          </p:nvSpPr>
          <p:spPr>
            <a:xfrm>
              <a:off x="4764559" y="1042619"/>
              <a:ext cx="4039758" cy="360000"/>
            </a:xfrm>
            <a:prstGeom prst="round2SameRect">
              <a:avLst>
                <a:gd name="adj1" fmla="val 0"/>
                <a:gd name="adj2" fmla="val 21382"/>
              </a:avLst>
            </a:prstGeom>
            <a:gradFill>
              <a:gsLst>
                <a:gs pos="0">
                  <a:srgbClr val="3A9DB8"/>
                </a:gs>
                <a:gs pos="100000">
                  <a:srgbClr val="27697B"/>
                </a:gs>
              </a:gsLst>
              <a:lin ang="48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CABF9FB-C12D-465C-A470-6E543CF628DD}"/>
                </a:ext>
              </a:extLst>
            </p:cNvPr>
            <p:cNvSpPr txBox="1"/>
            <p:nvPr/>
          </p:nvSpPr>
          <p:spPr>
            <a:xfrm>
              <a:off x="5802598" y="1091653"/>
              <a:ext cx="1963678" cy="24288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fontAlgn="base">
                <a:lnSpc>
                  <a:spcPct val="110000"/>
                </a:lnSpc>
                <a:spcBef>
                  <a:spcPts val="400"/>
                </a:spcBef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80000"/>
                <a:defRPr/>
              </a:pPr>
              <a:r>
                <a:rPr lang="ko-KR" altLang="en-US" sz="15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안전지원 통합시스템 개발</a:t>
              </a:r>
            </a:p>
          </p:txBody>
        </p:sp>
      </p:grpSp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9BC692A2-E7C0-DE9B-47C0-A1C7F3D46CFE}"/>
              </a:ext>
            </a:extLst>
          </p:cNvPr>
          <p:cNvGrpSpPr/>
          <p:nvPr/>
        </p:nvGrpSpPr>
        <p:grpSpPr>
          <a:xfrm>
            <a:off x="4311968" y="3158114"/>
            <a:ext cx="486914" cy="486910"/>
            <a:chOff x="3720327" y="4726354"/>
            <a:chExt cx="191510" cy="191508"/>
          </a:xfrm>
        </p:grpSpPr>
        <p:sp>
          <p:nvSpPr>
            <p:cNvPr id="107" name="타원 106">
              <a:extLst>
                <a:ext uri="{FF2B5EF4-FFF2-40B4-BE49-F238E27FC236}">
                  <a16:creationId xmlns:a16="http://schemas.microsoft.com/office/drawing/2014/main" id="{862DCD4C-0012-F887-5E6D-72DB7349C464}"/>
                </a:ext>
              </a:extLst>
            </p:cNvPr>
            <p:cNvSpPr/>
            <p:nvPr/>
          </p:nvSpPr>
          <p:spPr>
            <a:xfrm>
              <a:off x="3720327" y="4726354"/>
              <a:ext cx="191510" cy="191508"/>
            </a:xfrm>
            <a:prstGeom prst="ellipse">
              <a:avLst/>
            </a:prstGeom>
            <a:solidFill>
              <a:srgbClr val="439AB2"/>
            </a:solidFill>
            <a:ln w="412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108" name="이등변 삼각형 107">
              <a:extLst>
                <a:ext uri="{FF2B5EF4-FFF2-40B4-BE49-F238E27FC236}">
                  <a16:creationId xmlns:a16="http://schemas.microsoft.com/office/drawing/2014/main" id="{9F5759EF-C200-8040-17FC-6AB3E934B002}"/>
                </a:ext>
              </a:extLst>
            </p:cNvPr>
            <p:cNvSpPr/>
            <p:nvPr/>
          </p:nvSpPr>
          <p:spPr>
            <a:xfrm rot="16200000" flipV="1">
              <a:off x="3793427" y="4802285"/>
              <a:ext cx="56637" cy="39646"/>
            </a:xfrm>
            <a:prstGeom prst="triangle">
              <a:avLst/>
            </a:prstGeom>
            <a:solidFill>
              <a:schemeClr val="bg1"/>
            </a:solidFill>
            <a:ln w="508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09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" t="1" b="-17735"/>
          <a:stretch/>
        </p:blipFill>
        <p:spPr bwMode="auto">
          <a:xfrm>
            <a:off x="0" y="919809"/>
            <a:ext cx="9039758" cy="831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" name="직사각형 109">
            <a:extLst>
              <a:ext uri="{FF2B5EF4-FFF2-40B4-BE49-F238E27FC236}">
                <a16:creationId xmlns:a16="http://schemas.microsoft.com/office/drawing/2014/main" id="{B93A0F40-9914-4B7F-A1B8-9E206A8E3E37}"/>
              </a:ext>
            </a:extLst>
          </p:cNvPr>
          <p:cNvSpPr/>
          <p:nvPr/>
        </p:nvSpPr>
        <p:spPr>
          <a:xfrm>
            <a:off x="1025860" y="1159034"/>
            <a:ext cx="767805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lvl="1" fontAlgn="base">
              <a:spcBef>
                <a:spcPts val="306"/>
              </a:spcBef>
              <a:spcAft>
                <a:spcPts val="2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tabLst>
                <a:tab pos="420408" algn="l"/>
              </a:tabLst>
            </a:pPr>
            <a:r>
              <a:rPr kumimoji="1" lang="ko-KR" altLang="en-US" sz="20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안전지원 통합시스템 연계</a:t>
            </a:r>
          </a:p>
        </p:txBody>
      </p:sp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49400282-979B-4E77-B097-BA028D18267A}"/>
              </a:ext>
            </a:extLst>
          </p:cNvPr>
          <p:cNvGrpSpPr/>
          <p:nvPr/>
        </p:nvGrpSpPr>
        <p:grpSpPr>
          <a:xfrm>
            <a:off x="329878" y="1102487"/>
            <a:ext cx="583362" cy="196547"/>
            <a:chOff x="283950" y="1745410"/>
            <a:chExt cx="500224" cy="196547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DEADE7B-4D17-466E-86AC-1DF88BC46A16}"/>
                </a:ext>
              </a:extLst>
            </p:cNvPr>
            <p:cNvSpPr txBox="1"/>
            <p:nvPr/>
          </p:nvSpPr>
          <p:spPr>
            <a:xfrm>
              <a:off x="283950" y="1745410"/>
              <a:ext cx="500224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latinLnBrk="0"/>
              <a:r>
                <a:rPr lang="ko-KR" altLang="en-US" sz="1200" b="1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itchFamily="18" charset="-127"/>
                  <a:ea typeface="KoPub돋움체 Bold" pitchFamily="18" charset="-127"/>
                  <a:cs typeface="Droid Sans Fallback" panose="020B0502000000000001" pitchFamily="50" charset="-127"/>
                </a:rPr>
                <a:t>추진 계획</a:t>
              </a:r>
              <a:endParaRPr lang="en-US" altLang="ko-KR" sz="1200" b="1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  <a:cs typeface="Droid Sans Fallback" panose="020B0502000000000001" pitchFamily="50" charset="-127"/>
              </a:endParaRPr>
            </a:p>
          </p:txBody>
        </p:sp>
        <p:cxnSp>
          <p:nvCxnSpPr>
            <p:cNvPr id="114" name="직선 연결선 113">
              <a:extLst>
                <a:ext uri="{FF2B5EF4-FFF2-40B4-BE49-F238E27FC236}">
                  <a16:creationId xmlns:a16="http://schemas.microsoft.com/office/drawing/2014/main" id="{97C25A28-C781-465F-A744-B18A93714AF1}"/>
                </a:ext>
              </a:extLst>
            </p:cNvPr>
            <p:cNvCxnSpPr/>
            <p:nvPr/>
          </p:nvCxnSpPr>
          <p:spPr>
            <a:xfrm>
              <a:off x="287106" y="1941957"/>
              <a:ext cx="493911" cy="0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2F60FB92-6BA2-BC8A-1B52-2F04C99E5B13}"/>
              </a:ext>
            </a:extLst>
          </p:cNvPr>
          <p:cNvSpPr txBox="1"/>
          <p:nvPr/>
        </p:nvSpPr>
        <p:spPr>
          <a:xfrm>
            <a:off x="4748472" y="4546243"/>
            <a:ext cx="4032236" cy="25126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252000" rIns="0" bIns="0" rtlCol="0" anchor="b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sz="1000" dirty="0"/>
              <a:t>실시간 위험상황 감지 및 안전지원 통합시스템</a:t>
            </a:r>
            <a:endParaRPr lang="en-US" altLang="ko-KR" sz="1000" dirty="0"/>
          </a:p>
        </p:txBody>
      </p:sp>
      <p:sp>
        <p:nvSpPr>
          <p:cNvPr id="116" name="직사각형 115"/>
          <p:cNvSpPr/>
          <p:nvPr/>
        </p:nvSpPr>
        <p:spPr>
          <a:xfrm>
            <a:off x="4748471" y="3638297"/>
            <a:ext cx="4035997" cy="100806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7BDE993-4624-73FE-E6E3-CC1BCE3E0FC6}"/>
              </a:ext>
            </a:extLst>
          </p:cNvPr>
          <p:cNvSpPr txBox="1"/>
          <p:nvPr/>
        </p:nvSpPr>
        <p:spPr>
          <a:xfrm>
            <a:off x="6546357" y="3345677"/>
            <a:ext cx="2241872" cy="25126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252000" rIns="0" bIns="0" rtlCol="0" anchor="b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sz="1000" dirty="0"/>
              <a:t>실시간 위험상황 모니터링 시스템</a:t>
            </a:r>
            <a:r>
              <a:rPr lang="en-US" altLang="ko-KR" sz="1000" dirty="0"/>
              <a:t>(</a:t>
            </a:r>
            <a:r>
              <a:rPr lang="ko-KR" altLang="en-US" sz="1000" dirty="0"/>
              <a:t>웹</a:t>
            </a:r>
            <a:r>
              <a:rPr lang="en-US" altLang="ko-KR" sz="1000" dirty="0"/>
              <a:t>, </a:t>
            </a:r>
            <a:r>
              <a:rPr lang="ko-KR" altLang="en-US" sz="1000" dirty="0"/>
              <a:t>앱</a:t>
            </a:r>
            <a:r>
              <a:rPr lang="en-US" altLang="ko-KR" sz="1000" dirty="0"/>
              <a:t>) </a:t>
            </a:r>
            <a:r>
              <a:rPr lang="ko-KR" altLang="en-US" sz="1000" dirty="0"/>
              <a:t>개발</a:t>
            </a:r>
            <a:endParaRPr lang="en-US" altLang="ko-KR" sz="1000" dirty="0"/>
          </a:p>
        </p:txBody>
      </p:sp>
      <p:sp>
        <p:nvSpPr>
          <p:cNvPr id="118" name="직사각형 117"/>
          <p:cNvSpPr/>
          <p:nvPr/>
        </p:nvSpPr>
        <p:spPr>
          <a:xfrm>
            <a:off x="6546357" y="2060848"/>
            <a:ext cx="2234351" cy="1396469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0" name="_x637456864">
            <a:extLst>
              <a:ext uri="{FF2B5EF4-FFF2-40B4-BE49-F238E27FC236}">
                <a16:creationId xmlns:a16="http://schemas.microsoft.com/office/drawing/2014/main" id="{9FCE696C-41A8-BCAB-2528-1E6FE93C8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01494"/>
            <a:ext cx="2108200" cy="131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_x637406752">
            <a:extLst>
              <a:ext uri="{FF2B5EF4-FFF2-40B4-BE49-F238E27FC236}">
                <a16:creationId xmlns:a16="http://schemas.microsoft.com/office/drawing/2014/main" id="{F06D8FF4-530F-8394-60FC-5A4B054B2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1"/>
          <a:stretch/>
        </p:blipFill>
        <p:spPr bwMode="auto">
          <a:xfrm>
            <a:off x="4817471" y="3716174"/>
            <a:ext cx="2669179" cy="858137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F7BDE993-4624-73FE-E6E3-CC1BCE3E0FC6}"/>
              </a:ext>
            </a:extLst>
          </p:cNvPr>
          <p:cNvSpPr txBox="1"/>
          <p:nvPr/>
        </p:nvSpPr>
        <p:spPr>
          <a:xfrm>
            <a:off x="8011646" y="2118532"/>
            <a:ext cx="719105" cy="125631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sz="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각 위치 별 상태표기</a:t>
            </a:r>
            <a:endParaRPr lang="en-US" altLang="ko-K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F7BDE993-4624-73FE-E6E3-CC1BCE3E0FC6}"/>
              </a:ext>
            </a:extLst>
          </p:cNvPr>
          <p:cNvSpPr txBox="1"/>
          <p:nvPr/>
        </p:nvSpPr>
        <p:spPr>
          <a:xfrm>
            <a:off x="6592990" y="3283606"/>
            <a:ext cx="719105" cy="125631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sz="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위치기반 상황 인지</a:t>
            </a:r>
            <a:endParaRPr lang="en-US" altLang="ko-KR" sz="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6" name="직사각형 135"/>
          <p:cNvSpPr/>
          <p:nvPr/>
        </p:nvSpPr>
        <p:spPr>
          <a:xfrm>
            <a:off x="7537028" y="3716174"/>
            <a:ext cx="1181522" cy="85813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8" name="_x637406752">
            <a:extLst>
              <a:ext uri="{FF2B5EF4-FFF2-40B4-BE49-F238E27FC236}">
                <a16:creationId xmlns:a16="http://schemas.microsoft.com/office/drawing/2014/main" id="{A6CABFBA-B6CB-C567-18A7-CDA3ED6CE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3" t="51019" r="30441"/>
          <a:stretch/>
        </p:blipFill>
        <p:spPr bwMode="auto">
          <a:xfrm>
            <a:off x="7646850" y="3759922"/>
            <a:ext cx="990601" cy="78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F7BDE993-4624-73FE-E6E3-CC1BCE3E0FC6}"/>
              </a:ext>
            </a:extLst>
          </p:cNvPr>
          <p:cNvSpPr txBox="1"/>
          <p:nvPr/>
        </p:nvSpPr>
        <p:spPr>
          <a:xfrm>
            <a:off x="4748472" y="3345677"/>
            <a:ext cx="1719056" cy="25126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252000" rIns="0" bIns="0" rtlCol="0" anchor="b" anchorCtr="0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800" b="1" kern="0" spc="-50">
                <a:ln>
                  <a:solidFill>
                    <a:schemeClr val="bg1">
                      <a:lumMod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sz="1000" dirty="0"/>
              <a:t>모니터링 웹</a:t>
            </a:r>
            <a:r>
              <a:rPr lang="en-US" altLang="ko-KR" sz="1000" dirty="0"/>
              <a:t>, </a:t>
            </a:r>
            <a:r>
              <a:rPr lang="ko-KR" altLang="en-US" sz="1000" dirty="0" err="1"/>
              <a:t>앱</a:t>
            </a:r>
            <a:endParaRPr lang="en-US" altLang="ko-KR" sz="1000" dirty="0"/>
          </a:p>
          <a:p>
            <a:r>
              <a:rPr lang="ko-KR" altLang="en-US" sz="1000" dirty="0"/>
              <a:t>모니터링 웹</a:t>
            </a:r>
            <a:r>
              <a:rPr lang="en-US" altLang="ko-KR" sz="1000" dirty="0"/>
              <a:t>, </a:t>
            </a:r>
            <a:r>
              <a:rPr lang="ko-KR" altLang="en-US" sz="1000" dirty="0" err="1"/>
              <a:t>앱</a:t>
            </a:r>
            <a:endParaRPr lang="en-US" altLang="ko-KR" sz="1000" dirty="0"/>
          </a:p>
          <a:p>
            <a:r>
              <a:rPr lang="ko-KR" altLang="en-US" sz="1000" dirty="0"/>
              <a:t>모니터링 웹</a:t>
            </a:r>
            <a:r>
              <a:rPr lang="en-US" altLang="ko-KR" sz="1000" dirty="0"/>
              <a:t>, </a:t>
            </a:r>
            <a:r>
              <a:rPr lang="ko-KR" altLang="en-US" sz="1000" dirty="0" err="1"/>
              <a:t>앱</a:t>
            </a:r>
            <a:endParaRPr lang="en-US" altLang="ko-KR" sz="1000" dirty="0"/>
          </a:p>
        </p:txBody>
      </p:sp>
      <p:sp>
        <p:nvSpPr>
          <p:cNvPr id="143" name="직사각형 142"/>
          <p:cNvSpPr/>
          <p:nvPr/>
        </p:nvSpPr>
        <p:spPr>
          <a:xfrm>
            <a:off x="4748471" y="2060848"/>
            <a:ext cx="1713289" cy="1396469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7" name="그룹 146"/>
          <p:cNvGrpSpPr/>
          <p:nvPr/>
        </p:nvGrpSpPr>
        <p:grpSpPr>
          <a:xfrm>
            <a:off x="4910372" y="2785809"/>
            <a:ext cx="1339480" cy="630770"/>
            <a:chOff x="5004048" y="2826745"/>
            <a:chExt cx="1152128" cy="558934"/>
          </a:xfrm>
        </p:grpSpPr>
        <p:pic>
          <p:nvPicPr>
            <p:cNvPr id="148" name="_x398119744" descr="EMB000035607385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7" t="252" r="57408" b="51547"/>
            <a:stretch/>
          </p:blipFill>
          <p:spPr bwMode="auto">
            <a:xfrm>
              <a:off x="5018337" y="2864222"/>
              <a:ext cx="314324" cy="521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9" name="_x398119744" descr="EMB000035607385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4" t="50308" r="57660" b="1492"/>
            <a:stretch/>
          </p:blipFill>
          <p:spPr bwMode="auto">
            <a:xfrm>
              <a:off x="5848350" y="2864221"/>
              <a:ext cx="303710" cy="521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0" name="_x398119744" descr="EMB000035607385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76" t="365" r="9580" b="51549"/>
            <a:stretch/>
          </p:blipFill>
          <p:spPr bwMode="auto">
            <a:xfrm>
              <a:off x="5445919" y="2865455"/>
              <a:ext cx="301809" cy="520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1" name="직사각형 150"/>
            <p:cNvSpPr/>
            <p:nvPr/>
          </p:nvSpPr>
          <p:spPr>
            <a:xfrm>
              <a:off x="5004048" y="2826745"/>
              <a:ext cx="1152128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52" name="그림 151">
            <a:extLst>
              <a:ext uri="{FF2B5EF4-FFF2-40B4-BE49-F238E27FC236}">
                <a16:creationId xmlns:a16="http://schemas.microsoft.com/office/drawing/2014/main" id="{79790FBF-8C82-1BCE-5813-C09A2653061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-1" t="7830" r="-29"/>
          <a:stretch/>
        </p:blipFill>
        <p:spPr>
          <a:xfrm>
            <a:off x="4823820" y="2112988"/>
            <a:ext cx="1583329" cy="691871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153" name="오른쪽 화살표 152"/>
          <p:cNvSpPr/>
          <p:nvPr/>
        </p:nvSpPr>
        <p:spPr>
          <a:xfrm>
            <a:off x="6428511" y="2705259"/>
            <a:ext cx="177184" cy="245686"/>
          </a:xfrm>
          <a:prstGeom prst="rightArrow">
            <a:avLst>
              <a:gd name="adj1" fmla="val 27144"/>
              <a:gd name="adj2" fmla="val 51444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1458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6E42F32-7D67-4379-86FD-4F88949874DE}"/>
              </a:ext>
            </a:extLst>
          </p:cNvPr>
          <p:cNvSpPr txBox="1"/>
          <p:nvPr/>
        </p:nvSpPr>
        <p:spPr>
          <a:xfrm>
            <a:off x="4456253" y="2786845"/>
            <a:ext cx="43306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ko-KR" alt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감사합니다</a:t>
            </a:r>
            <a:r>
              <a:rPr lang="en-US" altLang="ko-KR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.</a:t>
            </a:r>
            <a:endParaRPr lang="ko-KR" altLang="en-US" sz="6600" dirty="0"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C9523227-98F4-4D04-8464-E601580B83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4"/>
          <a:stretch/>
        </p:blipFill>
        <p:spPr>
          <a:xfrm>
            <a:off x="4143372" y="6286520"/>
            <a:ext cx="1357321" cy="390182"/>
          </a:xfrm>
          <a:prstGeom prst="rect">
            <a:avLst/>
          </a:prstGeom>
        </p:spPr>
      </p:pic>
      <p:pic>
        <p:nvPicPr>
          <p:cNvPr id="16" name="그림 15" descr="제주연구원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5112" y="6270742"/>
            <a:ext cx="1176508" cy="3180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A1B00D-C31C-433F-AB54-B6BB008F8D26}"/>
              </a:ext>
            </a:extLst>
          </p:cNvPr>
          <p:cNvSpPr txBox="1"/>
          <p:nvPr/>
        </p:nvSpPr>
        <p:spPr>
          <a:xfrm>
            <a:off x="4329621" y="1312274"/>
            <a:ext cx="4850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및 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안전지원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기술</a:t>
            </a:r>
            <a:r>
              <a:rPr lang="ko-KR" altLang="en-US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개발</a:t>
            </a:r>
            <a:endParaRPr lang="ko-KR" altLang="en-US" sz="2200" spc="-150" dirty="0">
              <a:solidFill>
                <a:srgbClr val="3C83C5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D02CA87-9DC0-4797-BD7D-CC312C830ACC}"/>
              </a:ext>
            </a:extLst>
          </p:cNvPr>
          <p:cNvGrpSpPr/>
          <p:nvPr/>
        </p:nvGrpSpPr>
        <p:grpSpPr>
          <a:xfrm>
            <a:off x="4362993" y="1262507"/>
            <a:ext cx="4781007" cy="540000"/>
            <a:chOff x="513806" y="2586443"/>
            <a:chExt cx="2551611" cy="444137"/>
          </a:xfrm>
        </p:grpSpPr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7C460817-CA15-4968-BE17-FBEA344802D8}"/>
                </a:ext>
              </a:extLst>
            </p:cNvPr>
            <p:cNvCxnSpPr/>
            <p:nvPr/>
          </p:nvCxnSpPr>
          <p:spPr>
            <a:xfrm>
              <a:off x="513806" y="2586443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6DDE2420-EC71-4B15-A818-4DD86623FC13}"/>
                </a:ext>
              </a:extLst>
            </p:cNvPr>
            <p:cNvCxnSpPr/>
            <p:nvPr/>
          </p:nvCxnSpPr>
          <p:spPr>
            <a:xfrm>
              <a:off x="513806" y="3030580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72632" cy="6858000"/>
          </a:xfrm>
          <a:prstGeom prst="rect">
            <a:avLst/>
          </a:prstGeom>
        </p:spPr>
      </p:pic>
      <p:pic>
        <p:nvPicPr>
          <p:cNvPr id="11" name="Picture 2" descr="국문시그니처"/>
          <p:cNvPicPr>
            <a:picLocks noChangeAspect="1" noChangeArrowheads="1"/>
          </p:cNvPicPr>
          <p:nvPr/>
        </p:nvPicPr>
        <p:blipFill>
          <a:blip r:embed="rId5" cstate="print"/>
          <a:srcRect l="6475" t="13289" r="7194" b="20268"/>
          <a:stretch>
            <a:fillRect/>
          </a:stretch>
        </p:blipFill>
        <p:spPr bwMode="auto">
          <a:xfrm>
            <a:off x="5582610" y="6324303"/>
            <a:ext cx="2061224" cy="2576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525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>
            <a:extLst>
              <a:ext uri="{FF2B5EF4-FFF2-40B4-BE49-F238E27FC236}">
                <a16:creationId xmlns:a16="http://schemas.microsoft.com/office/drawing/2014/main" id="{F7CCC949-F33F-417F-BE55-CE85F38C33BF}"/>
              </a:ext>
            </a:extLst>
          </p:cNvPr>
          <p:cNvGrpSpPr/>
          <p:nvPr/>
        </p:nvGrpSpPr>
        <p:grpSpPr>
          <a:xfrm>
            <a:off x="5300631" y="2857496"/>
            <a:ext cx="3329559" cy="461665"/>
            <a:chOff x="5300631" y="2699656"/>
            <a:chExt cx="3329559" cy="461665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070A2C55-3B88-42E1-B050-558380452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9646" y="2714898"/>
              <a:ext cx="435428" cy="43542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35AA70-E907-4A8A-932B-DA7447D9823D}"/>
                </a:ext>
              </a:extLst>
            </p:cNvPr>
            <p:cNvSpPr txBox="1"/>
            <p:nvPr/>
          </p:nvSpPr>
          <p:spPr>
            <a:xfrm>
              <a:off x="5300631" y="2699656"/>
              <a:ext cx="4619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solidFill>
                    <a:schemeClr val="bg1"/>
                  </a:soli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Ⅰ</a:t>
              </a:r>
              <a:endParaRPr lang="ko-KR" altLang="en-US" sz="2400" dirty="0">
                <a:solidFill>
                  <a:schemeClr val="bg1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C435E2B-F13D-4CF1-9C48-018A156C3669}"/>
                </a:ext>
              </a:extLst>
            </p:cNvPr>
            <p:cNvSpPr txBox="1"/>
            <p:nvPr/>
          </p:nvSpPr>
          <p:spPr>
            <a:xfrm>
              <a:off x="5762181" y="2717074"/>
              <a:ext cx="28680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연구배경 및 필요성</a:t>
              </a: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58F951B4-8DE2-4D9D-9313-FE75D6A19483}"/>
              </a:ext>
            </a:extLst>
          </p:cNvPr>
          <p:cNvGrpSpPr/>
          <p:nvPr/>
        </p:nvGrpSpPr>
        <p:grpSpPr>
          <a:xfrm>
            <a:off x="5300631" y="3515402"/>
            <a:ext cx="3399213" cy="461665"/>
            <a:chOff x="5300631" y="2699656"/>
            <a:chExt cx="3399213" cy="461665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C47FA774-3AE2-4FFE-B27A-E9AC8586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9646" y="2714898"/>
              <a:ext cx="435428" cy="43542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CE8D5A-9CB6-4240-8CF5-94269E1CE128}"/>
                </a:ext>
              </a:extLst>
            </p:cNvPr>
            <p:cNvSpPr txBox="1"/>
            <p:nvPr/>
          </p:nvSpPr>
          <p:spPr>
            <a:xfrm>
              <a:off x="5300631" y="2699656"/>
              <a:ext cx="473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solidFill>
                    <a:schemeClr val="bg1"/>
                  </a:soli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Ⅱ</a:t>
              </a:r>
              <a:endParaRPr lang="ko-KR" altLang="en-US" sz="2400" dirty="0">
                <a:solidFill>
                  <a:schemeClr val="bg1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D9D4EB7-964D-4E12-B479-2EF8BD819E77}"/>
                </a:ext>
              </a:extLst>
            </p:cNvPr>
            <p:cNvSpPr txBox="1"/>
            <p:nvPr/>
          </p:nvSpPr>
          <p:spPr>
            <a:xfrm>
              <a:off x="5762181" y="2717074"/>
              <a:ext cx="29376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연구개발 목표 및 내용</a:t>
              </a: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CE622EC-EF00-4E82-8BD2-B9BABE397A99}"/>
              </a:ext>
            </a:extLst>
          </p:cNvPr>
          <p:cNvGrpSpPr/>
          <p:nvPr/>
        </p:nvGrpSpPr>
        <p:grpSpPr>
          <a:xfrm>
            <a:off x="5300631" y="4174672"/>
            <a:ext cx="3399213" cy="461665"/>
            <a:chOff x="5300631" y="2699656"/>
            <a:chExt cx="3399213" cy="461665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0A5BF0D3-6377-4B8D-8345-A42D98F7F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9646" y="2714898"/>
              <a:ext cx="435428" cy="43542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B7311AD-419A-48D7-A427-F9133E93980E}"/>
                </a:ext>
              </a:extLst>
            </p:cNvPr>
            <p:cNvSpPr txBox="1"/>
            <p:nvPr/>
          </p:nvSpPr>
          <p:spPr>
            <a:xfrm>
              <a:off x="5300631" y="2699656"/>
              <a:ext cx="473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solidFill>
                    <a:schemeClr val="bg1"/>
                  </a:soli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Ⅲ</a:t>
              </a:r>
              <a:endParaRPr lang="ko-KR" altLang="en-US" sz="2400" dirty="0">
                <a:solidFill>
                  <a:schemeClr val="bg1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D6AB17-D508-4AAD-A9CA-31282629B76F}"/>
                </a:ext>
              </a:extLst>
            </p:cNvPr>
            <p:cNvSpPr txBox="1"/>
            <p:nvPr/>
          </p:nvSpPr>
          <p:spPr>
            <a:xfrm>
              <a:off x="5762181" y="2717074"/>
              <a:ext cx="29376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향후 추진 계획</a:t>
              </a:r>
            </a:p>
          </p:txBody>
        </p:sp>
      </p:grpSp>
      <p:pic>
        <p:nvPicPr>
          <p:cNvPr id="35" name="그림 34">
            <a:extLst>
              <a:ext uri="{FF2B5EF4-FFF2-40B4-BE49-F238E27FC236}">
                <a16:creationId xmlns:a16="http://schemas.microsoft.com/office/drawing/2014/main" id="{C9523227-98F4-4D04-8464-E601580B83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4"/>
          <a:stretch/>
        </p:blipFill>
        <p:spPr>
          <a:xfrm>
            <a:off x="5320937" y="6172750"/>
            <a:ext cx="1627327" cy="44506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6E42F32-7D67-4379-86FD-4F88949874DE}"/>
              </a:ext>
            </a:extLst>
          </p:cNvPr>
          <p:cNvSpPr txBox="1"/>
          <p:nvPr/>
        </p:nvSpPr>
        <p:spPr>
          <a:xfrm>
            <a:off x="5183061" y="674914"/>
            <a:ext cx="36038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200" dirty="0">
                <a:solidFill>
                  <a:srgbClr val="006EBC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CONTENTS</a:t>
            </a:r>
            <a:endParaRPr lang="ko-KR" altLang="en-US" sz="5200" dirty="0">
              <a:solidFill>
                <a:srgbClr val="006EBC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34" name="그림 33" descr="제주연구원C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2930" y="6172328"/>
            <a:ext cx="1536914" cy="39534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7A1B00D-C31C-433F-AB54-B6BB008F8D26}"/>
              </a:ext>
            </a:extLst>
          </p:cNvPr>
          <p:cNvSpPr txBox="1"/>
          <p:nvPr/>
        </p:nvSpPr>
        <p:spPr>
          <a:xfrm>
            <a:off x="4329621" y="2047938"/>
            <a:ext cx="4850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및 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안전지원</a:t>
            </a:r>
            <a:r>
              <a:rPr lang="ko-KR" altLang="en-US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기술</a:t>
            </a:r>
            <a:r>
              <a:rPr lang="ko-KR" altLang="en-US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개발</a:t>
            </a:r>
            <a:endParaRPr lang="ko-KR" altLang="en-US" sz="2200" spc="-150" dirty="0">
              <a:solidFill>
                <a:srgbClr val="3C83C5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ED02CA87-9DC0-4797-BD7D-CC312C830ACC}"/>
              </a:ext>
            </a:extLst>
          </p:cNvPr>
          <p:cNvGrpSpPr/>
          <p:nvPr/>
        </p:nvGrpSpPr>
        <p:grpSpPr>
          <a:xfrm>
            <a:off x="4362993" y="1988840"/>
            <a:ext cx="4781007" cy="540000"/>
            <a:chOff x="513806" y="2586443"/>
            <a:chExt cx="2551611" cy="444137"/>
          </a:xfrm>
        </p:grpSpPr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7C460817-CA15-4968-BE17-FBEA344802D8}"/>
                </a:ext>
              </a:extLst>
            </p:cNvPr>
            <p:cNvCxnSpPr/>
            <p:nvPr/>
          </p:nvCxnSpPr>
          <p:spPr>
            <a:xfrm>
              <a:off x="513806" y="2586443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6DDE2420-EC71-4B15-A818-4DD86623FC13}"/>
                </a:ext>
              </a:extLst>
            </p:cNvPr>
            <p:cNvCxnSpPr/>
            <p:nvPr/>
          </p:nvCxnSpPr>
          <p:spPr>
            <a:xfrm>
              <a:off x="513806" y="3030580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그림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72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79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그룹 33">
            <a:extLst>
              <a:ext uri="{FF2B5EF4-FFF2-40B4-BE49-F238E27FC236}">
                <a16:creationId xmlns:a16="http://schemas.microsoft.com/office/drawing/2014/main" id="{4B95A0DA-644F-4BFA-9447-BF789A5E384B}"/>
              </a:ext>
            </a:extLst>
          </p:cNvPr>
          <p:cNvGrpSpPr/>
          <p:nvPr/>
        </p:nvGrpSpPr>
        <p:grpSpPr>
          <a:xfrm>
            <a:off x="4362994" y="2062783"/>
            <a:ext cx="4713292" cy="943021"/>
            <a:chOff x="4362994" y="773914"/>
            <a:chExt cx="4713292" cy="943021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E59F325F-3C38-4B15-B34B-4C69F37F6EDE}"/>
                </a:ext>
              </a:extLst>
            </p:cNvPr>
            <p:cNvGrpSpPr/>
            <p:nvPr/>
          </p:nvGrpSpPr>
          <p:grpSpPr>
            <a:xfrm>
              <a:off x="4362994" y="773914"/>
              <a:ext cx="4713292" cy="943021"/>
              <a:chOff x="60960" y="3543240"/>
              <a:chExt cx="9233040" cy="1847319"/>
            </a:xfrm>
          </p:grpSpPr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5DB552F0-E95A-4558-8B6C-3D5BF6B34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000" y="3576970"/>
                <a:ext cx="9144000" cy="1813589"/>
              </a:xfrm>
              <a:prstGeom prst="rect">
                <a:avLst/>
              </a:prstGeom>
            </p:spPr>
          </p:pic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12ED2395-4F82-4052-86EB-B98124707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" y="3543240"/>
                <a:ext cx="1818321" cy="1293691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D88A726-1B83-448D-B614-ED85DFB5790A}"/>
                </a:ext>
              </a:extLst>
            </p:cNvPr>
            <p:cNvSpPr txBox="1"/>
            <p:nvPr/>
          </p:nvSpPr>
          <p:spPr>
            <a:xfrm>
              <a:off x="4537167" y="844476"/>
              <a:ext cx="5921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dirty="0">
                  <a:solidFill>
                    <a:schemeClr val="bg1"/>
                  </a:soli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Ⅰ</a:t>
              </a:r>
              <a:endParaRPr lang="ko-KR" altLang="en-US" sz="2800" dirty="0">
                <a:solidFill>
                  <a:schemeClr val="bg1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AD28A51-684D-4E15-A7E7-756FDF87C475}"/>
                </a:ext>
              </a:extLst>
            </p:cNvPr>
            <p:cNvSpPr txBox="1"/>
            <p:nvPr/>
          </p:nvSpPr>
          <p:spPr>
            <a:xfrm>
              <a:off x="5403669" y="906031"/>
              <a:ext cx="28680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연구배경 및 필요성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7A1B00D-C31C-433F-AB54-B6BB008F8D26}"/>
              </a:ext>
            </a:extLst>
          </p:cNvPr>
          <p:cNvSpPr txBox="1"/>
          <p:nvPr/>
        </p:nvSpPr>
        <p:spPr>
          <a:xfrm>
            <a:off x="4329621" y="1312274"/>
            <a:ext cx="4850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</a:t>
            </a:r>
            <a:r>
              <a:rPr lang="ko-KR" altLang="en-US" sz="2000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및 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안전지원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기술 </a:t>
            </a:r>
            <a:r>
              <a:rPr lang="ko-KR" altLang="en-US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2200" spc="-150" dirty="0">
              <a:solidFill>
                <a:srgbClr val="3C83C5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ED02CA87-9DC0-4797-BD7D-CC312C830ACC}"/>
              </a:ext>
            </a:extLst>
          </p:cNvPr>
          <p:cNvGrpSpPr/>
          <p:nvPr/>
        </p:nvGrpSpPr>
        <p:grpSpPr>
          <a:xfrm>
            <a:off x="4362993" y="1262507"/>
            <a:ext cx="4781007" cy="540000"/>
            <a:chOff x="513806" y="2586443"/>
            <a:chExt cx="2551611" cy="444137"/>
          </a:xfrm>
        </p:grpSpPr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7C460817-CA15-4968-BE17-FBEA344802D8}"/>
                </a:ext>
              </a:extLst>
            </p:cNvPr>
            <p:cNvCxnSpPr/>
            <p:nvPr/>
          </p:nvCxnSpPr>
          <p:spPr>
            <a:xfrm>
              <a:off x="513806" y="2586443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6DDE2420-EC71-4B15-A818-4DD86623FC13}"/>
                </a:ext>
              </a:extLst>
            </p:cNvPr>
            <p:cNvCxnSpPr/>
            <p:nvPr/>
          </p:nvCxnSpPr>
          <p:spPr>
            <a:xfrm>
              <a:off x="513806" y="3030580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3625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09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115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 배경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2108B2C6-7C47-44A4-925E-8E582E4B2A8F}"/>
              </a:ext>
            </a:extLst>
          </p:cNvPr>
          <p:cNvGrpSpPr/>
          <p:nvPr/>
        </p:nvGrpSpPr>
        <p:grpSpPr>
          <a:xfrm>
            <a:off x="5715000" y="110472"/>
            <a:ext cx="2695047" cy="234801"/>
            <a:chOff x="8651951" y="132416"/>
            <a:chExt cx="2695047" cy="234801"/>
          </a:xfrm>
        </p:grpSpPr>
        <p:sp>
          <p:nvSpPr>
            <p:cNvPr id="52" name="모서리가 둥근 직사각형 38">
              <a:extLst>
                <a:ext uri="{FF2B5EF4-FFF2-40B4-BE49-F238E27FC236}">
                  <a16:creationId xmlns:a16="http://schemas.microsoft.com/office/drawing/2014/main" id="{3B6B886E-7C6D-4F9B-B4B1-85534F4118FF}"/>
                </a:ext>
              </a:extLst>
            </p:cNvPr>
            <p:cNvSpPr/>
            <p:nvPr/>
          </p:nvSpPr>
          <p:spPr>
            <a:xfrm>
              <a:off x="8651951" y="132416"/>
              <a:ext cx="1752642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 배경 및 필요성</a:t>
              </a:r>
            </a:p>
          </p:txBody>
        </p:sp>
        <p:sp>
          <p:nvSpPr>
            <p:cNvPr id="53" name="모서리가 둥근 직사각형 39">
              <a:extLst>
                <a:ext uri="{FF2B5EF4-FFF2-40B4-BE49-F238E27FC236}">
                  <a16:creationId xmlns:a16="http://schemas.microsoft.com/office/drawing/2014/main" id="{707020DB-5AA4-4A3E-B25F-F2CC8B2E5F76}"/>
                </a:ext>
              </a:extLst>
            </p:cNvPr>
            <p:cNvSpPr/>
            <p:nvPr/>
          </p:nvSpPr>
          <p:spPr>
            <a:xfrm>
              <a:off x="10470420" y="132416"/>
              <a:ext cx="25299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54" name="모서리가 둥근 직사각형 40">
              <a:extLst>
                <a:ext uri="{FF2B5EF4-FFF2-40B4-BE49-F238E27FC236}">
                  <a16:creationId xmlns:a16="http://schemas.microsoft.com/office/drawing/2014/main" id="{DB516E30-4994-49BB-A827-9E393B4E980C}"/>
                </a:ext>
              </a:extLst>
            </p:cNvPr>
            <p:cNvSpPr/>
            <p:nvPr/>
          </p:nvSpPr>
          <p:spPr>
            <a:xfrm>
              <a:off x="1078924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57" name="모서리가 둥근 직사각형 43">
              <a:extLst>
                <a:ext uri="{FF2B5EF4-FFF2-40B4-BE49-F238E27FC236}">
                  <a16:creationId xmlns:a16="http://schemas.microsoft.com/office/drawing/2014/main" id="{3A9533C3-DC0A-457F-A219-E3C90B7BE381}"/>
                </a:ext>
              </a:extLst>
            </p:cNvPr>
            <p:cNvSpPr/>
            <p:nvPr/>
          </p:nvSpPr>
          <p:spPr>
            <a:xfrm>
              <a:off x="111010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5</a:t>
            </a:fld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07" y="1186190"/>
            <a:ext cx="8766985" cy="53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9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115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 배경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2108B2C6-7C47-44A4-925E-8E582E4B2A8F}"/>
              </a:ext>
            </a:extLst>
          </p:cNvPr>
          <p:cNvGrpSpPr/>
          <p:nvPr/>
        </p:nvGrpSpPr>
        <p:grpSpPr>
          <a:xfrm>
            <a:off x="5715000" y="110472"/>
            <a:ext cx="2695047" cy="234801"/>
            <a:chOff x="8651951" y="132416"/>
            <a:chExt cx="2695047" cy="234801"/>
          </a:xfrm>
        </p:grpSpPr>
        <p:sp>
          <p:nvSpPr>
            <p:cNvPr id="52" name="모서리가 둥근 직사각형 38">
              <a:extLst>
                <a:ext uri="{FF2B5EF4-FFF2-40B4-BE49-F238E27FC236}">
                  <a16:creationId xmlns:a16="http://schemas.microsoft.com/office/drawing/2014/main" id="{3B6B886E-7C6D-4F9B-B4B1-85534F4118FF}"/>
                </a:ext>
              </a:extLst>
            </p:cNvPr>
            <p:cNvSpPr/>
            <p:nvPr/>
          </p:nvSpPr>
          <p:spPr>
            <a:xfrm>
              <a:off x="8651951" y="132416"/>
              <a:ext cx="1752642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 배경 및 필요성</a:t>
              </a:r>
            </a:p>
          </p:txBody>
        </p:sp>
        <p:sp>
          <p:nvSpPr>
            <p:cNvPr id="53" name="모서리가 둥근 직사각형 39">
              <a:extLst>
                <a:ext uri="{FF2B5EF4-FFF2-40B4-BE49-F238E27FC236}">
                  <a16:creationId xmlns:a16="http://schemas.microsoft.com/office/drawing/2014/main" id="{707020DB-5AA4-4A3E-B25F-F2CC8B2E5F76}"/>
                </a:ext>
              </a:extLst>
            </p:cNvPr>
            <p:cNvSpPr/>
            <p:nvPr/>
          </p:nvSpPr>
          <p:spPr>
            <a:xfrm>
              <a:off x="10470420" y="132416"/>
              <a:ext cx="25299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54" name="모서리가 둥근 직사각형 40">
              <a:extLst>
                <a:ext uri="{FF2B5EF4-FFF2-40B4-BE49-F238E27FC236}">
                  <a16:creationId xmlns:a16="http://schemas.microsoft.com/office/drawing/2014/main" id="{DB516E30-4994-49BB-A827-9E393B4E980C}"/>
                </a:ext>
              </a:extLst>
            </p:cNvPr>
            <p:cNvSpPr/>
            <p:nvPr/>
          </p:nvSpPr>
          <p:spPr>
            <a:xfrm>
              <a:off x="1078924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57" name="모서리가 둥근 직사각형 43">
              <a:extLst>
                <a:ext uri="{FF2B5EF4-FFF2-40B4-BE49-F238E27FC236}">
                  <a16:creationId xmlns:a16="http://schemas.microsoft.com/office/drawing/2014/main" id="{3A9533C3-DC0A-457F-A219-E3C90B7BE381}"/>
                </a:ext>
              </a:extLst>
            </p:cNvPr>
            <p:cNvSpPr/>
            <p:nvPr/>
          </p:nvSpPr>
          <p:spPr>
            <a:xfrm>
              <a:off x="111010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6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80" y="1530516"/>
            <a:ext cx="8657621" cy="5127484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123728" y="996032"/>
            <a:ext cx="3096344" cy="367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환경부</a:t>
            </a:r>
            <a:r>
              <a:rPr lang="en-US" altLang="ko-KR" b="1" dirty="0"/>
              <a:t>(</a:t>
            </a:r>
            <a:r>
              <a:rPr lang="ko-KR" altLang="en-US" b="1" dirty="0"/>
              <a:t>한강홍수통제소</a:t>
            </a:r>
            <a:r>
              <a:rPr lang="en-US" altLang="ko-KR" b="1" dirty="0"/>
              <a:t>)   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4200373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115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 배경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2108B2C6-7C47-44A4-925E-8E582E4B2A8F}"/>
              </a:ext>
            </a:extLst>
          </p:cNvPr>
          <p:cNvGrpSpPr/>
          <p:nvPr/>
        </p:nvGrpSpPr>
        <p:grpSpPr>
          <a:xfrm>
            <a:off x="5715000" y="110472"/>
            <a:ext cx="2695047" cy="234801"/>
            <a:chOff x="8651951" y="132416"/>
            <a:chExt cx="2695047" cy="234801"/>
          </a:xfrm>
        </p:grpSpPr>
        <p:sp>
          <p:nvSpPr>
            <p:cNvPr id="52" name="모서리가 둥근 직사각형 38">
              <a:extLst>
                <a:ext uri="{FF2B5EF4-FFF2-40B4-BE49-F238E27FC236}">
                  <a16:creationId xmlns:a16="http://schemas.microsoft.com/office/drawing/2014/main" id="{3B6B886E-7C6D-4F9B-B4B1-85534F4118FF}"/>
                </a:ext>
              </a:extLst>
            </p:cNvPr>
            <p:cNvSpPr/>
            <p:nvPr/>
          </p:nvSpPr>
          <p:spPr>
            <a:xfrm>
              <a:off x="8651951" y="132416"/>
              <a:ext cx="1752642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 배경 및 필요성</a:t>
              </a:r>
            </a:p>
          </p:txBody>
        </p:sp>
        <p:sp>
          <p:nvSpPr>
            <p:cNvPr id="53" name="모서리가 둥근 직사각형 39">
              <a:extLst>
                <a:ext uri="{FF2B5EF4-FFF2-40B4-BE49-F238E27FC236}">
                  <a16:creationId xmlns:a16="http://schemas.microsoft.com/office/drawing/2014/main" id="{707020DB-5AA4-4A3E-B25F-F2CC8B2E5F76}"/>
                </a:ext>
              </a:extLst>
            </p:cNvPr>
            <p:cNvSpPr/>
            <p:nvPr/>
          </p:nvSpPr>
          <p:spPr>
            <a:xfrm>
              <a:off x="10470420" y="132416"/>
              <a:ext cx="252998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54" name="모서리가 둥근 직사각형 40">
              <a:extLst>
                <a:ext uri="{FF2B5EF4-FFF2-40B4-BE49-F238E27FC236}">
                  <a16:creationId xmlns:a16="http://schemas.microsoft.com/office/drawing/2014/main" id="{DB516E30-4994-49BB-A827-9E393B4E980C}"/>
                </a:ext>
              </a:extLst>
            </p:cNvPr>
            <p:cNvSpPr/>
            <p:nvPr/>
          </p:nvSpPr>
          <p:spPr>
            <a:xfrm>
              <a:off x="1078924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57" name="모서리가 둥근 직사각형 43">
              <a:extLst>
                <a:ext uri="{FF2B5EF4-FFF2-40B4-BE49-F238E27FC236}">
                  <a16:creationId xmlns:a16="http://schemas.microsoft.com/office/drawing/2014/main" id="{3A9533C3-DC0A-457F-A219-E3C90B7BE381}"/>
                </a:ext>
              </a:extLst>
            </p:cNvPr>
            <p:cNvSpPr/>
            <p:nvPr/>
          </p:nvSpPr>
          <p:spPr>
            <a:xfrm>
              <a:off x="111010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F03C90E3-98FA-4A46-95E3-0DCDD3916FEC}" type="slidenum">
              <a:rPr lang="ko-KR" altLang="en-US" smtClean="0"/>
              <a:pPr algn="ctr"/>
              <a:t>7</a:t>
            </a:fld>
            <a:endParaRPr lang="ko-KR" altLang="en-US" dirty="0"/>
          </a:p>
        </p:txBody>
      </p:sp>
      <p:pic>
        <p:nvPicPr>
          <p:cNvPr id="1026" name="Picture 2" descr="https://lh7-rt.googleusercontent.com/slidesz/AGV_vUdEp2i6h5GdKddal2c48_wBPXEZ4Zy3-Rs6Ifuh3cxuLOy_vQCKrSe0K-pacdMh5rA1XGvqYcakPVhJmTtmRh8J-em1ncsMxIplpiGPh6GfwPMx7witWdj41Jx66Efc7ELom2f1ZU8EfCHzrpe0odA12NSefrg=s2048?key=hJWASstKuz90uhllWtqwz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184" y="2742433"/>
            <a:ext cx="6644289" cy="368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980" y="1187026"/>
            <a:ext cx="8662493" cy="119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91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그룹 33">
            <a:extLst>
              <a:ext uri="{FF2B5EF4-FFF2-40B4-BE49-F238E27FC236}">
                <a16:creationId xmlns:a16="http://schemas.microsoft.com/office/drawing/2014/main" id="{4B95A0DA-644F-4BFA-9447-BF789A5E384B}"/>
              </a:ext>
            </a:extLst>
          </p:cNvPr>
          <p:cNvGrpSpPr/>
          <p:nvPr/>
        </p:nvGrpSpPr>
        <p:grpSpPr>
          <a:xfrm>
            <a:off x="4362994" y="2062783"/>
            <a:ext cx="4713292" cy="943021"/>
            <a:chOff x="4362994" y="773914"/>
            <a:chExt cx="4713292" cy="943021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E59F325F-3C38-4B15-B34B-4C69F37F6EDE}"/>
                </a:ext>
              </a:extLst>
            </p:cNvPr>
            <p:cNvGrpSpPr/>
            <p:nvPr/>
          </p:nvGrpSpPr>
          <p:grpSpPr>
            <a:xfrm>
              <a:off x="4362994" y="773914"/>
              <a:ext cx="4713292" cy="943021"/>
              <a:chOff x="60960" y="3543240"/>
              <a:chExt cx="9233040" cy="1847319"/>
            </a:xfrm>
          </p:grpSpPr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5DB552F0-E95A-4558-8B6C-3D5BF6B34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000" y="3576970"/>
                <a:ext cx="9144000" cy="1813589"/>
              </a:xfrm>
              <a:prstGeom prst="rect">
                <a:avLst/>
              </a:prstGeom>
            </p:spPr>
          </p:pic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12ED2395-4F82-4052-86EB-B98124707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" y="3543240"/>
                <a:ext cx="1818321" cy="1293691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D88A726-1B83-448D-B614-ED85DFB5790A}"/>
                </a:ext>
              </a:extLst>
            </p:cNvPr>
            <p:cNvSpPr txBox="1"/>
            <p:nvPr/>
          </p:nvSpPr>
          <p:spPr>
            <a:xfrm>
              <a:off x="4537167" y="844476"/>
              <a:ext cx="5921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dirty="0">
                  <a:solidFill>
                    <a:schemeClr val="bg1"/>
                  </a:soli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Ⅱ</a:t>
              </a:r>
              <a:endParaRPr lang="ko-KR" altLang="en-US" sz="2800" dirty="0">
                <a:solidFill>
                  <a:schemeClr val="bg1"/>
                </a:soli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AD28A51-684D-4E15-A7E7-756FDF87C475}"/>
                </a:ext>
              </a:extLst>
            </p:cNvPr>
            <p:cNvSpPr txBox="1"/>
            <p:nvPr/>
          </p:nvSpPr>
          <p:spPr>
            <a:xfrm>
              <a:off x="5403669" y="906031"/>
              <a:ext cx="28680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연구개발 목표 및 내용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7A1B00D-C31C-433F-AB54-B6BB008F8D26}"/>
              </a:ext>
            </a:extLst>
          </p:cNvPr>
          <p:cNvSpPr txBox="1"/>
          <p:nvPr/>
        </p:nvSpPr>
        <p:spPr>
          <a:xfrm>
            <a:off x="4329621" y="1312274"/>
            <a:ext cx="4850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및 </a:t>
            </a:r>
            <a:r>
              <a:rPr lang="ko-KR" altLang="en-US" sz="2000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안전지원</a:t>
            </a:r>
            <a:r>
              <a:rPr lang="ko-KR" altLang="en-US" spc="-150" dirty="0">
                <a:solidFill>
                  <a:schemeClr val="tx2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기술 </a:t>
            </a:r>
            <a:r>
              <a:rPr lang="ko-KR" altLang="en-US" spc="-150" dirty="0">
                <a:solidFill>
                  <a:srgbClr val="3C83C5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  <a:endParaRPr lang="ko-KR" altLang="en-US" sz="2200" spc="-150" dirty="0">
              <a:solidFill>
                <a:srgbClr val="3C83C5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ED02CA87-9DC0-4797-BD7D-CC312C830ACC}"/>
              </a:ext>
            </a:extLst>
          </p:cNvPr>
          <p:cNvGrpSpPr/>
          <p:nvPr/>
        </p:nvGrpSpPr>
        <p:grpSpPr>
          <a:xfrm>
            <a:off x="4362993" y="1262507"/>
            <a:ext cx="4781007" cy="540000"/>
            <a:chOff x="513806" y="2586443"/>
            <a:chExt cx="2551611" cy="444137"/>
          </a:xfrm>
        </p:grpSpPr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7C460817-CA15-4968-BE17-FBEA344802D8}"/>
                </a:ext>
              </a:extLst>
            </p:cNvPr>
            <p:cNvCxnSpPr/>
            <p:nvPr/>
          </p:nvCxnSpPr>
          <p:spPr>
            <a:xfrm>
              <a:off x="513806" y="2586443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6DDE2420-EC71-4B15-A818-4DD86623FC13}"/>
                </a:ext>
              </a:extLst>
            </p:cNvPr>
            <p:cNvCxnSpPr/>
            <p:nvPr/>
          </p:nvCxnSpPr>
          <p:spPr>
            <a:xfrm>
              <a:off x="513806" y="3030580"/>
              <a:ext cx="2551611" cy="0"/>
            </a:xfrm>
            <a:prstGeom prst="line">
              <a:avLst/>
            </a:prstGeom>
            <a:ln w="15875">
              <a:solidFill>
                <a:srgbClr val="4589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2"/>
          <p:cNvGrpSpPr/>
          <p:nvPr/>
        </p:nvGrpSpPr>
        <p:grpSpPr>
          <a:xfrm>
            <a:off x="5508104" y="188218"/>
            <a:ext cx="3378907" cy="445489"/>
            <a:chOff x="5508104" y="188218"/>
            <a:chExt cx="3378907" cy="445489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C9523227-98F4-4D04-8464-E601580B8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34"/>
            <a:stretch/>
          </p:blipFill>
          <p:spPr>
            <a:xfrm>
              <a:off x="5508104" y="188640"/>
              <a:ext cx="1627327" cy="445067"/>
            </a:xfrm>
            <a:prstGeom prst="rect">
              <a:avLst/>
            </a:prstGeom>
          </p:spPr>
        </p:pic>
        <p:pic>
          <p:nvPicPr>
            <p:cNvPr id="20" name="그림 19" descr="제주연구원CI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0097" y="188218"/>
              <a:ext cx="1536914" cy="395342"/>
            </a:xfrm>
            <a:prstGeom prst="rect">
              <a:avLst/>
            </a:prstGeom>
          </p:spPr>
        </p:pic>
      </p:grpSp>
      <p:pic>
        <p:nvPicPr>
          <p:cNvPr id="21" name="그림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3625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80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 Placeholder 4">
            <a:extLst>
              <a:ext uri="{FF2B5EF4-FFF2-40B4-BE49-F238E27FC236}">
                <a16:creationId xmlns:a16="http://schemas.microsoft.com/office/drawing/2014/main" id="{2109913F-AE7C-4464-BE13-AABF4197645E}"/>
              </a:ext>
            </a:extLst>
          </p:cNvPr>
          <p:cNvSpPr txBox="1">
            <a:spLocks/>
          </p:cNvSpPr>
          <p:nvPr/>
        </p:nvSpPr>
        <p:spPr>
          <a:xfrm>
            <a:off x="4126064" y="6541360"/>
            <a:ext cx="891872" cy="2556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Page </a:t>
            </a:r>
            <a:fld id="{49DEFEAB-9CB2-4D51-8600-070D2A62C0B4}" type="slidenum">
              <a:rPr lang="ko-KR" altLang="en-US" dirty="0"/>
              <a:pPr algn="ctr"/>
              <a:t>9</a:t>
            </a:fld>
            <a:endParaRPr lang="en-US" altLang="ko-KR" dirty="0"/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AD7040A1-E3A2-4ECF-A5F4-DB1F93CB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67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CC106F35-8D9C-4E3D-A0BF-89554534D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60525"/>
            <a:ext cx="905690" cy="88479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3C0D3C6-25C0-43FD-A0F3-13EE231E8760}"/>
              </a:ext>
            </a:extLst>
          </p:cNvPr>
          <p:cNvSpPr txBox="1"/>
          <p:nvPr/>
        </p:nvSpPr>
        <p:spPr>
          <a:xfrm>
            <a:off x="158308" y="113210"/>
            <a:ext cx="3066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화산섬 제주의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6FFFF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홍수 감지 및 안전지원 기술 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</a:t>
            </a:r>
          </a:p>
        </p:txBody>
      </p: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2A3B4120-C5D6-4E6B-83EF-99A42724F464}"/>
              </a:ext>
            </a:extLst>
          </p:cNvPr>
          <p:cNvCxnSpPr>
            <a:cxnSpLocks/>
          </p:cNvCxnSpPr>
          <p:nvPr/>
        </p:nvCxnSpPr>
        <p:spPr>
          <a:xfrm>
            <a:off x="250825" y="366126"/>
            <a:ext cx="2881015" cy="1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7462057-003F-40EC-B16B-766EF48BC713}"/>
              </a:ext>
            </a:extLst>
          </p:cNvPr>
          <p:cNvSpPr txBox="1"/>
          <p:nvPr/>
        </p:nvSpPr>
        <p:spPr>
          <a:xfrm>
            <a:off x="157980" y="400592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3" latinLnBrk="1"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연구개발 내용</a:t>
            </a:r>
            <a:endParaRPr lang="en-US" altLang="ko-KR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0CD3DFA6-2240-486C-8F54-2E0F981B888E}"/>
              </a:ext>
            </a:extLst>
          </p:cNvPr>
          <p:cNvGrpSpPr/>
          <p:nvPr/>
        </p:nvGrpSpPr>
        <p:grpSpPr>
          <a:xfrm>
            <a:off x="5623626" y="180431"/>
            <a:ext cx="2695047" cy="234801"/>
            <a:chOff x="8739041" y="132416"/>
            <a:chExt cx="2695047" cy="234801"/>
          </a:xfrm>
        </p:grpSpPr>
        <p:sp>
          <p:nvSpPr>
            <p:cNvPr id="64" name="모서리가 둥근 직사각형 43">
              <a:extLst>
                <a:ext uri="{FF2B5EF4-FFF2-40B4-BE49-F238E27FC236}">
                  <a16:creationId xmlns:a16="http://schemas.microsoft.com/office/drawing/2014/main" id="{A224C465-74A7-41C6-95C5-3497B96B0D9F}"/>
                </a:ext>
              </a:extLst>
            </p:cNvPr>
            <p:cNvSpPr/>
            <p:nvPr/>
          </p:nvSpPr>
          <p:spPr>
            <a:xfrm>
              <a:off x="8739041" y="132416"/>
              <a:ext cx="248205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Ⅰ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5" name="모서리가 둥근 직사각형 44">
              <a:extLst>
                <a:ext uri="{FF2B5EF4-FFF2-40B4-BE49-F238E27FC236}">
                  <a16:creationId xmlns:a16="http://schemas.microsoft.com/office/drawing/2014/main" id="{18187B78-3EE7-4183-94F4-113C5BF89035}"/>
                </a:ext>
              </a:extLst>
            </p:cNvPr>
            <p:cNvSpPr/>
            <p:nvPr/>
          </p:nvSpPr>
          <p:spPr>
            <a:xfrm>
              <a:off x="9053072" y="132416"/>
              <a:ext cx="1757436" cy="234801"/>
            </a:xfrm>
            <a:prstGeom prst="roundRect">
              <a:avLst/>
            </a:prstGeom>
            <a:solidFill>
              <a:srgbClr val="2D5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30325">
                <a:spcBef>
                  <a:spcPts val="300"/>
                </a:spcBef>
                <a:buSzPct val="100000"/>
              </a:pPr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Ⅱ. </a:t>
              </a:r>
              <a:r>
                <a:rPr lang="ko-KR" altLang="en-US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연구개발 목표 및 내용</a:t>
              </a:r>
            </a:p>
          </p:txBody>
        </p:sp>
        <p:sp>
          <p:nvSpPr>
            <p:cNvPr id="66" name="모서리가 둥근 직사각형 46">
              <a:extLst>
                <a:ext uri="{FF2B5EF4-FFF2-40B4-BE49-F238E27FC236}">
                  <a16:creationId xmlns:a16="http://schemas.microsoft.com/office/drawing/2014/main" id="{051B76BA-67EF-4B6D-A67C-3A15FD8E9BDF}"/>
                </a:ext>
              </a:extLst>
            </p:cNvPr>
            <p:cNvSpPr/>
            <p:nvPr/>
          </p:nvSpPr>
          <p:spPr>
            <a:xfrm>
              <a:off x="1087633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Ⅲ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67" name="모서리가 둥근 직사각형 53">
              <a:extLst>
                <a:ext uri="{FF2B5EF4-FFF2-40B4-BE49-F238E27FC236}">
                  <a16:creationId xmlns:a16="http://schemas.microsoft.com/office/drawing/2014/main" id="{9BEAA71E-E1D8-49AD-9804-8D27C41D1AE4}"/>
                </a:ext>
              </a:extLst>
            </p:cNvPr>
            <p:cNvSpPr/>
            <p:nvPr/>
          </p:nvSpPr>
          <p:spPr>
            <a:xfrm>
              <a:off x="11188124" y="132416"/>
              <a:ext cx="245964" cy="2348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Ⅳ</a:t>
              </a:r>
              <a:endParaRPr lang="ko-KR" altLang="en-US" sz="1200" spc="-5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048" y="1001900"/>
            <a:ext cx="8640000" cy="5204632"/>
          </a:xfrm>
          <a:prstGeom prst="rect">
            <a:avLst/>
          </a:prstGeom>
        </p:spPr>
      </p:pic>
      <p:cxnSp>
        <p:nvCxnSpPr>
          <p:cNvPr id="14" name="직선 연결선 13"/>
          <p:cNvCxnSpPr/>
          <p:nvPr/>
        </p:nvCxnSpPr>
        <p:spPr>
          <a:xfrm flipV="1">
            <a:off x="323528" y="1025218"/>
            <a:ext cx="8568952" cy="7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78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15335</TotalTime>
  <Words>894</Words>
  <Application>Microsoft Office PowerPoint</Application>
  <PresentationFormat>On-screen Show (4:3)</PresentationFormat>
  <Paragraphs>228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G마켓 산스 Bold</vt:lpstr>
      <vt:lpstr>KoPub돋움체 Bold</vt:lpstr>
      <vt:lpstr>KoPub바탕체 Medium</vt:lpstr>
      <vt:lpstr>맑은 고딕</vt:lpstr>
      <vt:lpstr>Calibri Light</vt:lpstr>
      <vt:lpstr>KoPub돋움체 Medium</vt:lpstr>
      <vt:lpstr>KoPub돋움체 Light</vt:lpstr>
      <vt:lpstr>Calibri</vt:lpstr>
      <vt:lpstr>KoPub바탕체 Bold</vt:lpstr>
      <vt:lpstr>Arial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송 우리</dc:creator>
  <cp:lastModifiedBy>ice2</cp:lastModifiedBy>
  <cp:revision>749</cp:revision>
  <cp:lastPrinted>2023-02-22T16:01:46Z</cp:lastPrinted>
  <dcterms:created xsi:type="dcterms:W3CDTF">2022-02-14T04:20:34Z</dcterms:created>
  <dcterms:modified xsi:type="dcterms:W3CDTF">2024-11-19T08:11:36Z</dcterms:modified>
</cp:coreProperties>
</file>