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tiff" ContentType="image/tiff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notesMasterIdLst>
    <p:notesMasterId r:id="rId57"/>
  </p:notesMasterIdLst>
  <p:sldIdLst>
    <p:sldId id="256" r:id="rId2"/>
    <p:sldId id="422" r:id="rId3"/>
    <p:sldId id="435" r:id="rId4"/>
    <p:sldId id="257" r:id="rId5"/>
    <p:sldId id="258" r:id="rId6"/>
    <p:sldId id="354" r:id="rId7"/>
    <p:sldId id="426" r:id="rId8"/>
    <p:sldId id="425" r:id="rId9"/>
    <p:sldId id="429" r:id="rId10"/>
    <p:sldId id="396" r:id="rId11"/>
    <p:sldId id="356" r:id="rId12"/>
    <p:sldId id="265" r:id="rId13"/>
    <p:sldId id="432" r:id="rId14"/>
    <p:sldId id="419" r:id="rId15"/>
    <p:sldId id="358" r:id="rId16"/>
    <p:sldId id="362" r:id="rId17"/>
    <p:sldId id="363" r:id="rId18"/>
    <p:sldId id="366" r:id="rId19"/>
    <p:sldId id="365" r:id="rId20"/>
    <p:sldId id="367" r:id="rId21"/>
    <p:sldId id="384" r:id="rId22"/>
    <p:sldId id="266" r:id="rId23"/>
    <p:sldId id="374" r:id="rId24"/>
    <p:sldId id="434" r:id="rId25"/>
    <p:sldId id="376" r:id="rId26"/>
    <p:sldId id="267" r:id="rId27"/>
    <p:sldId id="454" r:id="rId28"/>
    <p:sldId id="463" r:id="rId29"/>
    <p:sldId id="464" r:id="rId30"/>
    <p:sldId id="437" r:id="rId31"/>
    <p:sldId id="438" r:id="rId32"/>
    <p:sldId id="439" r:id="rId33"/>
    <p:sldId id="455" r:id="rId34"/>
    <p:sldId id="441" r:id="rId35"/>
    <p:sldId id="442" r:id="rId36"/>
    <p:sldId id="456" r:id="rId37"/>
    <p:sldId id="457" r:id="rId38"/>
    <p:sldId id="469" r:id="rId39"/>
    <p:sldId id="468" r:id="rId40"/>
    <p:sldId id="470" r:id="rId41"/>
    <p:sldId id="474" r:id="rId42"/>
    <p:sldId id="475" r:id="rId43"/>
    <p:sldId id="476" r:id="rId44"/>
    <p:sldId id="477" r:id="rId45"/>
    <p:sldId id="478" r:id="rId46"/>
    <p:sldId id="458" r:id="rId47"/>
    <p:sldId id="459" r:id="rId48"/>
    <p:sldId id="471" r:id="rId49"/>
    <p:sldId id="472" r:id="rId50"/>
    <p:sldId id="473" r:id="rId51"/>
    <p:sldId id="461" r:id="rId52"/>
    <p:sldId id="462" r:id="rId53"/>
    <p:sldId id="467" r:id="rId54"/>
    <p:sldId id="466" r:id="rId55"/>
    <p:sldId id="347" r:id="rId56"/>
  </p:sldIdLst>
  <p:sldSz cx="9144000" cy="6858000" type="screen4x3"/>
  <p:notesSz cx="7104063" cy="10234613"/>
  <p:embeddedFontLst>
    <p:embeddedFont>
      <p:font typeface="KoPub바탕체 Bold" panose="02020603020101020101" pitchFamily="18" charset="-127"/>
      <p:regular r:id="rId58"/>
      <p:bold r:id="rId59"/>
    </p:embeddedFont>
    <p:embeddedFont>
      <p:font typeface="나눔스퀘어" panose="020B0600000101010101" pitchFamily="50" charset="-127"/>
      <p:regular r:id="rId60"/>
    </p:embeddedFont>
    <p:embeddedFont>
      <p:font typeface="YDIYGO330" panose="02030504000101010101" pitchFamily="18" charset="-127"/>
      <p:regular r:id="rId61"/>
    </p:embeddedFont>
    <p:embeddedFont>
      <p:font typeface="KoPub바탕체 Medium" panose="02020603020101020101" pitchFamily="18" charset="-127"/>
      <p:regular r:id="rId62"/>
    </p:embeddedFont>
    <p:embeddedFont>
      <p:font typeface="Dinmed" panose="020B0600000101010101"/>
      <p:regular r:id="rId63"/>
    </p:embeddedFont>
    <p:embeddedFont>
      <p:font typeface="KoPub돋움체 Bold" panose="02020603020101020101" pitchFamily="18" charset="-127"/>
      <p:regular r:id="rId64"/>
      <p:bold r:id="rId65"/>
    </p:embeddedFont>
    <p:embeddedFont>
      <p:font typeface="KoPub돋움체 Medium" panose="02020603020101020101" pitchFamily="18" charset="-127"/>
      <p:regular r:id="rId66"/>
    </p:embeddedFont>
    <p:embeddedFont>
      <p:font typeface="한컴돋움" panose="02030600000101010101" charset="2"/>
      <p:regular r:id="rId67"/>
    </p:embeddedFont>
    <p:embeddedFont>
      <p:font typeface="Calibri Light" panose="020F0302020204030204" pitchFamily="34" charset="0"/>
      <p:regular r:id="rId68"/>
      <p:italic r:id="rId69"/>
    </p:embeddedFont>
    <p:embeddedFont>
      <p:font typeface="KoPubWorld돋움체 Medium" panose="00000600000000000000" pitchFamily="2" charset="-127"/>
      <p:regular r:id="rId70"/>
    </p:embeddedFont>
    <p:embeddedFont>
      <p:font typeface="나눔스퀘어 ExtraBold" panose="020B0600000101010101" pitchFamily="50" charset="-127"/>
      <p:bold r:id="rId71"/>
    </p:embeddedFont>
    <p:embeddedFont>
      <p:font typeface="Calibri" panose="020F0502020204030204" pitchFamily="34" charset="0"/>
      <p:regular r:id="rId72"/>
      <p:bold r:id="rId73"/>
      <p:italic r:id="rId74"/>
      <p:boldItalic r:id="rId75"/>
    </p:embeddedFont>
    <p:embeddedFont>
      <p:font typeface="Arial Black" panose="020B0A04020102020204" pitchFamily="34" charset="0"/>
      <p:bold r:id="rId76"/>
    </p:embeddedFont>
    <p:embeddedFont>
      <p:font typeface="나눔고딕 ExtraBold" panose="020D0904000000000000" pitchFamily="50" charset="-127"/>
      <p:bold r:id="rId77"/>
    </p:embeddedFont>
    <p:embeddedFont>
      <p:font typeface="맑은 고딕" panose="020B0503020000020004" pitchFamily="50" charset="-127"/>
      <p:regular r:id="rId78"/>
      <p:bold r:id="rId79"/>
    </p:embeddedFont>
    <p:embeddedFont>
      <p:font typeface="KoPub돋움체 Light" panose="02020603020101020101" pitchFamily="18" charset="-127"/>
      <p:regular r:id="rId80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3" pos="158" userDrawn="1">
          <p15:clr>
            <a:srgbClr val="A4A3A4"/>
          </p15:clr>
        </p15:guide>
        <p15:guide id="4" pos="5602" userDrawn="1">
          <p15:clr>
            <a:srgbClr val="A4A3A4"/>
          </p15:clr>
        </p15:guide>
        <p15:guide id="5" orient="horz" pos="527" userDrawn="1">
          <p15:clr>
            <a:srgbClr val="A4A3A4"/>
          </p15:clr>
        </p15:guide>
        <p15:guide id="6" orient="horz" pos="4088" userDrawn="1">
          <p15:clr>
            <a:srgbClr val="A4A3A4"/>
          </p15:clr>
        </p15:guide>
        <p15:guide id="7" orient="horz" pos="595" userDrawn="1">
          <p15:clr>
            <a:srgbClr val="A4A3A4"/>
          </p15:clr>
        </p15:guide>
        <p15:guide id="8" orient="horz" pos="4110">
          <p15:clr>
            <a:srgbClr val="A4A3A4"/>
          </p15:clr>
        </p15:guide>
        <p15:guide id="9" orient="horz" pos="799">
          <p15:clr>
            <a:srgbClr val="A4A3A4"/>
          </p15:clr>
        </p15:guide>
        <p15:guide id="10" orient="horz" pos="709">
          <p15:clr>
            <a:srgbClr val="A4A3A4"/>
          </p15:clr>
        </p15:guide>
        <p15:guide id="11" orient="horz" pos="1502">
          <p15:clr>
            <a:srgbClr val="A4A3A4"/>
          </p15:clr>
        </p15:guide>
        <p15:guide id="12" orient="horz" pos="227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7E4BE"/>
    <a:srgbClr val="7CAFDE"/>
    <a:srgbClr val="556A2C"/>
    <a:srgbClr val="88A945"/>
    <a:srgbClr val="00B0F0"/>
    <a:srgbClr val="0070C0"/>
    <a:srgbClr val="0094C8"/>
    <a:srgbClr val="4BACC6"/>
    <a:srgbClr val="034A9F"/>
    <a:srgbClr val="ECF1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493" autoAdjust="0"/>
    <p:restoredTop sz="89536" autoAdjust="0"/>
  </p:normalViewPr>
  <p:slideViewPr>
    <p:cSldViewPr showGuides="1">
      <p:cViewPr>
        <p:scale>
          <a:sx n="66" d="100"/>
          <a:sy n="66" d="100"/>
        </p:scale>
        <p:origin x="3605" y="989"/>
      </p:cViewPr>
      <p:guideLst>
        <p:guide orient="horz" pos="2160"/>
        <p:guide pos="2880"/>
        <p:guide pos="158"/>
        <p:guide pos="5602"/>
        <p:guide orient="horz" pos="527"/>
        <p:guide orient="horz" pos="4088"/>
        <p:guide orient="horz" pos="595"/>
        <p:guide orient="horz" pos="4110"/>
        <p:guide orient="horz" pos="799"/>
        <p:guide orient="horz" pos="709"/>
        <p:guide orient="horz" pos="1502"/>
        <p:guide orient="horz" pos="2278"/>
      </p:guideLst>
    </p:cSldViewPr>
  </p:slideViewPr>
  <p:notesTextViewPr>
    <p:cViewPr>
      <p:scale>
        <a:sx n="66" d="100"/>
        <a:sy n="66" d="100"/>
      </p:scale>
      <p:origin x="0" y="0"/>
    </p:cViewPr>
  </p:notesTextViewPr>
  <p:sorterViewPr>
    <p:cViewPr>
      <p:scale>
        <a:sx n="46" d="100"/>
        <a:sy n="46" d="100"/>
      </p:scale>
      <p:origin x="0" y="55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font" Target="fonts/font6.fntdata"/><Relationship Id="rId68" Type="http://schemas.openxmlformats.org/officeDocument/2006/relationships/font" Target="fonts/font11.fntdata"/><Relationship Id="rId84" Type="http://schemas.openxmlformats.org/officeDocument/2006/relationships/tableStyles" Target="tableStyle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font" Target="fonts/font1.fntdata"/><Relationship Id="rId74" Type="http://schemas.openxmlformats.org/officeDocument/2006/relationships/font" Target="fonts/font17.fntdata"/><Relationship Id="rId79" Type="http://schemas.openxmlformats.org/officeDocument/2006/relationships/font" Target="fonts/font22.fntdata"/><Relationship Id="rId5" Type="http://schemas.openxmlformats.org/officeDocument/2006/relationships/slide" Target="slides/slide4.xml"/><Relationship Id="rId61" Type="http://schemas.openxmlformats.org/officeDocument/2006/relationships/font" Target="fonts/font4.fntdata"/><Relationship Id="rId82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font" Target="fonts/font7.fntdata"/><Relationship Id="rId69" Type="http://schemas.openxmlformats.org/officeDocument/2006/relationships/font" Target="fonts/font12.fntdata"/><Relationship Id="rId77" Type="http://schemas.openxmlformats.org/officeDocument/2006/relationships/font" Target="fonts/font20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font" Target="fonts/font15.fntdata"/><Relationship Id="rId80" Type="http://schemas.openxmlformats.org/officeDocument/2006/relationships/font" Target="fonts/font23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2.fntdata"/><Relationship Id="rId67" Type="http://schemas.openxmlformats.org/officeDocument/2006/relationships/font" Target="fonts/font10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font" Target="fonts/font5.fntdata"/><Relationship Id="rId70" Type="http://schemas.openxmlformats.org/officeDocument/2006/relationships/font" Target="fonts/font13.fntdata"/><Relationship Id="rId75" Type="http://schemas.openxmlformats.org/officeDocument/2006/relationships/font" Target="fonts/font18.fntdata"/><Relationship Id="rId83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font" Target="fonts/font3.fntdata"/><Relationship Id="rId65" Type="http://schemas.openxmlformats.org/officeDocument/2006/relationships/font" Target="fonts/font8.fntdata"/><Relationship Id="rId73" Type="http://schemas.openxmlformats.org/officeDocument/2006/relationships/font" Target="fonts/font16.fntdata"/><Relationship Id="rId78" Type="http://schemas.openxmlformats.org/officeDocument/2006/relationships/font" Target="fonts/font21.fntdata"/><Relationship Id="rId8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font" Target="fonts/font19.fntdata"/><Relationship Id="rId7" Type="http://schemas.openxmlformats.org/officeDocument/2006/relationships/slide" Target="slides/slide6.xml"/><Relationship Id="rId71" Type="http://schemas.openxmlformats.org/officeDocument/2006/relationships/font" Target="fonts/font14.fntdata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font" Target="fonts/font9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78427" cy="513508"/>
          </a:xfrm>
          <a:prstGeom prst="rect">
            <a:avLst/>
          </a:prstGeom>
        </p:spPr>
        <p:txBody>
          <a:bodyPr vert="horz" lIns="94796" tIns="47398" rIns="94796" bIns="47398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4023993" y="0"/>
            <a:ext cx="3078427" cy="513508"/>
          </a:xfrm>
          <a:prstGeom prst="rect">
            <a:avLst/>
          </a:prstGeom>
        </p:spPr>
        <p:txBody>
          <a:bodyPr vert="horz" lIns="94796" tIns="47398" rIns="94796" bIns="47398" rtlCol="0"/>
          <a:lstStyle>
            <a:lvl1pPr algn="r">
              <a:defRPr sz="1200"/>
            </a:lvl1pPr>
          </a:lstStyle>
          <a:p>
            <a:fld id="{C44D37C7-BA89-4A4B-AEDA-00E0CD697043}" type="datetimeFigureOut">
              <a:rPr lang="ko-KR" altLang="en-US" smtClean="0"/>
              <a:pPr/>
              <a:t>2025-05-13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1249363" y="1279525"/>
            <a:ext cx="4605337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796" tIns="47398" rIns="94796" bIns="47398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710407" y="4925407"/>
            <a:ext cx="5683250" cy="4029879"/>
          </a:xfrm>
          <a:prstGeom prst="rect">
            <a:avLst/>
          </a:prstGeom>
        </p:spPr>
        <p:txBody>
          <a:bodyPr vert="horz" lIns="94796" tIns="47398" rIns="94796" bIns="47398" rtlCol="0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1" y="9721107"/>
            <a:ext cx="3078427" cy="513507"/>
          </a:xfrm>
          <a:prstGeom prst="rect">
            <a:avLst/>
          </a:prstGeom>
        </p:spPr>
        <p:txBody>
          <a:bodyPr vert="horz" lIns="94796" tIns="47398" rIns="94796" bIns="47398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4023993" y="9721107"/>
            <a:ext cx="3078427" cy="513507"/>
          </a:xfrm>
          <a:prstGeom prst="rect">
            <a:avLst/>
          </a:prstGeom>
        </p:spPr>
        <p:txBody>
          <a:bodyPr vert="horz" lIns="94796" tIns="47398" rIns="94796" bIns="47398" rtlCol="0" anchor="b"/>
          <a:lstStyle>
            <a:lvl1pPr algn="r">
              <a:defRPr sz="1200"/>
            </a:lvl1pPr>
          </a:lstStyle>
          <a:p>
            <a:fld id="{C2223B73-78D5-4A7A-8D29-EF17C1A7C7C2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872570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223B73-78D5-4A7A-8D29-EF17C1A7C7C2}" type="slidenum">
              <a:rPr lang="ko-KR" altLang="en-US" smtClean="0"/>
              <a:pPr/>
              <a:t>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1102496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223B73-78D5-4A7A-8D29-EF17C1A7C7C2}" type="slidenum">
              <a:rPr lang="ko-KR" altLang="en-US" smtClean="0"/>
              <a:pPr/>
              <a:t>13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9305009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223B73-78D5-4A7A-8D29-EF17C1A7C7C2}" type="slidenum">
              <a:rPr lang="ko-KR" altLang="en-US" smtClean="0"/>
              <a:pPr/>
              <a:t>14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0095244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223B73-78D5-4A7A-8D29-EF17C1A7C7C2}" type="slidenum">
              <a:rPr lang="ko-KR" altLang="en-US" smtClean="0"/>
              <a:pPr/>
              <a:t>15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9973769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223B73-78D5-4A7A-8D29-EF17C1A7C7C2}" type="slidenum">
              <a:rPr lang="ko-KR" altLang="en-US" smtClean="0"/>
              <a:pPr/>
              <a:t>16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171790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223B73-78D5-4A7A-8D29-EF17C1A7C7C2}" type="slidenum">
              <a:rPr lang="ko-KR" altLang="en-US" smtClean="0"/>
              <a:pPr/>
              <a:t>17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1354058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223B73-78D5-4A7A-8D29-EF17C1A7C7C2}" type="slidenum">
              <a:rPr lang="ko-KR" altLang="en-US" smtClean="0"/>
              <a:pPr/>
              <a:t>18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0749833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223B73-78D5-4A7A-8D29-EF17C1A7C7C2}" type="slidenum">
              <a:rPr lang="ko-KR" altLang="en-US" smtClean="0"/>
              <a:pPr/>
              <a:t>19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881763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223B73-78D5-4A7A-8D29-EF17C1A7C7C2}" type="slidenum">
              <a:rPr lang="ko-KR" altLang="en-US" smtClean="0"/>
              <a:pPr/>
              <a:t>20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6086026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223B73-78D5-4A7A-8D29-EF17C1A7C7C2}" type="slidenum">
              <a:rPr lang="ko-KR" altLang="en-US" smtClean="0"/>
              <a:pPr/>
              <a:t>21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0428344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223B73-78D5-4A7A-8D29-EF17C1A7C7C2}" type="slidenum">
              <a:rPr lang="ko-KR" altLang="en-US" smtClean="0"/>
              <a:pPr/>
              <a:t>23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579115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223B73-78D5-4A7A-8D29-EF17C1A7C7C2}" type="slidenum">
              <a:rPr lang="ko-KR" altLang="en-US" smtClean="0"/>
              <a:pPr/>
              <a:t>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5123073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223B73-78D5-4A7A-8D29-EF17C1A7C7C2}" type="slidenum">
              <a:rPr lang="ko-KR" altLang="en-US" smtClean="0"/>
              <a:pPr/>
              <a:t>24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9702256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223B73-78D5-4A7A-8D29-EF17C1A7C7C2}" type="slidenum">
              <a:rPr lang="ko-KR" altLang="en-US" smtClean="0"/>
              <a:pPr/>
              <a:t>25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9486460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223B73-78D5-4A7A-8D29-EF17C1A7C7C2}" type="slidenum">
              <a:rPr lang="ko-KR" altLang="en-US" smtClean="0"/>
              <a:pPr/>
              <a:t>27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2014020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223B73-78D5-4A7A-8D29-EF17C1A7C7C2}" type="slidenum">
              <a:rPr lang="ko-KR" altLang="en-US" smtClean="0"/>
              <a:pPr/>
              <a:t>28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2014020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223B73-78D5-4A7A-8D29-EF17C1A7C7C2}" type="slidenum">
              <a:rPr lang="ko-KR" altLang="en-US" smtClean="0"/>
              <a:pPr/>
              <a:t>29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2014020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223B73-78D5-4A7A-8D29-EF17C1A7C7C2}" type="slidenum">
              <a:rPr lang="ko-KR" altLang="en-US" smtClean="0"/>
              <a:pPr/>
              <a:t>30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7547955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223B73-78D5-4A7A-8D29-EF17C1A7C7C2}" type="slidenum">
              <a:rPr lang="ko-KR" altLang="en-US" smtClean="0"/>
              <a:pPr/>
              <a:t>31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5697871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223B73-78D5-4A7A-8D29-EF17C1A7C7C2}" type="slidenum">
              <a:rPr lang="ko-KR" altLang="en-US" smtClean="0"/>
              <a:pPr/>
              <a:t>32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3252334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223B73-78D5-4A7A-8D29-EF17C1A7C7C2}" type="slidenum">
              <a:rPr lang="ko-KR" altLang="en-US" smtClean="0"/>
              <a:pPr/>
              <a:t>33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2014020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223B73-78D5-4A7A-8D29-EF17C1A7C7C2}" type="slidenum">
              <a:rPr lang="ko-KR" altLang="en-US" smtClean="0"/>
              <a:pPr/>
              <a:t>35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201402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223B73-78D5-4A7A-8D29-EF17C1A7C7C2}" type="slidenum">
              <a:rPr lang="ko-KR" altLang="en-US" smtClean="0"/>
              <a:pPr/>
              <a:t>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3457700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223B73-78D5-4A7A-8D29-EF17C1A7C7C2}" type="slidenum">
              <a:rPr lang="ko-KR" altLang="en-US" smtClean="0"/>
              <a:pPr/>
              <a:t>36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2014020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223B73-78D5-4A7A-8D29-EF17C1A7C7C2}" type="slidenum">
              <a:rPr lang="ko-KR" altLang="en-US" smtClean="0"/>
              <a:pPr/>
              <a:t>37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2014020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223B73-78D5-4A7A-8D29-EF17C1A7C7C2}" type="slidenum">
              <a:rPr lang="ko-KR" altLang="en-US" smtClean="0"/>
              <a:pPr/>
              <a:t>38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9945755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223B73-78D5-4A7A-8D29-EF17C1A7C7C2}" type="slidenum">
              <a:rPr lang="ko-KR" altLang="en-US" smtClean="0"/>
              <a:pPr/>
              <a:t>39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7153643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223B73-78D5-4A7A-8D29-EF17C1A7C7C2}" type="slidenum">
              <a:rPr lang="ko-KR" altLang="en-US" smtClean="0"/>
              <a:pPr/>
              <a:t>40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2717257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223B73-78D5-4A7A-8D29-EF17C1A7C7C2}" type="slidenum">
              <a:rPr lang="ko-KR" altLang="en-US" smtClean="0"/>
              <a:pPr/>
              <a:t>41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0595631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223B73-78D5-4A7A-8D29-EF17C1A7C7C2}" type="slidenum">
              <a:rPr lang="ko-KR" altLang="en-US" smtClean="0"/>
              <a:pPr/>
              <a:t>42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3759980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223B73-78D5-4A7A-8D29-EF17C1A7C7C2}" type="slidenum">
              <a:rPr lang="ko-KR" altLang="en-US" smtClean="0"/>
              <a:pPr/>
              <a:t>43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1178634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223B73-78D5-4A7A-8D29-EF17C1A7C7C2}" type="slidenum">
              <a:rPr lang="ko-KR" altLang="en-US" smtClean="0"/>
              <a:pPr/>
              <a:t>44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0109849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223B73-78D5-4A7A-8D29-EF17C1A7C7C2}" type="slidenum">
              <a:rPr lang="ko-KR" altLang="en-US" smtClean="0"/>
              <a:pPr/>
              <a:t>45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238139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223B73-78D5-4A7A-8D29-EF17C1A7C7C2}" type="slidenum">
              <a:rPr lang="ko-KR" altLang="en-US" smtClean="0"/>
              <a:pPr/>
              <a:t>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0490644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223B73-78D5-4A7A-8D29-EF17C1A7C7C2}" type="slidenum">
              <a:rPr lang="ko-KR" altLang="en-US" smtClean="0"/>
              <a:pPr/>
              <a:t>46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20140203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223B73-78D5-4A7A-8D29-EF17C1A7C7C2}" type="slidenum">
              <a:rPr lang="ko-KR" altLang="en-US" smtClean="0"/>
              <a:pPr/>
              <a:t>47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20140203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223B73-78D5-4A7A-8D29-EF17C1A7C7C2}" type="slidenum">
              <a:rPr lang="ko-KR" altLang="en-US" smtClean="0"/>
              <a:pPr/>
              <a:t>48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245553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223B73-78D5-4A7A-8D29-EF17C1A7C7C2}" type="slidenum">
              <a:rPr lang="ko-KR" altLang="en-US" smtClean="0"/>
              <a:pPr/>
              <a:t>49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66539506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223B73-78D5-4A7A-8D29-EF17C1A7C7C2}" type="slidenum">
              <a:rPr lang="ko-KR" altLang="en-US" smtClean="0"/>
              <a:pPr/>
              <a:t>50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21443497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223B73-78D5-4A7A-8D29-EF17C1A7C7C2}" type="slidenum">
              <a:rPr lang="ko-KR" altLang="en-US" smtClean="0"/>
              <a:pPr/>
              <a:t>51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20140203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223B73-78D5-4A7A-8D29-EF17C1A7C7C2}" type="slidenum">
              <a:rPr lang="ko-KR" altLang="en-US" smtClean="0"/>
              <a:pPr/>
              <a:t>52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20140203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223B73-78D5-4A7A-8D29-EF17C1A7C7C2}" type="slidenum">
              <a:rPr lang="ko-KR" altLang="en-US" smtClean="0"/>
              <a:pPr/>
              <a:t>54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564279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223B73-78D5-4A7A-8D29-EF17C1A7C7C2}" type="slidenum">
              <a:rPr lang="ko-KR" altLang="en-US" smtClean="0"/>
              <a:pPr/>
              <a:t>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226389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223B73-78D5-4A7A-8D29-EF17C1A7C7C2}" type="slidenum">
              <a:rPr lang="ko-KR" altLang="en-US" smtClean="0"/>
              <a:pPr/>
              <a:t>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169662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223B73-78D5-4A7A-8D29-EF17C1A7C7C2}" type="slidenum">
              <a:rPr lang="ko-KR" altLang="en-US" smtClean="0"/>
              <a:pPr/>
              <a:t>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639727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223B73-78D5-4A7A-8D29-EF17C1A7C7C2}" type="slidenum">
              <a:rPr lang="ko-KR" altLang="en-US" smtClean="0"/>
              <a:pPr/>
              <a:t>10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5447912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223B73-78D5-4A7A-8D29-EF17C1A7C7C2}" type="slidenum">
              <a:rPr lang="ko-KR" altLang="en-US" smtClean="0"/>
              <a:pPr/>
              <a:t>11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930500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DD18BE-15A4-47D2-8477-1ACD2DC43E5B}" type="datetimeFigureOut">
              <a:rPr lang="ko-KR" altLang="en-US" smtClean="0"/>
              <a:pPr/>
              <a:t>2025-05-13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42E5D-4D65-4E4D-86F2-4700C1E7BC14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259076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>
            <a:extLst>
              <a:ext uri="{FF2B5EF4-FFF2-40B4-BE49-F238E27FC236}">
                <a16:creationId xmlns:a16="http://schemas.microsoft.com/office/drawing/2014/main" id="{AD7040A1-E3A2-4ECF-A5F4-DB1F93CB66F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828675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CC106F35-8D9C-4E3D-A0BF-89554534DB0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3143" y="60525"/>
            <a:ext cx="905690" cy="88479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3C0D3C6-25C0-43FD-A0F3-13EE231E8760}"/>
              </a:ext>
            </a:extLst>
          </p:cNvPr>
          <p:cNvSpPr txBox="1"/>
          <p:nvPr userDrawn="1"/>
        </p:nvSpPr>
        <p:spPr>
          <a:xfrm>
            <a:off x="158308" y="113210"/>
            <a:ext cx="248337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042873" latinLnBrk="1">
              <a:buClr>
                <a:schemeClr val="tx1">
                  <a:lumMod val="50000"/>
                  <a:lumOff val="50000"/>
                </a:schemeClr>
              </a:buClr>
            </a:pPr>
            <a:r>
              <a:rPr lang="ko-KR" altLang="en-US" sz="10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기후변화로 인한</a:t>
            </a:r>
            <a:r>
              <a:rPr lang="en-US" altLang="ko-KR" sz="10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 </a:t>
            </a:r>
            <a:r>
              <a:rPr lang="ko-KR" altLang="en-US" sz="10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66FFFF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대설 피해 </a:t>
            </a:r>
            <a:r>
              <a:rPr lang="ko-KR" altLang="en-US" sz="10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추정기술 고도화</a:t>
            </a:r>
          </a:p>
        </p:txBody>
      </p:sp>
      <p:cxnSp>
        <p:nvCxnSpPr>
          <p:cNvPr id="10" name="직선 연결선 9">
            <a:extLst>
              <a:ext uri="{FF2B5EF4-FFF2-40B4-BE49-F238E27FC236}">
                <a16:creationId xmlns:a16="http://schemas.microsoft.com/office/drawing/2014/main" id="{2A3B4120-C5D6-4E6B-83EF-99A42724F464}"/>
              </a:ext>
            </a:extLst>
          </p:cNvPr>
          <p:cNvCxnSpPr>
            <a:cxnSpLocks/>
          </p:cNvCxnSpPr>
          <p:nvPr userDrawn="1"/>
        </p:nvCxnSpPr>
        <p:spPr>
          <a:xfrm>
            <a:off x="250825" y="366126"/>
            <a:ext cx="2274661" cy="0"/>
          </a:xfrm>
          <a:prstGeom prst="line">
            <a:avLst/>
          </a:prstGeom>
          <a:ln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290CCB92-BDB4-4D6B-80FD-5245DC9AA796}"/>
              </a:ext>
            </a:extLst>
          </p:cNvPr>
          <p:cNvSpPr txBox="1"/>
          <p:nvPr userDrawn="1"/>
        </p:nvSpPr>
        <p:spPr>
          <a:xfrm>
            <a:off x="2657670" y="148046"/>
            <a:ext cx="1764000" cy="180000"/>
          </a:xfrm>
          <a:prstGeom prst="roundRect">
            <a:avLst>
              <a:gd name="adj" fmla="val 50000"/>
            </a:avLst>
          </a:prstGeom>
          <a:solidFill>
            <a:schemeClr val="bg1"/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altLang="ko-KR" sz="1050" dirty="0">
                <a:solidFill>
                  <a:srgbClr val="002060"/>
                </a:solidFill>
                <a:latin typeface="KoPub바탕체 Bold" panose="00000800000000000000" pitchFamily="2" charset="-127"/>
                <a:ea typeface="KoPub바탕체 Bold" panose="00000800000000000000" pitchFamily="2" charset="-127"/>
              </a:rPr>
              <a:t>Ⅰ. </a:t>
            </a:r>
            <a:r>
              <a:rPr lang="ko-KR" altLang="en-US" sz="10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002060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연구배경 및 필요성</a:t>
            </a:r>
          </a:p>
        </p:txBody>
      </p:sp>
      <p:sp>
        <p:nvSpPr>
          <p:cNvPr id="12" name="Slide Number Placeholder 4">
            <a:extLst>
              <a:ext uri="{FF2B5EF4-FFF2-40B4-BE49-F238E27FC236}">
                <a16:creationId xmlns:a16="http://schemas.microsoft.com/office/drawing/2014/main" id="{5BC27FDA-82B5-46AC-953F-A11F31C3C87F}"/>
              </a:ext>
            </a:extLst>
          </p:cNvPr>
          <p:cNvSpPr txBox="1">
            <a:spLocks/>
          </p:cNvSpPr>
          <p:nvPr userDrawn="1"/>
        </p:nvSpPr>
        <p:spPr>
          <a:xfrm>
            <a:off x="4126064" y="6541360"/>
            <a:ext cx="891872" cy="25567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dirty="0"/>
              <a:t>Page </a:t>
            </a:r>
            <a:fld id="{F03C90E3-98FA-4A46-95E3-0DCDD3916FEC}" type="slidenum">
              <a:rPr lang="ko-KR" altLang="en-US" smtClean="0"/>
              <a:pPr algn="ctr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7113882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1838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>
            <a:extLst>
              <a:ext uri="{FF2B5EF4-FFF2-40B4-BE49-F238E27FC236}">
                <a16:creationId xmlns:a16="http://schemas.microsoft.com/office/drawing/2014/main" id="{AD7040A1-E3A2-4ECF-A5F4-DB1F93CB66F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828675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CC106F35-8D9C-4E3D-A0BF-89554534DB0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3143" y="60525"/>
            <a:ext cx="905690" cy="88479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3C0D3C6-25C0-43FD-A0F3-13EE231E8760}"/>
              </a:ext>
            </a:extLst>
          </p:cNvPr>
          <p:cNvSpPr txBox="1"/>
          <p:nvPr userDrawn="1"/>
        </p:nvSpPr>
        <p:spPr>
          <a:xfrm>
            <a:off x="158308" y="113210"/>
            <a:ext cx="248337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042873" latinLnBrk="1">
              <a:buClr>
                <a:schemeClr val="tx1">
                  <a:lumMod val="50000"/>
                  <a:lumOff val="50000"/>
                </a:schemeClr>
              </a:buClr>
            </a:pPr>
            <a:r>
              <a:rPr lang="ko-KR" altLang="en-US" sz="10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기후변화로 인한</a:t>
            </a:r>
            <a:r>
              <a:rPr lang="en-US" altLang="ko-KR" sz="10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 </a:t>
            </a:r>
            <a:r>
              <a:rPr lang="ko-KR" altLang="en-US" sz="10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66FFFF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대설 피해 </a:t>
            </a:r>
            <a:r>
              <a:rPr lang="ko-KR" altLang="en-US" sz="10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추정기술 고도화</a:t>
            </a:r>
          </a:p>
        </p:txBody>
      </p:sp>
      <p:cxnSp>
        <p:nvCxnSpPr>
          <p:cNvPr id="10" name="직선 연결선 9">
            <a:extLst>
              <a:ext uri="{FF2B5EF4-FFF2-40B4-BE49-F238E27FC236}">
                <a16:creationId xmlns:a16="http://schemas.microsoft.com/office/drawing/2014/main" id="{2A3B4120-C5D6-4E6B-83EF-99A42724F464}"/>
              </a:ext>
            </a:extLst>
          </p:cNvPr>
          <p:cNvCxnSpPr>
            <a:cxnSpLocks/>
          </p:cNvCxnSpPr>
          <p:nvPr userDrawn="1"/>
        </p:nvCxnSpPr>
        <p:spPr>
          <a:xfrm>
            <a:off x="250825" y="366126"/>
            <a:ext cx="2274661" cy="0"/>
          </a:xfrm>
          <a:prstGeom prst="line">
            <a:avLst/>
          </a:prstGeom>
          <a:ln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BD5BCFDC-08C4-4698-AF68-722A3C8CB9B5}"/>
              </a:ext>
            </a:extLst>
          </p:cNvPr>
          <p:cNvSpPr txBox="1"/>
          <p:nvPr userDrawn="1"/>
        </p:nvSpPr>
        <p:spPr>
          <a:xfrm>
            <a:off x="2657670" y="148046"/>
            <a:ext cx="1836000" cy="180000"/>
          </a:xfrm>
          <a:prstGeom prst="roundRect">
            <a:avLst>
              <a:gd name="adj" fmla="val 50000"/>
            </a:avLst>
          </a:prstGeom>
          <a:solidFill>
            <a:schemeClr val="bg1"/>
          </a:solidFill>
        </p:spPr>
        <p:txBody>
          <a:bodyPr wrap="square" rtlCol="0" anchor="ctr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050" kern="1200" dirty="0">
                <a:solidFill>
                  <a:srgbClr val="002060"/>
                </a:solidFill>
                <a:latin typeface="KoPub바탕체 Bold" panose="00000800000000000000" pitchFamily="2" charset="-127"/>
                <a:ea typeface="KoPub바탕체 Bold" panose="00000800000000000000" pitchFamily="2" charset="-127"/>
                <a:cs typeface="+mn-cs"/>
              </a:rPr>
              <a:t>Ⅱ</a:t>
            </a:r>
            <a:r>
              <a:rPr lang="en-US" altLang="ko-KR" sz="1050" dirty="0">
                <a:solidFill>
                  <a:srgbClr val="002060"/>
                </a:solidFill>
                <a:latin typeface="KoPub바탕체 Bold" panose="00000800000000000000" pitchFamily="2" charset="-127"/>
                <a:ea typeface="KoPub바탕체 Bold" panose="00000800000000000000" pitchFamily="2" charset="-127"/>
              </a:rPr>
              <a:t>. </a:t>
            </a:r>
            <a:r>
              <a:rPr lang="ko-KR" altLang="en-US" sz="1050" kern="12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002060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  <a:cs typeface="+mn-cs"/>
              </a:rPr>
              <a:t>연구개발 목표 및 내용</a:t>
            </a:r>
          </a:p>
        </p:txBody>
      </p:sp>
      <p:sp>
        <p:nvSpPr>
          <p:cNvPr id="11" name="Slide Number Placeholder 4">
            <a:extLst>
              <a:ext uri="{FF2B5EF4-FFF2-40B4-BE49-F238E27FC236}">
                <a16:creationId xmlns:a16="http://schemas.microsoft.com/office/drawing/2014/main" id="{421FC3FD-8285-4A8B-B25E-5B7B40F767B8}"/>
              </a:ext>
            </a:extLst>
          </p:cNvPr>
          <p:cNvSpPr txBox="1">
            <a:spLocks/>
          </p:cNvSpPr>
          <p:nvPr userDrawn="1"/>
        </p:nvSpPr>
        <p:spPr>
          <a:xfrm>
            <a:off x="4126064" y="6541360"/>
            <a:ext cx="891872" cy="25567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dirty="0"/>
              <a:t>Page </a:t>
            </a:r>
            <a:fld id="{F03C90E3-98FA-4A46-95E3-0DCDD3916FEC}" type="slidenum">
              <a:rPr lang="ko-KR" altLang="en-US" smtClean="0"/>
              <a:pPr algn="ctr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9106608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  <p15:guide id="3" pos="1838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>
            <a:extLst>
              <a:ext uri="{FF2B5EF4-FFF2-40B4-BE49-F238E27FC236}">
                <a16:creationId xmlns:a16="http://schemas.microsoft.com/office/drawing/2014/main" id="{AD7040A1-E3A2-4ECF-A5F4-DB1F93CB66F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828675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CC106F35-8D9C-4E3D-A0BF-89554534DB0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3143" y="60525"/>
            <a:ext cx="905690" cy="88479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3C0D3C6-25C0-43FD-A0F3-13EE231E8760}"/>
              </a:ext>
            </a:extLst>
          </p:cNvPr>
          <p:cNvSpPr txBox="1"/>
          <p:nvPr userDrawn="1"/>
        </p:nvSpPr>
        <p:spPr>
          <a:xfrm>
            <a:off x="158308" y="113210"/>
            <a:ext cx="248337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042873" latinLnBrk="1">
              <a:buClr>
                <a:schemeClr val="tx1">
                  <a:lumMod val="50000"/>
                  <a:lumOff val="50000"/>
                </a:schemeClr>
              </a:buClr>
            </a:pPr>
            <a:r>
              <a:rPr lang="ko-KR" altLang="en-US" sz="10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기후변화로 인한</a:t>
            </a:r>
            <a:r>
              <a:rPr lang="en-US" altLang="ko-KR" sz="10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 </a:t>
            </a:r>
            <a:r>
              <a:rPr lang="ko-KR" altLang="en-US" sz="10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66FFFF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대설 피해 </a:t>
            </a:r>
            <a:r>
              <a:rPr lang="ko-KR" altLang="en-US" sz="10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추정기술 고도화</a:t>
            </a:r>
          </a:p>
        </p:txBody>
      </p:sp>
      <p:cxnSp>
        <p:nvCxnSpPr>
          <p:cNvPr id="10" name="직선 연결선 9">
            <a:extLst>
              <a:ext uri="{FF2B5EF4-FFF2-40B4-BE49-F238E27FC236}">
                <a16:creationId xmlns:a16="http://schemas.microsoft.com/office/drawing/2014/main" id="{2A3B4120-C5D6-4E6B-83EF-99A42724F464}"/>
              </a:ext>
            </a:extLst>
          </p:cNvPr>
          <p:cNvCxnSpPr>
            <a:cxnSpLocks/>
          </p:cNvCxnSpPr>
          <p:nvPr userDrawn="1"/>
        </p:nvCxnSpPr>
        <p:spPr>
          <a:xfrm>
            <a:off x="250825" y="366126"/>
            <a:ext cx="2274661" cy="0"/>
          </a:xfrm>
          <a:prstGeom prst="line">
            <a:avLst/>
          </a:prstGeom>
          <a:ln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9192E251-8074-4C79-B959-3BB5001ECBB0}"/>
              </a:ext>
            </a:extLst>
          </p:cNvPr>
          <p:cNvSpPr txBox="1"/>
          <p:nvPr userDrawn="1"/>
        </p:nvSpPr>
        <p:spPr>
          <a:xfrm>
            <a:off x="2657670" y="148046"/>
            <a:ext cx="1584000" cy="180000"/>
          </a:xfrm>
          <a:prstGeom prst="roundRect">
            <a:avLst>
              <a:gd name="adj" fmla="val 50000"/>
            </a:avLst>
          </a:prstGeom>
          <a:solidFill>
            <a:schemeClr val="bg1"/>
          </a:solidFill>
        </p:spPr>
        <p:txBody>
          <a:bodyPr wrap="square" rtlCol="0" anchor="ctr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050" kern="1200" dirty="0">
                <a:solidFill>
                  <a:srgbClr val="002060"/>
                </a:solidFill>
                <a:latin typeface="KoPub바탕체 Bold" panose="00000800000000000000" pitchFamily="2" charset="-127"/>
                <a:ea typeface="KoPub바탕체 Bold" panose="00000800000000000000" pitchFamily="2" charset="-127"/>
                <a:cs typeface="+mn-cs"/>
              </a:rPr>
              <a:t>Ⅲ</a:t>
            </a:r>
            <a:r>
              <a:rPr lang="en-US" altLang="ko-KR" sz="1050" dirty="0">
                <a:solidFill>
                  <a:srgbClr val="002060"/>
                </a:solidFill>
                <a:latin typeface="KoPub바탕체 Bold" panose="00000800000000000000" pitchFamily="2" charset="-127"/>
                <a:ea typeface="KoPub바탕체 Bold" panose="00000800000000000000" pitchFamily="2" charset="-127"/>
              </a:rPr>
              <a:t>. </a:t>
            </a:r>
            <a:r>
              <a:rPr lang="ko-KR" altLang="en-US" sz="1050" kern="12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002060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  <a:cs typeface="+mn-cs"/>
              </a:rPr>
              <a:t>추진전략 및 계획</a:t>
            </a:r>
          </a:p>
        </p:txBody>
      </p:sp>
      <p:sp>
        <p:nvSpPr>
          <p:cNvPr id="11" name="Slide Number Placeholder 4">
            <a:extLst>
              <a:ext uri="{FF2B5EF4-FFF2-40B4-BE49-F238E27FC236}">
                <a16:creationId xmlns:a16="http://schemas.microsoft.com/office/drawing/2014/main" id="{0E735927-4FC1-47AA-91BF-D0C7DD69955D}"/>
              </a:ext>
            </a:extLst>
          </p:cNvPr>
          <p:cNvSpPr txBox="1">
            <a:spLocks/>
          </p:cNvSpPr>
          <p:nvPr userDrawn="1"/>
        </p:nvSpPr>
        <p:spPr>
          <a:xfrm>
            <a:off x="4126064" y="6541360"/>
            <a:ext cx="891872" cy="25567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dirty="0"/>
              <a:t>Page </a:t>
            </a:r>
            <a:fld id="{F03C90E3-98FA-4A46-95E3-0DCDD3916FEC}" type="slidenum">
              <a:rPr lang="ko-KR" altLang="en-US" smtClean="0"/>
              <a:pPr algn="ctr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8487308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  <p15:guide id="3" pos="1838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>
            <a:extLst>
              <a:ext uri="{FF2B5EF4-FFF2-40B4-BE49-F238E27FC236}">
                <a16:creationId xmlns:a16="http://schemas.microsoft.com/office/drawing/2014/main" id="{AD7040A1-E3A2-4ECF-A5F4-DB1F93CB66F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828675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CC106F35-8D9C-4E3D-A0BF-89554534DB0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3143" y="60525"/>
            <a:ext cx="905690" cy="88479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3C0D3C6-25C0-43FD-A0F3-13EE231E8760}"/>
              </a:ext>
            </a:extLst>
          </p:cNvPr>
          <p:cNvSpPr txBox="1"/>
          <p:nvPr userDrawn="1"/>
        </p:nvSpPr>
        <p:spPr>
          <a:xfrm>
            <a:off x="158308" y="113210"/>
            <a:ext cx="248337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042873" latinLnBrk="1">
              <a:buClr>
                <a:schemeClr val="tx1">
                  <a:lumMod val="50000"/>
                  <a:lumOff val="50000"/>
                </a:schemeClr>
              </a:buClr>
            </a:pPr>
            <a:r>
              <a:rPr lang="ko-KR" altLang="en-US" sz="10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기후변화로 인한</a:t>
            </a:r>
            <a:r>
              <a:rPr lang="en-US" altLang="ko-KR" sz="10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 </a:t>
            </a:r>
            <a:r>
              <a:rPr lang="ko-KR" altLang="en-US" sz="10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66FFFF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대설 피해 </a:t>
            </a:r>
            <a:r>
              <a:rPr lang="ko-KR" altLang="en-US" sz="10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추정기술 고도화</a:t>
            </a:r>
          </a:p>
        </p:txBody>
      </p:sp>
      <p:cxnSp>
        <p:nvCxnSpPr>
          <p:cNvPr id="10" name="직선 연결선 9">
            <a:extLst>
              <a:ext uri="{FF2B5EF4-FFF2-40B4-BE49-F238E27FC236}">
                <a16:creationId xmlns:a16="http://schemas.microsoft.com/office/drawing/2014/main" id="{2A3B4120-C5D6-4E6B-83EF-99A42724F464}"/>
              </a:ext>
            </a:extLst>
          </p:cNvPr>
          <p:cNvCxnSpPr>
            <a:cxnSpLocks/>
          </p:cNvCxnSpPr>
          <p:nvPr userDrawn="1"/>
        </p:nvCxnSpPr>
        <p:spPr>
          <a:xfrm>
            <a:off x="250825" y="366126"/>
            <a:ext cx="2274661" cy="0"/>
          </a:xfrm>
          <a:prstGeom prst="line">
            <a:avLst/>
          </a:prstGeom>
          <a:ln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81728E60-A419-4C43-8428-B87F11512B86}"/>
              </a:ext>
            </a:extLst>
          </p:cNvPr>
          <p:cNvSpPr txBox="1"/>
          <p:nvPr userDrawn="1"/>
        </p:nvSpPr>
        <p:spPr>
          <a:xfrm>
            <a:off x="2657669" y="148046"/>
            <a:ext cx="1683161" cy="180000"/>
          </a:xfrm>
          <a:prstGeom prst="roundRect">
            <a:avLst>
              <a:gd name="adj" fmla="val 50000"/>
            </a:avLst>
          </a:prstGeom>
          <a:solidFill>
            <a:schemeClr val="bg1"/>
          </a:solidFill>
        </p:spPr>
        <p:txBody>
          <a:bodyPr wrap="square" rtlCol="0" anchor="ctr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050" kern="1200" dirty="0">
                <a:solidFill>
                  <a:srgbClr val="002060"/>
                </a:solidFill>
                <a:latin typeface="KoPub바탕체 Bold" panose="00000800000000000000" pitchFamily="2" charset="-127"/>
                <a:ea typeface="KoPub바탕체 Bold" panose="00000800000000000000" pitchFamily="2" charset="-127"/>
                <a:cs typeface="+mn-cs"/>
              </a:rPr>
              <a:t>Ⅳ</a:t>
            </a:r>
            <a:r>
              <a:rPr lang="en-US" altLang="ko-KR" sz="1050" dirty="0">
                <a:solidFill>
                  <a:srgbClr val="002060"/>
                </a:solidFill>
                <a:latin typeface="KoPub바탕체 Bold" panose="00000800000000000000" pitchFamily="2" charset="-127"/>
                <a:ea typeface="KoPub바탕체 Bold" panose="00000800000000000000" pitchFamily="2" charset="-127"/>
              </a:rPr>
              <a:t>. </a:t>
            </a:r>
            <a:r>
              <a:rPr lang="ko-KR" altLang="en-US" sz="1050" kern="12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002060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  <a:cs typeface="+mn-cs"/>
              </a:rPr>
              <a:t>연구성과 활용가능성</a:t>
            </a:r>
          </a:p>
        </p:txBody>
      </p:sp>
      <p:sp>
        <p:nvSpPr>
          <p:cNvPr id="11" name="Slide Number Placeholder 4">
            <a:extLst>
              <a:ext uri="{FF2B5EF4-FFF2-40B4-BE49-F238E27FC236}">
                <a16:creationId xmlns:a16="http://schemas.microsoft.com/office/drawing/2014/main" id="{B14E36F9-83E3-4C7E-9017-6153DF750A84}"/>
              </a:ext>
            </a:extLst>
          </p:cNvPr>
          <p:cNvSpPr txBox="1">
            <a:spLocks/>
          </p:cNvSpPr>
          <p:nvPr userDrawn="1"/>
        </p:nvSpPr>
        <p:spPr>
          <a:xfrm>
            <a:off x="4126064" y="6541360"/>
            <a:ext cx="891872" cy="25567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dirty="0"/>
              <a:t>Page </a:t>
            </a:r>
            <a:fld id="{F03C90E3-98FA-4A46-95E3-0DCDD3916FEC}" type="slidenum">
              <a:rPr lang="ko-KR" altLang="en-US" smtClean="0"/>
              <a:pPr algn="ctr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1747642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  <p15:guide id="3" pos="1838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>
            <a:extLst>
              <a:ext uri="{FF2B5EF4-FFF2-40B4-BE49-F238E27FC236}">
                <a16:creationId xmlns:a16="http://schemas.microsoft.com/office/drawing/2014/main" id="{AD7040A1-E3A2-4ECF-A5F4-DB1F93CB66F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828675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CC106F35-8D9C-4E3D-A0BF-89554534DB0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3143" y="60525"/>
            <a:ext cx="905690" cy="88479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3C0D3C6-25C0-43FD-A0F3-13EE231E8760}"/>
              </a:ext>
            </a:extLst>
          </p:cNvPr>
          <p:cNvSpPr txBox="1"/>
          <p:nvPr userDrawn="1"/>
        </p:nvSpPr>
        <p:spPr>
          <a:xfrm>
            <a:off x="158308" y="113210"/>
            <a:ext cx="248337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042873" latinLnBrk="1">
              <a:buClr>
                <a:schemeClr val="tx1">
                  <a:lumMod val="50000"/>
                  <a:lumOff val="50000"/>
                </a:schemeClr>
              </a:buClr>
            </a:pPr>
            <a:r>
              <a:rPr lang="ko-KR" altLang="en-US" sz="10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기후변화로 인한</a:t>
            </a:r>
            <a:r>
              <a:rPr lang="en-US" altLang="ko-KR" sz="10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 </a:t>
            </a:r>
            <a:r>
              <a:rPr lang="ko-KR" altLang="en-US" sz="10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66FFFF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대설 피해 </a:t>
            </a:r>
            <a:r>
              <a:rPr lang="ko-KR" altLang="en-US" sz="10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추정기술 고도화</a:t>
            </a:r>
          </a:p>
        </p:txBody>
      </p:sp>
      <p:cxnSp>
        <p:nvCxnSpPr>
          <p:cNvPr id="10" name="직선 연결선 9">
            <a:extLst>
              <a:ext uri="{FF2B5EF4-FFF2-40B4-BE49-F238E27FC236}">
                <a16:creationId xmlns:a16="http://schemas.microsoft.com/office/drawing/2014/main" id="{2A3B4120-C5D6-4E6B-83EF-99A42724F464}"/>
              </a:ext>
            </a:extLst>
          </p:cNvPr>
          <p:cNvCxnSpPr>
            <a:cxnSpLocks/>
          </p:cNvCxnSpPr>
          <p:nvPr userDrawn="1"/>
        </p:nvCxnSpPr>
        <p:spPr>
          <a:xfrm>
            <a:off x="250825" y="366126"/>
            <a:ext cx="2274661" cy="0"/>
          </a:xfrm>
          <a:prstGeom prst="line">
            <a:avLst/>
          </a:prstGeom>
          <a:ln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3A473553-0F69-41A8-9A13-2227E62E0528}"/>
              </a:ext>
            </a:extLst>
          </p:cNvPr>
          <p:cNvSpPr txBox="1"/>
          <p:nvPr userDrawn="1"/>
        </p:nvSpPr>
        <p:spPr>
          <a:xfrm>
            <a:off x="2657670" y="148046"/>
            <a:ext cx="2016000" cy="180000"/>
          </a:xfrm>
          <a:prstGeom prst="roundRect">
            <a:avLst>
              <a:gd name="adj" fmla="val 50000"/>
            </a:avLst>
          </a:prstGeom>
          <a:solidFill>
            <a:schemeClr val="bg1"/>
          </a:solidFill>
        </p:spPr>
        <p:txBody>
          <a:bodyPr wrap="square" rtlCol="0" anchor="ctr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050" kern="1200" dirty="0">
                <a:solidFill>
                  <a:srgbClr val="002060"/>
                </a:solidFill>
                <a:latin typeface="KoPub바탕체 Bold" panose="00000800000000000000" pitchFamily="2" charset="-127"/>
                <a:ea typeface="KoPub바탕체 Bold" panose="00000800000000000000" pitchFamily="2" charset="-127"/>
                <a:cs typeface="+mn-cs"/>
              </a:rPr>
              <a:t>Ⅴ</a:t>
            </a:r>
            <a:r>
              <a:rPr lang="en-US" altLang="ko-KR" sz="1050" dirty="0">
                <a:solidFill>
                  <a:srgbClr val="002060"/>
                </a:solidFill>
                <a:latin typeface="KoPub바탕체 Bold" panose="00000800000000000000" pitchFamily="2" charset="-127"/>
                <a:ea typeface="KoPub바탕체 Bold" panose="00000800000000000000" pitchFamily="2" charset="-127"/>
              </a:rPr>
              <a:t>. </a:t>
            </a:r>
            <a:r>
              <a:rPr lang="ko-KR" altLang="en-US" sz="1050" kern="12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002060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  <a:cs typeface="+mn-cs"/>
              </a:rPr>
              <a:t>연구수행 능력</a:t>
            </a:r>
          </a:p>
        </p:txBody>
      </p:sp>
      <p:sp>
        <p:nvSpPr>
          <p:cNvPr id="11" name="Slide Number Placeholder 4">
            <a:extLst>
              <a:ext uri="{FF2B5EF4-FFF2-40B4-BE49-F238E27FC236}">
                <a16:creationId xmlns:a16="http://schemas.microsoft.com/office/drawing/2014/main" id="{48F10AFC-8432-4AB0-94E5-2E92E27C3D54}"/>
              </a:ext>
            </a:extLst>
          </p:cNvPr>
          <p:cNvSpPr txBox="1">
            <a:spLocks/>
          </p:cNvSpPr>
          <p:nvPr userDrawn="1"/>
        </p:nvSpPr>
        <p:spPr>
          <a:xfrm>
            <a:off x="4126064" y="6541360"/>
            <a:ext cx="891872" cy="25567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dirty="0"/>
              <a:t>Page </a:t>
            </a:r>
            <a:fld id="{F03C90E3-98FA-4A46-95E3-0DCDD3916FEC}" type="slidenum">
              <a:rPr lang="ko-KR" altLang="en-US" smtClean="0"/>
              <a:pPr algn="ctr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3401333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  <p15:guide id="3" pos="1838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>
            <a:extLst>
              <a:ext uri="{FF2B5EF4-FFF2-40B4-BE49-F238E27FC236}">
                <a16:creationId xmlns:a16="http://schemas.microsoft.com/office/drawing/2014/main" id="{AD7040A1-E3A2-4ECF-A5F4-DB1F93CB66F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828675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CC106F35-8D9C-4E3D-A0BF-89554534DB0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3143" y="60525"/>
            <a:ext cx="905690" cy="88479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3C0D3C6-25C0-43FD-A0F3-13EE231E8760}"/>
              </a:ext>
            </a:extLst>
          </p:cNvPr>
          <p:cNvSpPr txBox="1"/>
          <p:nvPr userDrawn="1"/>
        </p:nvSpPr>
        <p:spPr>
          <a:xfrm>
            <a:off x="158308" y="113210"/>
            <a:ext cx="248337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042873" latinLnBrk="1">
              <a:buClr>
                <a:schemeClr val="tx1">
                  <a:lumMod val="50000"/>
                  <a:lumOff val="50000"/>
                </a:schemeClr>
              </a:buClr>
            </a:pPr>
            <a:r>
              <a:rPr lang="ko-KR" altLang="en-US" sz="10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기후변화로 인한</a:t>
            </a:r>
            <a:r>
              <a:rPr lang="en-US" altLang="ko-KR" sz="10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 </a:t>
            </a:r>
            <a:r>
              <a:rPr lang="ko-KR" altLang="en-US" sz="10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66FFFF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대설 피해 </a:t>
            </a:r>
            <a:r>
              <a:rPr lang="ko-KR" altLang="en-US" sz="10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추정기술 고도화</a:t>
            </a:r>
          </a:p>
        </p:txBody>
      </p:sp>
      <p:cxnSp>
        <p:nvCxnSpPr>
          <p:cNvPr id="10" name="직선 연결선 9">
            <a:extLst>
              <a:ext uri="{FF2B5EF4-FFF2-40B4-BE49-F238E27FC236}">
                <a16:creationId xmlns:a16="http://schemas.microsoft.com/office/drawing/2014/main" id="{2A3B4120-C5D6-4E6B-83EF-99A42724F464}"/>
              </a:ext>
            </a:extLst>
          </p:cNvPr>
          <p:cNvCxnSpPr>
            <a:cxnSpLocks/>
          </p:cNvCxnSpPr>
          <p:nvPr userDrawn="1"/>
        </p:nvCxnSpPr>
        <p:spPr>
          <a:xfrm>
            <a:off x="250825" y="366126"/>
            <a:ext cx="2274661" cy="0"/>
          </a:xfrm>
          <a:prstGeom prst="line">
            <a:avLst/>
          </a:prstGeom>
          <a:ln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23FAFF7D-57BC-4232-B919-EC3D47C460CD}"/>
              </a:ext>
            </a:extLst>
          </p:cNvPr>
          <p:cNvSpPr txBox="1"/>
          <p:nvPr userDrawn="1"/>
        </p:nvSpPr>
        <p:spPr>
          <a:xfrm>
            <a:off x="2657670" y="148046"/>
            <a:ext cx="1548000" cy="180000"/>
          </a:xfrm>
          <a:prstGeom prst="roundRect">
            <a:avLst>
              <a:gd name="adj" fmla="val 50000"/>
            </a:avLst>
          </a:prstGeom>
          <a:solidFill>
            <a:schemeClr val="bg1"/>
          </a:solidFill>
        </p:spPr>
        <p:txBody>
          <a:bodyPr wrap="square" rtlCol="0" anchor="ctr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050" kern="1200" dirty="0">
                <a:solidFill>
                  <a:srgbClr val="002060"/>
                </a:solidFill>
                <a:latin typeface="KoPub바탕체 Bold" panose="00000800000000000000" pitchFamily="2" charset="-127"/>
                <a:ea typeface="KoPub바탕체 Bold" panose="00000800000000000000" pitchFamily="2" charset="-127"/>
                <a:cs typeface="+mn-cs"/>
              </a:rPr>
              <a:t>Ⅵ</a:t>
            </a:r>
            <a:r>
              <a:rPr lang="en-US" altLang="ko-KR" sz="1050" dirty="0">
                <a:solidFill>
                  <a:srgbClr val="002060"/>
                </a:solidFill>
                <a:latin typeface="KoPub바탕체 Bold" panose="00000800000000000000" pitchFamily="2" charset="-127"/>
                <a:ea typeface="KoPub바탕체 Bold" panose="00000800000000000000" pitchFamily="2" charset="-127"/>
              </a:rPr>
              <a:t>. </a:t>
            </a:r>
            <a:r>
              <a:rPr lang="ko-KR" altLang="en-US" sz="1050" kern="12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002060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  <a:cs typeface="+mn-cs"/>
              </a:rPr>
              <a:t>연구개발비 편성</a:t>
            </a:r>
          </a:p>
        </p:txBody>
      </p:sp>
      <p:sp>
        <p:nvSpPr>
          <p:cNvPr id="11" name="Slide Number Placeholder 4">
            <a:extLst>
              <a:ext uri="{FF2B5EF4-FFF2-40B4-BE49-F238E27FC236}">
                <a16:creationId xmlns:a16="http://schemas.microsoft.com/office/drawing/2014/main" id="{2109913F-AE7C-4464-BE13-AABF4197645E}"/>
              </a:ext>
            </a:extLst>
          </p:cNvPr>
          <p:cNvSpPr txBox="1">
            <a:spLocks/>
          </p:cNvSpPr>
          <p:nvPr userDrawn="1"/>
        </p:nvSpPr>
        <p:spPr>
          <a:xfrm>
            <a:off x="4126064" y="6541360"/>
            <a:ext cx="891872" cy="25567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dirty="0"/>
              <a:t>Page </a:t>
            </a:r>
            <a:fld id="{F03C90E3-98FA-4A46-95E3-0DCDD3916FEC}" type="slidenum">
              <a:rPr lang="ko-KR" altLang="en-US" smtClean="0"/>
              <a:pPr algn="ctr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1567673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  <p15:guide id="3" pos="1838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DD18BE-15A4-47D2-8477-1ACD2DC43E5B}" type="datetimeFigureOut">
              <a:rPr lang="ko-KR" altLang="en-US" smtClean="0"/>
              <a:pPr/>
              <a:t>2025-05-13</a:t>
            </a:fld>
            <a:endParaRPr lang="ko-KR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42E5D-4D65-4E4D-86F2-4700C1E7BC14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511435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DD18BE-15A4-47D2-8477-1ACD2DC43E5B}" type="datetimeFigureOut">
              <a:rPr lang="ko-KR" altLang="en-US" smtClean="0"/>
              <a:pPr/>
              <a:t>2025-05-13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D42E5D-4D65-4E4D-86F2-4700C1E7BC14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861772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67" r:id="rId8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png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4.jpeg"/><Relationship Id="rId9" Type="http://schemas.openxmlformats.org/officeDocument/2006/relationships/image" Target="../media/image9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4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56.png"/><Relationship Id="rId3" Type="http://schemas.openxmlformats.org/officeDocument/2006/relationships/image" Target="../media/image1.png"/><Relationship Id="rId7" Type="http://schemas.openxmlformats.org/officeDocument/2006/relationships/image" Target="../media/image50.png"/><Relationship Id="rId12" Type="http://schemas.openxmlformats.org/officeDocument/2006/relationships/image" Target="../media/image5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6" Type="http://schemas.microsoft.com/office/2007/relationships/hdphoto" Target="../media/hdphoto1.wdp"/><Relationship Id="rId11" Type="http://schemas.openxmlformats.org/officeDocument/2006/relationships/image" Target="../media/image54.png"/><Relationship Id="rId5" Type="http://schemas.openxmlformats.org/officeDocument/2006/relationships/image" Target="../media/image49.png"/><Relationship Id="rId10" Type="http://schemas.openxmlformats.org/officeDocument/2006/relationships/image" Target="../media/image53.jpeg"/><Relationship Id="rId4" Type="http://schemas.openxmlformats.org/officeDocument/2006/relationships/image" Target="../media/image2.png"/><Relationship Id="rId9" Type="http://schemas.openxmlformats.org/officeDocument/2006/relationships/image" Target="../media/image52.png"/><Relationship Id="rId14" Type="http://schemas.openxmlformats.org/officeDocument/2006/relationships/image" Target="../media/image5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6.jpeg"/><Relationship Id="rId5" Type="http://schemas.openxmlformats.org/officeDocument/2006/relationships/image" Target="../media/image22.jpeg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58.png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59.png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1.png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1.png"/><Relationship Id="rId11" Type="http://schemas.openxmlformats.org/officeDocument/2006/relationships/image" Target="../media/image66.png"/><Relationship Id="rId5" Type="http://schemas.openxmlformats.org/officeDocument/2006/relationships/image" Target="../media/image60.png"/><Relationship Id="rId10" Type="http://schemas.openxmlformats.org/officeDocument/2006/relationships/image" Target="../media/image65.jpeg"/><Relationship Id="rId4" Type="http://schemas.openxmlformats.org/officeDocument/2006/relationships/image" Target="../media/image2.png"/><Relationship Id="rId9" Type="http://schemas.openxmlformats.org/officeDocument/2006/relationships/image" Target="../media/image6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13" Type="http://schemas.openxmlformats.org/officeDocument/2006/relationships/image" Target="../media/image74.png"/><Relationship Id="rId3" Type="http://schemas.openxmlformats.org/officeDocument/2006/relationships/image" Target="../media/image67.png"/><Relationship Id="rId7" Type="http://schemas.openxmlformats.org/officeDocument/2006/relationships/image" Target="../media/image69.wmf"/><Relationship Id="rId12" Type="http://schemas.openxmlformats.org/officeDocument/2006/relationships/image" Target="../media/image7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8.wmf"/><Relationship Id="rId11" Type="http://schemas.openxmlformats.org/officeDocument/2006/relationships/image" Target="../media/image61.png"/><Relationship Id="rId5" Type="http://schemas.openxmlformats.org/officeDocument/2006/relationships/image" Target="../media/image2.png"/><Relationship Id="rId10" Type="http://schemas.openxmlformats.org/officeDocument/2006/relationships/image" Target="../media/image72.jpeg"/><Relationship Id="rId4" Type="http://schemas.openxmlformats.org/officeDocument/2006/relationships/image" Target="../media/image1.png"/><Relationship Id="rId9" Type="http://schemas.openxmlformats.org/officeDocument/2006/relationships/image" Target="../media/image71.png"/><Relationship Id="rId14" Type="http://schemas.openxmlformats.org/officeDocument/2006/relationships/image" Target="../media/image7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13" Type="http://schemas.openxmlformats.org/officeDocument/2006/relationships/image" Target="../media/image61.png"/><Relationship Id="rId3" Type="http://schemas.openxmlformats.org/officeDocument/2006/relationships/image" Target="../media/image1.png"/><Relationship Id="rId7" Type="http://schemas.openxmlformats.org/officeDocument/2006/relationships/image" Target="../media/image78.png"/><Relationship Id="rId12" Type="http://schemas.openxmlformats.org/officeDocument/2006/relationships/image" Target="../media/image8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7.png"/><Relationship Id="rId11" Type="http://schemas.openxmlformats.org/officeDocument/2006/relationships/image" Target="../media/image82.png"/><Relationship Id="rId5" Type="http://schemas.openxmlformats.org/officeDocument/2006/relationships/image" Target="../media/image76.png"/><Relationship Id="rId15" Type="http://schemas.microsoft.com/office/2007/relationships/hdphoto" Target="../media/hdphoto2.wdp"/><Relationship Id="rId10" Type="http://schemas.openxmlformats.org/officeDocument/2006/relationships/image" Target="../media/image81.png"/><Relationship Id="rId4" Type="http://schemas.openxmlformats.org/officeDocument/2006/relationships/image" Target="../media/image2.png"/><Relationship Id="rId9" Type="http://schemas.openxmlformats.org/officeDocument/2006/relationships/image" Target="../media/image80.png"/><Relationship Id="rId14" Type="http://schemas.openxmlformats.org/officeDocument/2006/relationships/image" Target="../media/image8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13" Type="http://schemas.openxmlformats.org/officeDocument/2006/relationships/image" Target="../media/image92.png"/><Relationship Id="rId3" Type="http://schemas.openxmlformats.org/officeDocument/2006/relationships/image" Target="../media/image1.png"/><Relationship Id="rId7" Type="http://schemas.openxmlformats.org/officeDocument/2006/relationships/image" Target="../media/image86.png"/><Relationship Id="rId12" Type="http://schemas.openxmlformats.org/officeDocument/2006/relationships/image" Target="../media/image9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1.png"/><Relationship Id="rId11" Type="http://schemas.openxmlformats.org/officeDocument/2006/relationships/image" Target="../media/image90.png"/><Relationship Id="rId5" Type="http://schemas.openxmlformats.org/officeDocument/2006/relationships/image" Target="../media/image85.png"/><Relationship Id="rId10" Type="http://schemas.openxmlformats.org/officeDocument/2006/relationships/image" Target="../media/image89.png"/><Relationship Id="rId4" Type="http://schemas.openxmlformats.org/officeDocument/2006/relationships/image" Target="../media/image2.png"/><Relationship Id="rId9" Type="http://schemas.openxmlformats.org/officeDocument/2006/relationships/image" Target="../media/image8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3" Type="http://schemas.openxmlformats.org/officeDocument/2006/relationships/image" Target="../media/image1.png"/><Relationship Id="rId7" Type="http://schemas.openxmlformats.org/officeDocument/2006/relationships/image" Target="../media/image40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9.png"/><Relationship Id="rId5" Type="http://schemas.openxmlformats.org/officeDocument/2006/relationships/image" Target="../media/image93.png"/><Relationship Id="rId10" Type="http://schemas.openxmlformats.org/officeDocument/2006/relationships/image" Target="../media/image82.png"/><Relationship Id="rId4" Type="http://schemas.openxmlformats.org/officeDocument/2006/relationships/image" Target="../media/image2.png"/><Relationship Id="rId9" Type="http://schemas.openxmlformats.org/officeDocument/2006/relationships/image" Target="../media/image9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3" Type="http://schemas.openxmlformats.org/officeDocument/2006/relationships/image" Target="../media/image1.png"/><Relationship Id="rId7" Type="http://schemas.openxmlformats.org/officeDocument/2006/relationships/image" Target="../media/image9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97.png"/><Relationship Id="rId11" Type="http://schemas.openxmlformats.org/officeDocument/2006/relationships/image" Target="../media/image102.png"/><Relationship Id="rId5" Type="http://schemas.openxmlformats.org/officeDocument/2006/relationships/image" Target="../media/image96.png"/><Relationship Id="rId10" Type="http://schemas.openxmlformats.org/officeDocument/2006/relationships/image" Target="../media/image101.png"/><Relationship Id="rId4" Type="http://schemas.openxmlformats.org/officeDocument/2006/relationships/image" Target="../media/image2.png"/><Relationship Id="rId9" Type="http://schemas.openxmlformats.org/officeDocument/2006/relationships/image" Target="../media/image10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6.jpeg"/><Relationship Id="rId5" Type="http://schemas.openxmlformats.org/officeDocument/2006/relationships/image" Target="../media/image22.jpeg"/><Relationship Id="rId4" Type="http://schemas.openxmlformats.org/officeDocument/2006/relationships/image" Target="../media/image2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0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9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1.png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06.jpeg"/><Relationship Id="rId5" Type="http://schemas.openxmlformats.org/officeDocument/2006/relationships/image" Target="../media/image105.png"/><Relationship Id="rId4" Type="http://schemas.openxmlformats.org/officeDocument/2006/relationships/image" Target="../media/image10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6.jpeg"/><Relationship Id="rId5" Type="http://schemas.openxmlformats.org/officeDocument/2006/relationships/image" Target="../media/image22.jpeg"/><Relationship Id="rId4" Type="http://schemas.openxmlformats.org/officeDocument/2006/relationships/image" Target="../media/image2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09.png"/><Relationship Id="rId5" Type="http://schemas.openxmlformats.org/officeDocument/2006/relationships/image" Target="../media/image108.png"/><Relationship Id="rId4" Type="http://schemas.openxmlformats.org/officeDocument/2006/relationships/image" Target="../media/image10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1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12.png"/><Relationship Id="rId5" Type="http://schemas.openxmlformats.org/officeDocument/2006/relationships/image" Target="../media/image111.png"/><Relationship Id="rId4" Type="http://schemas.openxmlformats.org/officeDocument/2006/relationships/image" Target="../media/image11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0.png"/><Relationship Id="rId10" Type="http://schemas.openxmlformats.org/officeDocument/2006/relationships/image" Target="../media/image17.png"/><Relationship Id="rId4" Type="http://schemas.openxmlformats.org/officeDocument/2006/relationships/image" Target="../media/image2.png"/><Relationship Id="rId9" Type="http://schemas.openxmlformats.org/officeDocument/2006/relationships/image" Target="../media/image1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1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png"/><Relationship Id="rId3" Type="http://schemas.openxmlformats.org/officeDocument/2006/relationships/image" Target="../media/image1.png"/><Relationship Id="rId7" Type="http://schemas.openxmlformats.org/officeDocument/2006/relationships/image" Target="../media/image11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17.png"/><Relationship Id="rId5" Type="http://schemas.openxmlformats.org/officeDocument/2006/relationships/image" Target="../media/image116.gif"/><Relationship Id="rId4" Type="http://schemas.openxmlformats.org/officeDocument/2006/relationships/image" Target="../media/image11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6.jpeg"/><Relationship Id="rId5" Type="http://schemas.openxmlformats.org/officeDocument/2006/relationships/image" Target="../media/image22.jpeg"/><Relationship Id="rId4" Type="http://schemas.openxmlformats.org/officeDocument/2006/relationships/image" Target="../media/image2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8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8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21.png"/><Relationship Id="rId4" Type="http://schemas.openxmlformats.org/officeDocument/2006/relationships/image" Target="../media/image12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23.png"/><Relationship Id="rId4" Type="http://schemas.openxmlformats.org/officeDocument/2006/relationships/image" Target="../media/image12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2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26.png"/><Relationship Id="rId4" Type="http://schemas.openxmlformats.org/officeDocument/2006/relationships/image" Target="../media/image125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28.png"/><Relationship Id="rId4" Type="http://schemas.openxmlformats.org/officeDocument/2006/relationships/image" Target="../media/image127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30.png"/><Relationship Id="rId4" Type="http://schemas.openxmlformats.org/officeDocument/2006/relationships/image" Target="../media/image129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32.png"/><Relationship Id="rId4" Type="http://schemas.openxmlformats.org/officeDocument/2006/relationships/image" Target="../media/image131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35.jpeg"/><Relationship Id="rId5" Type="http://schemas.openxmlformats.org/officeDocument/2006/relationships/image" Target="../media/image134.png"/><Relationship Id="rId4" Type="http://schemas.openxmlformats.org/officeDocument/2006/relationships/image" Target="../media/image133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8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36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8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38.png"/><Relationship Id="rId4" Type="http://schemas.openxmlformats.org/officeDocument/2006/relationships/image" Target="../media/image13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6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39.png"/><Relationship Id="rId4" Type="http://schemas.openxmlformats.org/officeDocument/2006/relationships/image" Target="../media/image113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8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8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6.jpeg"/><Relationship Id="rId5" Type="http://schemas.openxmlformats.org/officeDocument/2006/relationships/image" Target="../media/image22.jpeg"/><Relationship Id="rId4" Type="http://schemas.openxmlformats.org/officeDocument/2006/relationships/image" Target="../media/image21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1.png"/><Relationship Id="rId3" Type="http://schemas.openxmlformats.org/officeDocument/2006/relationships/image" Target="../media/image1.png"/><Relationship Id="rId7" Type="http://schemas.openxmlformats.org/officeDocument/2006/relationships/image" Target="../media/image140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17.png"/><Relationship Id="rId5" Type="http://schemas.openxmlformats.org/officeDocument/2006/relationships/image" Target="../media/image116.gif"/><Relationship Id="rId10" Type="http://schemas.openxmlformats.org/officeDocument/2006/relationships/image" Target="../media/image119.png"/><Relationship Id="rId4" Type="http://schemas.openxmlformats.org/officeDocument/2006/relationships/image" Target="../media/image115.png"/><Relationship Id="rId9" Type="http://schemas.openxmlformats.org/officeDocument/2006/relationships/image" Target="../media/image118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jpeg"/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44.jpeg"/><Relationship Id="rId4" Type="http://schemas.openxmlformats.org/officeDocument/2006/relationships/image" Target="../media/image23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1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8.jpeg"/><Relationship Id="rId5" Type="http://schemas.openxmlformats.org/officeDocument/2006/relationships/image" Target="../media/image27.pn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1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8.jpeg"/><Relationship Id="rId5" Type="http://schemas.openxmlformats.org/officeDocument/2006/relationships/image" Target="../media/image27.png"/><Relationship Id="rId4" Type="http://schemas.openxmlformats.org/officeDocument/2006/relationships/image" Target="../media/image2.png"/><Relationship Id="rId9" Type="http://schemas.openxmlformats.org/officeDocument/2006/relationships/image" Target="../media/image31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1.png"/><Relationship Id="rId7" Type="http://schemas.openxmlformats.org/officeDocument/2006/relationships/image" Target="../media/image34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5" Type="http://schemas.openxmlformats.org/officeDocument/2006/relationships/image" Target="../media/image32.png"/><Relationship Id="rId10" Type="http://schemas.openxmlformats.org/officeDocument/2006/relationships/image" Target="../media/image37.png"/><Relationship Id="rId4" Type="http://schemas.openxmlformats.org/officeDocument/2006/relationships/image" Target="../media/image2.png"/><Relationship Id="rId9" Type="http://schemas.openxmlformats.org/officeDocument/2006/relationships/image" Target="../media/image36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38.png"/><Relationship Id="rId18" Type="http://schemas.openxmlformats.org/officeDocument/2006/relationships/image" Target="../media/image45.jpeg"/><Relationship Id="rId3" Type="http://schemas.openxmlformats.org/officeDocument/2006/relationships/image" Target="../media/image1.png"/><Relationship Id="rId7" Type="http://schemas.openxmlformats.org/officeDocument/2006/relationships/image" Target="../media/image34.tiff"/><Relationship Id="rId12" Type="http://schemas.openxmlformats.org/officeDocument/2006/relationships/image" Target="../media/image37.png"/><Relationship Id="rId17" Type="http://schemas.openxmlformats.org/officeDocument/2006/relationships/image" Target="../media/image44.jpe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43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3.png"/><Relationship Id="rId11" Type="http://schemas.openxmlformats.org/officeDocument/2006/relationships/image" Target="../media/image40.jpeg"/><Relationship Id="rId5" Type="http://schemas.openxmlformats.org/officeDocument/2006/relationships/image" Target="../media/image32.png"/><Relationship Id="rId15" Type="http://schemas.openxmlformats.org/officeDocument/2006/relationships/image" Target="../media/image42.jpeg"/><Relationship Id="rId10" Type="http://schemas.openxmlformats.org/officeDocument/2006/relationships/image" Target="../media/image39.png"/><Relationship Id="rId4" Type="http://schemas.openxmlformats.org/officeDocument/2006/relationships/image" Target="../media/image2.png"/><Relationship Id="rId9" Type="http://schemas.openxmlformats.org/officeDocument/2006/relationships/image" Target="../media/image36.jpeg"/><Relationship Id="rId14" Type="http://schemas.openxmlformats.org/officeDocument/2006/relationships/image" Target="../media/image4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5841E24-95DF-4DDD-84C1-C98B0335FB74}"/>
              </a:ext>
            </a:extLst>
          </p:cNvPr>
          <p:cNvSpPr txBox="1"/>
          <p:nvPr/>
        </p:nvSpPr>
        <p:spPr>
          <a:xfrm>
            <a:off x="402149" y="1364575"/>
            <a:ext cx="751199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042873" latinLnBrk="1">
              <a:buClr>
                <a:schemeClr val="tx1">
                  <a:lumMod val="50000"/>
                  <a:lumOff val="50000"/>
                </a:schemeClr>
              </a:buClr>
            </a:pPr>
            <a:r>
              <a:rPr lang="ko-KR" altLang="en-US" sz="3200" spc="-1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006EBC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화산섬 제주의 </a:t>
            </a:r>
            <a:endParaRPr lang="en-US" altLang="ko-KR" sz="3200" spc="-15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rgbClr val="006EBC"/>
              </a:solidFill>
              <a:latin typeface="KoPub돋움체 Bold" panose="02020603020101020101" pitchFamily="18" charset="-127"/>
              <a:ea typeface="KoPub돋움체 Bold" panose="02020603020101020101" pitchFamily="18" charset="-127"/>
            </a:endParaRPr>
          </a:p>
          <a:p>
            <a:pPr defTabSz="1042873" latinLnBrk="1">
              <a:buClr>
                <a:schemeClr val="tx1">
                  <a:lumMod val="50000"/>
                  <a:lumOff val="50000"/>
                </a:schemeClr>
              </a:buClr>
            </a:pPr>
            <a:r>
              <a:rPr lang="ko-KR" altLang="en-US" sz="4000" spc="-1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실시간 홍수 감지 </a:t>
            </a:r>
            <a:r>
              <a:rPr lang="ko-KR" altLang="en-US" sz="3200" spc="-1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및</a:t>
            </a:r>
            <a:r>
              <a:rPr lang="ko-KR" altLang="en-US" sz="3200" spc="-1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006EBC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 </a:t>
            </a:r>
            <a:r>
              <a:rPr lang="ko-KR" altLang="en-US" sz="4000" spc="-1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안전지원 기술 </a:t>
            </a:r>
            <a:r>
              <a:rPr lang="ko-KR" altLang="en-US" sz="3200" spc="-1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006EBC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개발</a:t>
            </a:r>
            <a:endParaRPr lang="en-US" altLang="ko-KR" sz="3200" spc="-15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rgbClr val="006EBC"/>
              </a:solidFill>
              <a:latin typeface="KoPub돋움체 Bold" panose="02020603020101020101" pitchFamily="18" charset="-127"/>
              <a:ea typeface="KoPub돋움체 Bold" panose="02020603020101020101" pitchFamily="18" charset="-127"/>
            </a:endParaRPr>
          </a:p>
          <a:p>
            <a:pPr defTabSz="1042873" latinLnBrk="1">
              <a:buClr>
                <a:schemeClr val="tx1">
                  <a:lumMod val="50000"/>
                  <a:lumOff val="50000"/>
                </a:schemeClr>
              </a:buClr>
            </a:pPr>
            <a:r>
              <a:rPr lang="ko-KR" altLang="en-US" sz="2400" spc="-1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006EBC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연구과제 개요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89EDA09-499A-4B5F-B113-2E08BB1F7ABA}"/>
              </a:ext>
            </a:extLst>
          </p:cNvPr>
          <p:cNvSpPr txBox="1"/>
          <p:nvPr/>
        </p:nvSpPr>
        <p:spPr>
          <a:xfrm>
            <a:off x="755576" y="3183472"/>
            <a:ext cx="38795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042873" latinLnBrk="1">
              <a:buClr>
                <a:schemeClr val="tx1">
                  <a:lumMod val="50000"/>
                  <a:lumOff val="50000"/>
                </a:schemeClr>
              </a:buClr>
            </a:pPr>
            <a:r>
              <a:rPr lang="ko-KR" altLang="en-US" sz="2400" b="1" spc="-1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KoPub바탕체 Medium" panose="02020603020101020101" pitchFamily="18" charset="-127"/>
                <a:ea typeface="KoPub바탕체 Medium" panose="02020603020101020101" pitchFamily="18" charset="-127"/>
              </a:rPr>
              <a:t>연구책임자   박</a:t>
            </a:r>
            <a:r>
              <a:rPr lang="en-US" altLang="ko-KR" sz="2400" b="1" spc="-1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KoPub바탕체 Medium" panose="02020603020101020101" pitchFamily="18" charset="-127"/>
                <a:ea typeface="KoPub바탕체 Medium" panose="02020603020101020101" pitchFamily="18" charset="-127"/>
              </a:rPr>
              <a:t> </a:t>
            </a:r>
            <a:r>
              <a:rPr lang="ko-KR" altLang="en-US" sz="2400" b="1" spc="-1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KoPub바탕체 Medium" panose="02020603020101020101" pitchFamily="18" charset="-127"/>
                <a:ea typeface="KoPub바탕체 Medium" panose="02020603020101020101" pitchFamily="18" charset="-127"/>
              </a:rPr>
              <a:t>창 열 </a:t>
            </a:r>
            <a:r>
              <a:rPr lang="en-US" altLang="ko-KR" b="1" spc="-1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KoPub바탕체 Medium" panose="02020603020101020101" pitchFamily="18" charset="-127"/>
                <a:ea typeface="KoPub바탕체 Medium" panose="02020603020101020101" pitchFamily="18" charset="-127"/>
              </a:rPr>
              <a:t>(</a:t>
            </a:r>
            <a:r>
              <a:rPr lang="ko-KR" altLang="en-US" b="1" spc="-1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KoPub바탕체 Medium" panose="02020603020101020101" pitchFamily="18" charset="-127"/>
                <a:ea typeface="KoPub바탕체 Medium" panose="02020603020101020101" pitchFamily="18" charset="-127"/>
              </a:rPr>
              <a:t>제주연구원</a:t>
            </a:r>
            <a:r>
              <a:rPr lang="en-US" altLang="ko-KR" b="1" spc="-1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KoPub바탕체 Medium" panose="02020603020101020101" pitchFamily="18" charset="-127"/>
                <a:ea typeface="KoPub바탕체 Medium" panose="02020603020101020101" pitchFamily="18" charset="-127"/>
              </a:rPr>
              <a:t>)</a:t>
            </a:r>
            <a:endParaRPr lang="ko-KR" altLang="en-US" sz="4000" b="1" spc="-15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65000"/>
                  <a:lumOff val="35000"/>
                </a:schemeClr>
              </a:solidFill>
              <a:latin typeface="KoPub바탕체 Medium" panose="02020603020101020101" pitchFamily="18" charset="-127"/>
              <a:ea typeface="KoPub바탕체 Medium" panose="02020603020101020101" pitchFamily="18" charset="-127"/>
            </a:endParaRPr>
          </a:p>
        </p:txBody>
      </p:sp>
      <p:grpSp>
        <p:nvGrpSpPr>
          <p:cNvPr id="12" name="그룹 11"/>
          <p:cNvGrpSpPr/>
          <p:nvPr/>
        </p:nvGrpSpPr>
        <p:grpSpPr>
          <a:xfrm>
            <a:off x="513806" y="3192236"/>
            <a:ext cx="4254964" cy="444137"/>
            <a:chOff x="513806" y="2586443"/>
            <a:chExt cx="2551611" cy="444137"/>
          </a:xfrm>
        </p:grpSpPr>
        <p:cxnSp>
          <p:nvCxnSpPr>
            <p:cNvPr id="8" name="직선 연결선 7">
              <a:extLst>
                <a:ext uri="{FF2B5EF4-FFF2-40B4-BE49-F238E27FC236}">
                  <a16:creationId xmlns:a16="http://schemas.microsoft.com/office/drawing/2014/main" id="{EBEBEB51-33D4-4481-A3D3-F1E8E21AFF98}"/>
                </a:ext>
              </a:extLst>
            </p:cNvPr>
            <p:cNvCxnSpPr/>
            <p:nvPr/>
          </p:nvCxnSpPr>
          <p:spPr>
            <a:xfrm>
              <a:off x="513806" y="2586443"/>
              <a:ext cx="2551611" cy="0"/>
            </a:xfrm>
            <a:prstGeom prst="line">
              <a:avLst/>
            </a:prstGeom>
            <a:ln w="12700">
              <a:solidFill>
                <a:srgbClr val="4589C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직선 연결선 8">
              <a:extLst>
                <a:ext uri="{FF2B5EF4-FFF2-40B4-BE49-F238E27FC236}">
                  <a16:creationId xmlns:a16="http://schemas.microsoft.com/office/drawing/2014/main" id="{5EF3D33F-93BD-41EC-92E8-53AEFC1268C8}"/>
                </a:ext>
              </a:extLst>
            </p:cNvPr>
            <p:cNvCxnSpPr/>
            <p:nvPr/>
          </p:nvCxnSpPr>
          <p:spPr>
            <a:xfrm>
              <a:off x="513806" y="3030580"/>
              <a:ext cx="2551611" cy="0"/>
            </a:xfrm>
            <a:prstGeom prst="line">
              <a:avLst/>
            </a:prstGeom>
            <a:ln w="12700">
              <a:solidFill>
                <a:srgbClr val="4589C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982659E2-39B1-44CA-B106-AB6E28108F31}"/>
              </a:ext>
            </a:extLst>
          </p:cNvPr>
          <p:cNvSpPr txBox="1"/>
          <p:nvPr/>
        </p:nvSpPr>
        <p:spPr>
          <a:xfrm>
            <a:off x="471817" y="4283804"/>
            <a:ext cx="13147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042873" latinLnBrk="1">
              <a:buClr>
                <a:schemeClr val="tx1">
                  <a:lumMod val="50000"/>
                  <a:lumOff val="50000"/>
                </a:schemeClr>
              </a:buClr>
            </a:pPr>
            <a:r>
              <a:rPr lang="en-US" altLang="ko-KR" spc="-1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accent1">
                    <a:lumMod val="75000"/>
                  </a:schemeClr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2024. 11. 20.</a:t>
            </a:r>
            <a:endParaRPr lang="ko-KR" altLang="en-US" sz="3200" spc="-15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accent1">
                  <a:lumMod val="75000"/>
                </a:schemeClr>
              </a:solidFill>
              <a:latin typeface="KoPub돋움체 Light" panose="02020603020101020101" pitchFamily="18" charset="-127"/>
              <a:ea typeface="KoPub돋움체 Light" panose="02020603020101020101" pitchFamily="18" charset="-127"/>
            </a:endParaRPr>
          </a:p>
        </p:txBody>
      </p:sp>
      <p:pic>
        <p:nvPicPr>
          <p:cNvPr id="13" name="그림 12">
            <a:extLst>
              <a:ext uri="{FF2B5EF4-FFF2-40B4-BE49-F238E27FC236}">
                <a16:creationId xmlns:a16="http://schemas.microsoft.com/office/drawing/2014/main" id="{C0DBB38A-5EE9-41B6-A0D4-C863A615811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210" b="-3105"/>
          <a:stretch/>
        </p:blipFill>
        <p:spPr>
          <a:xfrm>
            <a:off x="486594" y="244517"/>
            <a:ext cx="1341220" cy="368141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1386" y="576723"/>
            <a:ext cx="2088232" cy="280509"/>
          </a:xfrm>
          <a:prstGeom prst="rect">
            <a:avLst/>
          </a:prstGeom>
        </p:spPr>
      </p:pic>
      <p:grpSp>
        <p:nvGrpSpPr>
          <p:cNvPr id="25" name="그룹 24"/>
          <p:cNvGrpSpPr/>
          <p:nvPr/>
        </p:nvGrpSpPr>
        <p:grpSpPr>
          <a:xfrm>
            <a:off x="785786" y="5949280"/>
            <a:ext cx="7540724" cy="548145"/>
            <a:chOff x="847700" y="5949280"/>
            <a:chExt cx="7540724" cy="548145"/>
          </a:xfrm>
        </p:grpSpPr>
        <p:pic>
          <p:nvPicPr>
            <p:cNvPr id="15" name="그림 14">
              <a:extLst>
                <a:ext uri="{FF2B5EF4-FFF2-40B4-BE49-F238E27FC236}">
                  <a16:creationId xmlns:a16="http://schemas.microsoft.com/office/drawing/2014/main" id="{12C2E6FF-F81F-4BC9-A6EB-95AD0C89C1C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255"/>
            <a:stretch/>
          </p:blipFill>
          <p:spPr>
            <a:xfrm>
              <a:off x="7591909" y="5949280"/>
              <a:ext cx="796515" cy="424130"/>
            </a:xfrm>
            <a:prstGeom prst="rect">
              <a:avLst/>
            </a:prstGeom>
          </p:spPr>
        </p:pic>
        <p:pic>
          <p:nvPicPr>
            <p:cNvPr id="16" name="그림 15">
              <a:extLst>
                <a:ext uri="{FF2B5EF4-FFF2-40B4-BE49-F238E27FC236}">
                  <a16:creationId xmlns:a16="http://schemas.microsoft.com/office/drawing/2014/main" id="{12C2E6FF-F81F-4BC9-A6EB-95AD0C89C1C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320" t="-1" r="33109" b="-18459"/>
            <a:stretch/>
          </p:blipFill>
          <p:spPr>
            <a:xfrm>
              <a:off x="2479341" y="5973125"/>
              <a:ext cx="1669337" cy="524300"/>
            </a:xfrm>
            <a:prstGeom prst="rect">
              <a:avLst/>
            </a:prstGeom>
          </p:spPr>
        </p:pic>
        <p:pic>
          <p:nvPicPr>
            <p:cNvPr id="18" name="그림 17" descr="제주연구원CI.JPG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47700" y="6028214"/>
              <a:ext cx="1343609" cy="345618"/>
            </a:xfrm>
            <a:prstGeom prst="rect">
              <a:avLst/>
            </a:prstGeom>
          </p:spPr>
        </p:pic>
        <p:pic>
          <p:nvPicPr>
            <p:cNvPr id="23" name="그림 2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51549" y="6029445"/>
              <a:ext cx="1410910" cy="339235"/>
            </a:xfrm>
            <a:prstGeom prst="rect">
              <a:avLst/>
            </a:prstGeom>
          </p:spPr>
        </p:pic>
        <p:pic>
          <p:nvPicPr>
            <p:cNvPr id="24" name="그림 23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40152" y="6065336"/>
              <a:ext cx="1265506" cy="340466"/>
            </a:xfrm>
            <a:prstGeom prst="rect">
              <a:avLst/>
            </a:prstGeom>
          </p:spPr>
        </p:pic>
      </p:grpSp>
      <p:pic>
        <p:nvPicPr>
          <p:cNvPr id="69634" name="Picture 2" descr="국문시그니처"/>
          <p:cNvPicPr>
            <a:picLocks noChangeAspect="1" noChangeArrowheads="1"/>
          </p:cNvPicPr>
          <p:nvPr/>
        </p:nvPicPr>
        <p:blipFill>
          <a:blip r:embed="rId9" cstate="print"/>
          <a:srcRect l="6475" t="13289" r="7194" b="20268"/>
          <a:stretch>
            <a:fillRect/>
          </a:stretch>
        </p:blipFill>
        <p:spPr bwMode="auto">
          <a:xfrm>
            <a:off x="1857356" y="263503"/>
            <a:ext cx="2143140" cy="267892"/>
          </a:xfrm>
          <a:prstGeom prst="rect">
            <a:avLst/>
          </a:prstGeom>
          <a:noFill/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ED86F377-9AC9-4947-86C8-BE1FF207F255}"/>
              </a:ext>
            </a:extLst>
          </p:cNvPr>
          <p:cNvSpPr txBox="1"/>
          <p:nvPr/>
        </p:nvSpPr>
        <p:spPr>
          <a:xfrm>
            <a:off x="4774499" y="244517"/>
            <a:ext cx="41761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042873" latinLnBrk="1">
              <a:buClr>
                <a:schemeClr val="tx1">
                  <a:lumMod val="50000"/>
                  <a:lumOff val="50000"/>
                </a:schemeClr>
              </a:buClr>
            </a:pPr>
            <a:r>
              <a:rPr lang="en-US" altLang="ko-KR" sz="1600" spc="-1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2023 </a:t>
            </a:r>
            <a:r>
              <a:rPr lang="ko-KR" altLang="en-US" sz="1600" spc="-1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지역맞춤형 재난안전 문제해결 기술개발 지원 사업</a:t>
            </a:r>
            <a:endParaRPr lang="ko-KR" altLang="en-US" sz="2800" spc="-15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KoPub돋움체 Light" panose="02020603020101020101" pitchFamily="18" charset="-127"/>
              <a:ea typeface="KoPub돋움체 Light" panose="020206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0821741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Picture 2" descr="C:\Documents and Settings\admin\바탕 화면\소스찾기\하늘.png">
            <a:extLst>
              <a:ext uri="{FF2B5EF4-FFF2-40B4-BE49-F238E27FC236}">
                <a16:creationId xmlns:a16="http://schemas.microsoft.com/office/drawing/2014/main" id="{F4692CA4-C028-4534-AE7E-20F5412B10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203806" y="777494"/>
            <a:ext cx="9347806" cy="2939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그림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314" y="2154636"/>
            <a:ext cx="7872034" cy="4154684"/>
          </a:xfrm>
          <a:prstGeom prst="rect">
            <a:avLst/>
          </a:prstGeom>
        </p:spPr>
      </p:pic>
      <p:pic>
        <p:nvPicPr>
          <p:cNvPr id="26" name="그림 25">
            <a:extLst>
              <a:ext uri="{FF2B5EF4-FFF2-40B4-BE49-F238E27FC236}">
                <a16:creationId xmlns:a16="http://schemas.microsoft.com/office/drawing/2014/main" id="{AD7040A1-E3A2-4ECF-A5F4-DB1F93CB66F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828675"/>
          </a:xfrm>
          <a:prstGeom prst="rect">
            <a:avLst/>
          </a:prstGeom>
        </p:spPr>
      </p:pic>
      <p:pic>
        <p:nvPicPr>
          <p:cNvPr id="27" name="그림 26">
            <a:extLst>
              <a:ext uri="{FF2B5EF4-FFF2-40B4-BE49-F238E27FC236}">
                <a16:creationId xmlns:a16="http://schemas.microsoft.com/office/drawing/2014/main" id="{CC106F35-8D9C-4E3D-A0BF-89554534DB0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3143" y="60525"/>
            <a:ext cx="905690" cy="884790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13C0D3C6-25C0-43FD-A0F3-13EE231E8760}"/>
              </a:ext>
            </a:extLst>
          </p:cNvPr>
          <p:cNvSpPr txBox="1"/>
          <p:nvPr/>
        </p:nvSpPr>
        <p:spPr>
          <a:xfrm>
            <a:off x="158308" y="113210"/>
            <a:ext cx="306686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042873" latinLnBrk="1">
              <a:buClr>
                <a:schemeClr val="tx1">
                  <a:lumMod val="50000"/>
                  <a:lumOff val="50000"/>
                </a:schemeClr>
              </a:buClr>
            </a:pPr>
            <a:r>
              <a:rPr lang="ko-KR" altLang="en-US" sz="10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화산섬 제주의 </a:t>
            </a:r>
            <a:r>
              <a:rPr lang="ko-KR" altLang="en-US" sz="10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66FFFF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실시간 홍수 감지 및 안전지원 기술 </a:t>
            </a:r>
            <a:r>
              <a:rPr lang="ko-KR" altLang="en-US" sz="10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개발</a:t>
            </a:r>
          </a:p>
        </p:txBody>
      </p:sp>
      <p:cxnSp>
        <p:nvCxnSpPr>
          <p:cNvPr id="29" name="직선 연결선 28">
            <a:extLst>
              <a:ext uri="{FF2B5EF4-FFF2-40B4-BE49-F238E27FC236}">
                <a16:creationId xmlns:a16="http://schemas.microsoft.com/office/drawing/2014/main" id="{2A3B4120-C5D6-4E6B-83EF-99A42724F464}"/>
              </a:ext>
            </a:extLst>
          </p:cNvPr>
          <p:cNvCxnSpPr>
            <a:cxnSpLocks/>
          </p:cNvCxnSpPr>
          <p:nvPr/>
        </p:nvCxnSpPr>
        <p:spPr>
          <a:xfrm>
            <a:off x="250825" y="366126"/>
            <a:ext cx="2881015" cy="1000"/>
          </a:xfrm>
          <a:prstGeom prst="line">
            <a:avLst/>
          </a:prstGeom>
          <a:ln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17462057-003F-40EC-B16B-766EF48BC713}"/>
              </a:ext>
            </a:extLst>
          </p:cNvPr>
          <p:cNvSpPr txBox="1"/>
          <p:nvPr/>
        </p:nvSpPr>
        <p:spPr>
          <a:xfrm>
            <a:off x="157980" y="400592"/>
            <a:ext cx="13805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042873" latinLnBrk="1">
              <a:spcAft>
                <a:spcPts val="600"/>
              </a:spcAft>
              <a:buClr>
                <a:schemeClr val="tx1">
                  <a:lumMod val="50000"/>
                  <a:lumOff val="50000"/>
                </a:schemeClr>
              </a:buClr>
            </a:pPr>
            <a:r>
              <a:rPr lang="ko-KR" altLang="en-US" sz="20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연구 필요성</a:t>
            </a:r>
            <a:endParaRPr lang="en-US" altLang="ko-KR" sz="200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/>
              </a:solidFill>
              <a:latin typeface="KoPub돋움체 Bold" panose="02020603020101020101" pitchFamily="18" charset="-127"/>
              <a:ea typeface="KoPub돋움체 Bold" panose="02020603020101020101" pitchFamily="18" charset="-127"/>
            </a:endParaRPr>
          </a:p>
        </p:txBody>
      </p:sp>
      <p:sp>
        <p:nvSpPr>
          <p:cNvPr id="46" name="모서리가 둥근 직사각형 45"/>
          <p:cNvSpPr/>
          <p:nvPr/>
        </p:nvSpPr>
        <p:spPr>
          <a:xfrm>
            <a:off x="1913500" y="1244656"/>
            <a:ext cx="5250788" cy="528160"/>
          </a:xfrm>
          <a:prstGeom prst="roundRect">
            <a:avLst/>
          </a:prstGeom>
          <a:solidFill>
            <a:srgbClr val="0070C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KoPub돋움체 Bold" pitchFamily="2" charset="-127"/>
              <a:ea typeface="KoPub돋움체 Bold" pitchFamily="2" charset="-127"/>
            </a:endParaRPr>
          </a:p>
        </p:txBody>
      </p:sp>
      <p:sp>
        <p:nvSpPr>
          <p:cNvPr id="71" name="제목 49"/>
          <p:cNvSpPr txBox="1">
            <a:spLocks/>
          </p:cNvSpPr>
          <p:nvPr/>
        </p:nvSpPr>
        <p:spPr>
          <a:xfrm>
            <a:off x="2100494" y="1360260"/>
            <a:ext cx="4917848" cy="339946"/>
          </a:xfrm>
          <a:prstGeom prst="rect">
            <a:avLst/>
          </a:prstGeom>
        </p:spPr>
        <p:txBody>
          <a:bodyPr anchor="ctr"/>
          <a:lstStyle>
            <a:lvl1pPr algn="ctr" defTabSz="914362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36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5F5F5F"/>
              </a:buClr>
              <a:buSzPct val="90000"/>
              <a:buFontTx/>
              <a:buNone/>
              <a:tabLst/>
              <a:defRPr/>
            </a:pPr>
            <a:r>
              <a:rPr kumimoji="0" lang="ko-KR" altLang="en-US" sz="2500" i="0" u="none" strike="noStrike" kern="1200" cap="none" spc="-15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KoPub돋움체 Bold" pitchFamily="2" charset="-127"/>
                <a:ea typeface="KoPub돋움체 Bold" pitchFamily="2" charset="-127"/>
              </a:rPr>
              <a:t>제주의 홍수 대응</a:t>
            </a:r>
            <a:r>
              <a:rPr kumimoji="0" lang="en-US" altLang="ko-KR" sz="2500" i="0" u="none" strike="noStrike" kern="1200" cap="none" spc="-15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KoPub돋움체 Bold" pitchFamily="2" charset="-127"/>
                <a:ea typeface="KoPub돋움체 Bold" pitchFamily="2" charset="-127"/>
              </a:rPr>
              <a:t>, </a:t>
            </a:r>
            <a:r>
              <a:rPr kumimoji="0" lang="ko-KR" altLang="en-US" sz="2500" i="0" u="none" strike="noStrike" kern="1200" cap="none" spc="-15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KoPub돋움체 Bold" pitchFamily="2" charset="-127"/>
                <a:ea typeface="KoPub돋움체 Bold" pitchFamily="2" charset="-127"/>
              </a:rPr>
              <a:t>무엇이 문제인가</a:t>
            </a:r>
            <a:r>
              <a:rPr kumimoji="0" lang="en-US" altLang="ko-KR" sz="2500" i="0" u="none" strike="noStrike" kern="1200" cap="none" spc="-15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KoPub돋움체 Bold" pitchFamily="2" charset="-127"/>
                <a:ea typeface="KoPub돋움체 Bold" pitchFamily="2" charset="-127"/>
              </a:rPr>
              <a:t>?</a:t>
            </a:r>
            <a:endParaRPr kumimoji="0" lang="ko-KR" altLang="en-US" sz="2500" i="0" u="none" strike="noStrike" kern="1200" cap="none" spc="-15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KoPub돋움체 Bold" pitchFamily="2" charset="-127"/>
              <a:ea typeface="KoPub돋움체 Bold" pitchFamily="2" charset="-127"/>
            </a:endParaRPr>
          </a:p>
        </p:txBody>
      </p:sp>
      <p:sp>
        <p:nvSpPr>
          <p:cNvPr id="78" name="제목 49"/>
          <p:cNvSpPr txBox="1">
            <a:spLocks/>
          </p:cNvSpPr>
          <p:nvPr/>
        </p:nvSpPr>
        <p:spPr>
          <a:xfrm>
            <a:off x="994968" y="2631505"/>
            <a:ext cx="2667000" cy="599806"/>
          </a:xfrm>
          <a:prstGeom prst="rect">
            <a:avLst/>
          </a:prstGeom>
        </p:spPr>
        <p:txBody>
          <a:bodyPr anchor="ctr"/>
          <a:lstStyle>
            <a:lvl1pPr algn="ctr" defTabSz="914362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1700"/>
              </a:lnSpc>
            </a:pPr>
            <a:r>
              <a:rPr lang="ko-KR" altLang="en-US" sz="1600" spc="-150" dirty="0">
                <a:solidFill>
                  <a:srgbClr val="88A945"/>
                </a:solidFill>
                <a:latin typeface="KoPub돋움체 Medium" pitchFamily="2" charset="-127"/>
                <a:ea typeface="KoPub돋움체 Medium" pitchFamily="2" charset="-127"/>
                <a:sym typeface="Arial"/>
              </a:rPr>
              <a:t>제주 하천유역에 적합한</a:t>
            </a:r>
            <a:endParaRPr lang="en-US" altLang="ko-KR" sz="1600" spc="-150" dirty="0">
              <a:solidFill>
                <a:srgbClr val="88A945"/>
              </a:solidFill>
              <a:latin typeface="KoPub돋움체 Medium" pitchFamily="2" charset="-127"/>
              <a:ea typeface="KoPub돋움체 Medium" pitchFamily="2" charset="-127"/>
              <a:sym typeface="Arial"/>
            </a:endParaRPr>
          </a:p>
          <a:p>
            <a:pPr>
              <a:lnSpc>
                <a:spcPts val="1700"/>
              </a:lnSpc>
            </a:pPr>
            <a:r>
              <a:rPr lang="ko-KR" altLang="en-US" sz="1600" spc="-150" dirty="0">
                <a:solidFill>
                  <a:srgbClr val="88A945"/>
                </a:solidFill>
                <a:latin typeface="KoPub돋움체 Medium" pitchFamily="2" charset="-127"/>
                <a:ea typeface="KoPub돋움체 Medium" pitchFamily="2" charset="-127"/>
                <a:sym typeface="Arial"/>
              </a:rPr>
              <a:t>홍수량 산정방법이 있는가</a:t>
            </a:r>
            <a:r>
              <a:rPr lang="en-US" altLang="ko-KR" sz="1600" spc="-150" dirty="0">
                <a:solidFill>
                  <a:srgbClr val="88A945"/>
                </a:solidFill>
                <a:latin typeface="KoPub돋움체 Medium" pitchFamily="2" charset="-127"/>
                <a:ea typeface="KoPub돋움체 Medium" pitchFamily="2" charset="-127"/>
                <a:sym typeface="Arial"/>
              </a:rPr>
              <a:t>?</a:t>
            </a:r>
            <a:endParaRPr lang="ko-KR" altLang="en-US" sz="1600" spc="-150" dirty="0">
              <a:solidFill>
                <a:srgbClr val="88A945"/>
              </a:solidFill>
              <a:latin typeface="KoPub돋움체 Medium" pitchFamily="2" charset="-127"/>
              <a:ea typeface="KoPub돋움체 Medium" pitchFamily="2" charset="-127"/>
            </a:endParaRPr>
          </a:p>
        </p:txBody>
      </p:sp>
      <p:sp>
        <p:nvSpPr>
          <p:cNvPr id="82" name="제목 49"/>
          <p:cNvSpPr txBox="1">
            <a:spLocks/>
          </p:cNvSpPr>
          <p:nvPr/>
        </p:nvSpPr>
        <p:spPr>
          <a:xfrm>
            <a:off x="36112" y="4439548"/>
            <a:ext cx="3064848" cy="599806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algn="ctr" defTabSz="914362" latinLnBrk="1">
              <a:spcBef>
                <a:spcPct val="0"/>
              </a:spcBef>
              <a:buNone/>
              <a:defRPr sz="1700" spc="-150">
                <a:solidFill>
                  <a:srgbClr val="88A945"/>
                </a:solidFill>
                <a:latin typeface="G마켓 산스 Bold" pitchFamily="50" charset="-127"/>
                <a:ea typeface="G마켓 산스 Bold" pitchFamily="50" charset="-127"/>
                <a:cs typeface="+mj-cs"/>
              </a:defRPr>
            </a:lvl1pPr>
          </a:lstStyle>
          <a:p>
            <a:pPr>
              <a:lnSpc>
                <a:spcPts val="1700"/>
              </a:lnSpc>
            </a:pPr>
            <a:r>
              <a:rPr lang="ko-KR" altLang="en-US" sz="1600" dirty="0">
                <a:solidFill>
                  <a:srgbClr val="377560"/>
                </a:solidFill>
                <a:latin typeface="KoPub돋움체 Medium" pitchFamily="2" charset="-127"/>
                <a:ea typeface="KoPub돋움체 Medium" pitchFamily="2" charset="-127"/>
                <a:sym typeface="Arial"/>
              </a:rPr>
              <a:t>신뢰할만한 홍수량 관측자료가 있나</a:t>
            </a:r>
            <a:r>
              <a:rPr lang="en-US" altLang="ko-KR" sz="1600" dirty="0">
                <a:solidFill>
                  <a:srgbClr val="377560"/>
                </a:solidFill>
                <a:latin typeface="KoPub돋움체 Medium" pitchFamily="2" charset="-127"/>
                <a:ea typeface="KoPub돋움체 Medium" pitchFamily="2" charset="-127"/>
                <a:sym typeface="Arial"/>
              </a:rPr>
              <a:t>?</a:t>
            </a:r>
            <a:br>
              <a:rPr lang="en-US" altLang="ko-KR" sz="1600" dirty="0">
                <a:solidFill>
                  <a:srgbClr val="377560"/>
                </a:solidFill>
                <a:latin typeface="KoPub돋움체 Medium" pitchFamily="2" charset="-127"/>
                <a:ea typeface="KoPub돋움체 Medium" pitchFamily="2" charset="-127"/>
                <a:sym typeface="Arial"/>
              </a:rPr>
            </a:br>
            <a:r>
              <a:rPr lang="en-US" altLang="ko-KR" sz="1600" dirty="0">
                <a:solidFill>
                  <a:srgbClr val="377560"/>
                </a:solidFill>
                <a:latin typeface="KoPub돋움체 Medium" pitchFamily="2" charset="-127"/>
                <a:ea typeface="KoPub돋움체 Medium" pitchFamily="2" charset="-127"/>
              </a:rPr>
              <a:t>(</a:t>
            </a:r>
            <a:r>
              <a:rPr lang="ko-KR" altLang="en-US" sz="1600" dirty="0">
                <a:solidFill>
                  <a:srgbClr val="377560"/>
                </a:solidFill>
                <a:latin typeface="KoPub돋움체 Medium" pitchFamily="2" charset="-127"/>
                <a:ea typeface="KoPub돋움체 Medium" pitchFamily="2" charset="-127"/>
              </a:rPr>
              <a:t>하천</a:t>
            </a:r>
            <a:r>
              <a:rPr lang="en-US" altLang="ko-KR" sz="1600" dirty="0">
                <a:solidFill>
                  <a:srgbClr val="377560"/>
                </a:solidFill>
                <a:latin typeface="KoPub돋움체 Medium" pitchFamily="2" charset="-127"/>
                <a:ea typeface="KoPub돋움체 Medium" pitchFamily="2" charset="-127"/>
              </a:rPr>
              <a:t>/</a:t>
            </a:r>
            <a:r>
              <a:rPr lang="ko-KR" altLang="en-US" sz="1600" dirty="0">
                <a:solidFill>
                  <a:srgbClr val="377560"/>
                </a:solidFill>
                <a:latin typeface="KoPub돋움체 Medium" pitchFamily="2" charset="-127"/>
                <a:ea typeface="KoPub돋움체 Medium" pitchFamily="2" charset="-127"/>
              </a:rPr>
              <a:t>지하수 관측</a:t>
            </a:r>
            <a:r>
              <a:rPr lang="en-US" altLang="ko-KR" sz="1600" dirty="0">
                <a:solidFill>
                  <a:srgbClr val="377560"/>
                </a:solidFill>
                <a:latin typeface="KoPub돋움체 Medium" pitchFamily="2" charset="-127"/>
                <a:ea typeface="KoPub돋움체 Medium" pitchFamily="2" charset="-127"/>
              </a:rPr>
              <a:t>, </a:t>
            </a:r>
            <a:r>
              <a:rPr lang="ko-KR" altLang="en-US" sz="1600" dirty="0">
                <a:solidFill>
                  <a:srgbClr val="377560"/>
                </a:solidFill>
                <a:latin typeface="KoPub돋움체 Medium" pitchFamily="2" charset="-127"/>
                <a:ea typeface="KoPub돋움체 Medium" pitchFamily="2" charset="-127"/>
              </a:rPr>
              <a:t>저류지 등</a:t>
            </a:r>
            <a:r>
              <a:rPr lang="en-US" altLang="ko-KR" sz="1600" dirty="0">
                <a:solidFill>
                  <a:srgbClr val="377560"/>
                </a:solidFill>
                <a:latin typeface="KoPub돋움체 Medium" pitchFamily="2" charset="-127"/>
                <a:ea typeface="KoPub돋움체 Medium" pitchFamily="2" charset="-127"/>
              </a:rPr>
              <a:t>)</a:t>
            </a:r>
            <a:endParaRPr lang="ko-KR" altLang="en-US" sz="1600" dirty="0">
              <a:solidFill>
                <a:srgbClr val="377560"/>
              </a:solidFill>
              <a:latin typeface="KoPub돋움체 Medium" pitchFamily="2" charset="-127"/>
              <a:ea typeface="KoPub돋움체 Medium" pitchFamily="2" charset="-127"/>
            </a:endParaRPr>
          </a:p>
        </p:txBody>
      </p:sp>
      <p:sp>
        <p:nvSpPr>
          <p:cNvPr id="83" name="제목 49"/>
          <p:cNvSpPr txBox="1">
            <a:spLocks/>
          </p:cNvSpPr>
          <p:nvPr/>
        </p:nvSpPr>
        <p:spPr>
          <a:xfrm>
            <a:off x="1643128" y="1857841"/>
            <a:ext cx="5688632" cy="599806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algn="ctr" defTabSz="914362" latinLnBrk="1">
              <a:spcBef>
                <a:spcPct val="0"/>
              </a:spcBef>
              <a:buNone/>
              <a:defRPr sz="1700" spc="-150">
                <a:solidFill>
                  <a:srgbClr val="88A945"/>
                </a:solidFill>
                <a:latin typeface="G마켓 산스 Bold" pitchFamily="50" charset="-127"/>
                <a:ea typeface="G마켓 산스 Bold" pitchFamily="50" charset="-127"/>
                <a:cs typeface="+mj-cs"/>
              </a:defRPr>
            </a:lvl1pPr>
          </a:lstStyle>
          <a:p>
            <a:pPr>
              <a:lnSpc>
                <a:spcPts val="1700"/>
              </a:lnSpc>
            </a:pPr>
            <a:r>
              <a:rPr lang="ko-KR" altLang="en-US" sz="1600" dirty="0">
                <a:solidFill>
                  <a:srgbClr val="0070C0"/>
                </a:solidFill>
                <a:latin typeface="KoPub돋움체 Medium" pitchFamily="2" charset="-127"/>
                <a:ea typeface="KoPub돋움체 Medium" pitchFamily="2" charset="-127"/>
                <a:sym typeface="Arial"/>
              </a:rPr>
              <a:t>제주 특성에 맞는 재난 대응</a:t>
            </a:r>
            <a:r>
              <a:rPr lang="en-US" altLang="ko-KR" sz="1600" dirty="0">
                <a:solidFill>
                  <a:srgbClr val="0070C0"/>
                </a:solidFill>
                <a:latin typeface="KoPub돋움체 Medium" pitchFamily="2" charset="-127"/>
                <a:ea typeface="KoPub돋움체 Medium" pitchFamily="2" charset="-127"/>
                <a:sym typeface="Arial"/>
              </a:rPr>
              <a:t>(</a:t>
            </a:r>
            <a:r>
              <a:rPr lang="ko-KR" altLang="en-US" sz="1600" dirty="0" err="1">
                <a:solidFill>
                  <a:srgbClr val="0070C0"/>
                </a:solidFill>
                <a:latin typeface="KoPub돋움체 Medium" pitchFamily="2" charset="-127"/>
                <a:ea typeface="KoPub돋움체 Medium" pitchFamily="2" charset="-127"/>
                <a:sym typeface="Arial"/>
              </a:rPr>
              <a:t>예경보</a:t>
            </a:r>
            <a:r>
              <a:rPr lang="en-US" altLang="ko-KR" sz="1600" dirty="0">
                <a:solidFill>
                  <a:srgbClr val="0070C0"/>
                </a:solidFill>
                <a:latin typeface="KoPub돋움체 Medium" pitchFamily="2" charset="-127"/>
                <a:ea typeface="KoPub돋움체 Medium" pitchFamily="2" charset="-127"/>
                <a:sym typeface="Arial"/>
              </a:rPr>
              <a:t>, </a:t>
            </a:r>
            <a:r>
              <a:rPr lang="ko-KR" altLang="en-US" sz="1600" dirty="0">
                <a:solidFill>
                  <a:srgbClr val="0070C0"/>
                </a:solidFill>
                <a:latin typeface="KoPub돋움체 Medium" pitchFamily="2" charset="-127"/>
                <a:ea typeface="KoPub돋움체 Medium" pitchFamily="2" charset="-127"/>
                <a:sym typeface="Arial"/>
              </a:rPr>
              <a:t>피난대피 등</a:t>
            </a:r>
            <a:r>
              <a:rPr lang="en-US" altLang="ko-KR" sz="1600" dirty="0">
                <a:solidFill>
                  <a:srgbClr val="0070C0"/>
                </a:solidFill>
                <a:latin typeface="KoPub돋움체 Medium" pitchFamily="2" charset="-127"/>
                <a:ea typeface="KoPub돋움체 Medium" pitchFamily="2" charset="-127"/>
                <a:sym typeface="Arial"/>
              </a:rPr>
              <a:t>)</a:t>
            </a:r>
            <a:r>
              <a:rPr lang="ko-KR" altLang="en-US" sz="1600" dirty="0">
                <a:solidFill>
                  <a:srgbClr val="0070C0"/>
                </a:solidFill>
                <a:latin typeface="KoPub돋움체 Medium" pitchFamily="2" charset="-127"/>
                <a:ea typeface="KoPub돋움체 Medium" pitchFamily="2" charset="-127"/>
                <a:sym typeface="Arial"/>
              </a:rPr>
              <a:t> 시스템인가</a:t>
            </a:r>
            <a:r>
              <a:rPr lang="en-US" altLang="ko-KR" sz="1600" dirty="0">
                <a:solidFill>
                  <a:srgbClr val="0070C0"/>
                </a:solidFill>
                <a:latin typeface="KoPub돋움체 Medium" pitchFamily="2" charset="-127"/>
                <a:ea typeface="KoPub돋움체 Medium" pitchFamily="2" charset="-127"/>
                <a:sym typeface="Arial"/>
              </a:rPr>
              <a:t>?</a:t>
            </a:r>
          </a:p>
          <a:p>
            <a:pPr>
              <a:lnSpc>
                <a:spcPts val="1700"/>
              </a:lnSpc>
            </a:pPr>
            <a:r>
              <a:rPr lang="en-US" altLang="ko-KR" sz="1600" dirty="0">
                <a:solidFill>
                  <a:srgbClr val="0070C0"/>
                </a:solidFill>
                <a:latin typeface="KoPub돋움체 Medium" pitchFamily="2" charset="-127"/>
                <a:ea typeface="KoPub돋움체 Medium" pitchFamily="2" charset="-127"/>
              </a:rPr>
              <a:t>(</a:t>
            </a:r>
            <a:r>
              <a:rPr lang="ko-KR" altLang="en-US" sz="1600" dirty="0">
                <a:solidFill>
                  <a:srgbClr val="0070C0"/>
                </a:solidFill>
                <a:latin typeface="KoPub돋움체 Medium" pitchFamily="2" charset="-127"/>
                <a:ea typeface="KoPub돋움체 Medium" pitchFamily="2" charset="-127"/>
              </a:rPr>
              <a:t>한라산</a:t>
            </a:r>
            <a:r>
              <a:rPr lang="en-US" altLang="ko-KR" sz="1600" dirty="0">
                <a:solidFill>
                  <a:srgbClr val="0070C0"/>
                </a:solidFill>
                <a:latin typeface="KoPub돋움체 Medium" pitchFamily="2" charset="-127"/>
                <a:ea typeface="KoPub돋움체 Medium" pitchFamily="2" charset="-127"/>
              </a:rPr>
              <a:t>, </a:t>
            </a:r>
            <a:r>
              <a:rPr lang="ko-KR" altLang="en-US" sz="1600" dirty="0">
                <a:solidFill>
                  <a:srgbClr val="0070C0"/>
                </a:solidFill>
                <a:latin typeface="KoPub돋움체 Medium" pitchFamily="2" charset="-127"/>
                <a:ea typeface="KoPub돋움체 Medium" pitchFamily="2" charset="-127"/>
              </a:rPr>
              <a:t>연안</a:t>
            </a:r>
            <a:r>
              <a:rPr lang="en-US" altLang="ko-KR" sz="1600" dirty="0">
                <a:solidFill>
                  <a:srgbClr val="0070C0"/>
                </a:solidFill>
                <a:latin typeface="KoPub돋움체 Medium" pitchFamily="2" charset="-127"/>
                <a:ea typeface="KoPub돋움체 Medium" pitchFamily="2" charset="-127"/>
              </a:rPr>
              <a:t>, </a:t>
            </a:r>
            <a:r>
              <a:rPr lang="ko-KR" altLang="en-US" sz="1600" dirty="0">
                <a:solidFill>
                  <a:srgbClr val="0070C0"/>
                </a:solidFill>
                <a:latin typeface="KoPub돋움체 Medium" pitchFamily="2" charset="-127"/>
                <a:ea typeface="KoPub돋움체 Medium" pitchFamily="2" charset="-127"/>
              </a:rPr>
              <a:t>관광지 등</a:t>
            </a:r>
            <a:r>
              <a:rPr lang="en-US" altLang="ko-KR" sz="1600" dirty="0">
                <a:solidFill>
                  <a:srgbClr val="0070C0"/>
                </a:solidFill>
                <a:latin typeface="KoPub돋움체 Medium" pitchFamily="2" charset="-127"/>
                <a:ea typeface="KoPub돋움체 Medium" pitchFamily="2" charset="-127"/>
              </a:rPr>
              <a:t>)</a:t>
            </a:r>
            <a:endParaRPr lang="ko-KR" altLang="en-US" sz="1600" dirty="0">
              <a:solidFill>
                <a:srgbClr val="0070C0"/>
              </a:solidFill>
              <a:latin typeface="KoPub돋움체 Medium" pitchFamily="2" charset="-127"/>
              <a:ea typeface="KoPub돋움체 Medium" pitchFamily="2" charset="-127"/>
            </a:endParaRPr>
          </a:p>
        </p:txBody>
      </p:sp>
      <p:sp>
        <p:nvSpPr>
          <p:cNvPr id="84" name="제목 49"/>
          <p:cNvSpPr txBox="1">
            <a:spLocks/>
          </p:cNvSpPr>
          <p:nvPr/>
        </p:nvSpPr>
        <p:spPr>
          <a:xfrm>
            <a:off x="5501320" y="2612988"/>
            <a:ext cx="2599072" cy="599806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algn="ctr" defTabSz="914362" latinLnBrk="1">
              <a:spcBef>
                <a:spcPct val="0"/>
              </a:spcBef>
              <a:buNone/>
              <a:defRPr sz="1700" spc="-150">
                <a:solidFill>
                  <a:srgbClr val="88A945"/>
                </a:solidFill>
                <a:latin typeface="G마켓 산스 Bold" pitchFamily="50" charset="-127"/>
                <a:ea typeface="G마켓 산스 Bold" pitchFamily="50" charset="-127"/>
                <a:cs typeface="+mj-cs"/>
              </a:defRPr>
            </a:lvl1pPr>
          </a:lstStyle>
          <a:p>
            <a:pPr>
              <a:lnSpc>
                <a:spcPts val="1700"/>
              </a:lnSpc>
            </a:pPr>
            <a:r>
              <a:rPr lang="ko-KR" altLang="en-US" sz="1600" dirty="0">
                <a:solidFill>
                  <a:srgbClr val="008EC0"/>
                </a:solidFill>
                <a:latin typeface="KoPub돋움체 Medium" pitchFamily="2" charset="-127"/>
                <a:ea typeface="KoPub돋움체 Medium" pitchFamily="2" charset="-127"/>
                <a:sym typeface="Arial"/>
              </a:rPr>
              <a:t>제주 여건을 고려한 </a:t>
            </a:r>
            <a:endParaRPr lang="en-US" altLang="ko-KR" sz="1600" dirty="0">
              <a:solidFill>
                <a:srgbClr val="008EC0"/>
              </a:solidFill>
              <a:latin typeface="KoPub돋움체 Medium" pitchFamily="2" charset="-127"/>
              <a:ea typeface="KoPub돋움체 Medium" pitchFamily="2" charset="-127"/>
              <a:sym typeface="Arial"/>
            </a:endParaRPr>
          </a:p>
          <a:p>
            <a:pPr>
              <a:lnSpc>
                <a:spcPts val="1700"/>
              </a:lnSpc>
            </a:pPr>
            <a:r>
              <a:rPr lang="ko-KR" altLang="en-US" sz="1600" dirty="0">
                <a:solidFill>
                  <a:srgbClr val="008EC0"/>
                </a:solidFill>
                <a:latin typeface="KoPub돋움체 Medium" pitchFamily="2" charset="-127"/>
                <a:ea typeface="KoPub돋움체 Medium" pitchFamily="2" charset="-127"/>
                <a:sym typeface="Arial"/>
              </a:rPr>
              <a:t>안전지원 서비스인가</a:t>
            </a:r>
            <a:r>
              <a:rPr lang="en-US" altLang="ko-KR" sz="1600" dirty="0">
                <a:solidFill>
                  <a:srgbClr val="008EC0"/>
                </a:solidFill>
                <a:latin typeface="KoPub돋움체 Medium" pitchFamily="2" charset="-127"/>
                <a:ea typeface="KoPub돋움체 Medium" pitchFamily="2" charset="-127"/>
                <a:sym typeface="Arial"/>
              </a:rPr>
              <a:t>?</a:t>
            </a:r>
          </a:p>
          <a:p>
            <a:pPr>
              <a:lnSpc>
                <a:spcPts val="1700"/>
              </a:lnSpc>
            </a:pPr>
            <a:r>
              <a:rPr lang="en-US" altLang="ko-KR" sz="1600" dirty="0">
                <a:solidFill>
                  <a:srgbClr val="008EC0"/>
                </a:solidFill>
                <a:latin typeface="KoPub돋움체 Medium" pitchFamily="2" charset="-127"/>
                <a:ea typeface="KoPub돋움체 Medium" pitchFamily="2" charset="-127"/>
              </a:rPr>
              <a:t>(</a:t>
            </a:r>
            <a:r>
              <a:rPr lang="ko-KR" altLang="en-US" sz="1600" dirty="0">
                <a:solidFill>
                  <a:srgbClr val="008EC0"/>
                </a:solidFill>
                <a:latin typeface="KoPub돋움체 Medium" pitchFamily="2" charset="-127"/>
                <a:ea typeface="KoPub돋움체 Medium" pitchFamily="2" charset="-127"/>
              </a:rPr>
              <a:t>피해장소 </a:t>
            </a:r>
            <a:r>
              <a:rPr lang="en-US" altLang="ko-KR" sz="1600" dirty="0">
                <a:solidFill>
                  <a:srgbClr val="008EC0"/>
                </a:solidFill>
                <a:latin typeface="KoPub돋움체 Medium" pitchFamily="2" charset="-127"/>
                <a:ea typeface="KoPub돋움체 Medium" pitchFamily="2" charset="-127"/>
                <a:sym typeface="Wingdings" pitchFamily="2" charset="2"/>
              </a:rPr>
              <a:t> </a:t>
            </a:r>
            <a:r>
              <a:rPr lang="ko-KR" altLang="en-US" sz="1600" dirty="0">
                <a:solidFill>
                  <a:srgbClr val="008EC0"/>
                </a:solidFill>
                <a:latin typeface="KoPub돋움체 Medium" pitchFamily="2" charset="-127"/>
                <a:ea typeface="KoPub돋움체 Medium" pitchFamily="2" charset="-127"/>
              </a:rPr>
              <a:t>생활권</a:t>
            </a:r>
            <a:r>
              <a:rPr lang="en-US" altLang="ko-KR" sz="1600" dirty="0">
                <a:solidFill>
                  <a:srgbClr val="008EC0"/>
                </a:solidFill>
                <a:latin typeface="KoPub돋움체 Medium" pitchFamily="2" charset="-127"/>
                <a:ea typeface="KoPub돋움체 Medium" pitchFamily="2" charset="-127"/>
              </a:rPr>
              <a:t>, </a:t>
            </a:r>
            <a:r>
              <a:rPr lang="ko-KR" altLang="en-US" sz="1600" dirty="0">
                <a:solidFill>
                  <a:srgbClr val="008EC0"/>
                </a:solidFill>
                <a:latin typeface="KoPub돋움체 Medium" pitchFamily="2" charset="-127"/>
                <a:ea typeface="KoPub돋움체 Medium" pitchFamily="2" charset="-127"/>
              </a:rPr>
              <a:t>관광지 등</a:t>
            </a:r>
            <a:r>
              <a:rPr lang="en-US" altLang="ko-KR" sz="1600" dirty="0">
                <a:solidFill>
                  <a:srgbClr val="008EC0"/>
                </a:solidFill>
                <a:latin typeface="KoPub돋움체 Medium" pitchFamily="2" charset="-127"/>
                <a:ea typeface="KoPub돋움체 Medium" pitchFamily="2" charset="-127"/>
              </a:rPr>
              <a:t>)</a:t>
            </a:r>
            <a:endParaRPr lang="ko-KR" altLang="en-US" sz="1600" dirty="0">
              <a:solidFill>
                <a:srgbClr val="008EC0"/>
              </a:solidFill>
              <a:latin typeface="KoPub돋움체 Medium" pitchFamily="2" charset="-127"/>
              <a:ea typeface="KoPub돋움체 Medium" pitchFamily="2" charset="-127"/>
            </a:endParaRPr>
          </a:p>
        </p:txBody>
      </p:sp>
      <p:sp>
        <p:nvSpPr>
          <p:cNvPr id="85" name="제목 49"/>
          <p:cNvSpPr txBox="1">
            <a:spLocks/>
          </p:cNvSpPr>
          <p:nvPr/>
        </p:nvSpPr>
        <p:spPr>
          <a:xfrm>
            <a:off x="6447320" y="4378226"/>
            <a:ext cx="2661184" cy="599806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algn="ctr" defTabSz="914362" latinLnBrk="1">
              <a:spcBef>
                <a:spcPct val="0"/>
              </a:spcBef>
              <a:buNone/>
              <a:defRPr sz="1700" spc="-150">
                <a:solidFill>
                  <a:srgbClr val="88A945"/>
                </a:solidFill>
                <a:latin typeface="G마켓 산스 Bold" pitchFamily="50" charset="-127"/>
                <a:ea typeface="G마켓 산스 Bold" pitchFamily="50" charset="-127"/>
                <a:cs typeface="+mj-cs"/>
              </a:defRPr>
            </a:lvl1pPr>
          </a:lstStyle>
          <a:p>
            <a:pPr>
              <a:lnSpc>
                <a:spcPts val="1700"/>
              </a:lnSpc>
            </a:pPr>
            <a:r>
              <a:rPr lang="ko-KR" alt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KoPub돋움체 Medium" pitchFamily="2" charset="-127"/>
                <a:ea typeface="KoPub돋움체 Medium" pitchFamily="2" charset="-127"/>
                <a:sym typeface="Arial"/>
              </a:rPr>
              <a:t>기후노출도 대비</a:t>
            </a:r>
            <a:endParaRPr lang="en-US" altLang="ko-KR" sz="1600" dirty="0">
              <a:solidFill>
                <a:schemeClr val="tx1">
                  <a:lumMod val="50000"/>
                  <a:lumOff val="50000"/>
                </a:schemeClr>
              </a:solidFill>
              <a:latin typeface="KoPub돋움체 Medium" pitchFamily="2" charset="-127"/>
              <a:ea typeface="KoPub돋움체 Medium" pitchFamily="2" charset="-127"/>
              <a:sym typeface="Arial"/>
            </a:endParaRPr>
          </a:p>
          <a:p>
            <a:pPr>
              <a:lnSpc>
                <a:spcPts val="1700"/>
              </a:lnSpc>
            </a:pPr>
            <a:r>
              <a:rPr lang="ko-KR" alt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KoPub돋움체 Medium" pitchFamily="2" charset="-127"/>
                <a:ea typeface="KoPub돋움체 Medium" pitchFamily="2" charset="-127"/>
                <a:sym typeface="Arial"/>
              </a:rPr>
              <a:t>재해 대응 기술력 적합한가</a:t>
            </a:r>
            <a:r>
              <a:rPr lang="en-US" altLang="ko-KR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KoPub돋움체 Medium" pitchFamily="2" charset="-127"/>
                <a:ea typeface="KoPub돋움체 Medium" pitchFamily="2" charset="-127"/>
                <a:sym typeface="Arial"/>
              </a:rPr>
              <a:t>?</a:t>
            </a:r>
          </a:p>
          <a:p>
            <a:pPr>
              <a:lnSpc>
                <a:spcPts val="1700"/>
              </a:lnSpc>
            </a:pPr>
            <a:r>
              <a:rPr lang="en-US" altLang="ko-KR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KoPub돋움체 Medium" pitchFamily="2" charset="-127"/>
                <a:ea typeface="KoPub돋움체 Medium" pitchFamily="2" charset="-127"/>
              </a:rPr>
              <a:t>(</a:t>
            </a:r>
            <a:r>
              <a:rPr lang="ko-KR" alt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KoPub돋움체 Medium" pitchFamily="2" charset="-127"/>
                <a:ea typeface="KoPub돋움체 Medium" pitchFamily="2" charset="-127"/>
              </a:rPr>
              <a:t>해수면상승</a:t>
            </a:r>
            <a:r>
              <a:rPr lang="en-US" altLang="ko-KR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KoPub돋움체 Medium" pitchFamily="2" charset="-127"/>
                <a:ea typeface="KoPub돋움체 Medium" pitchFamily="2" charset="-127"/>
              </a:rPr>
              <a:t>, </a:t>
            </a:r>
            <a:r>
              <a:rPr lang="ko-KR" alt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KoPub돋움체 Medium" pitchFamily="2" charset="-127"/>
                <a:ea typeface="KoPub돋움체 Medium" pitchFamily="2" charset="-127"/>
              </a:rPr>
              <a:t>태풍 규모 등</a:t>
            </a:r>
            <a:r>
              <a:rPr lang="en-US" altLang="ko-KR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KoPub돋움체 Medium" pitchFamily="2" charset="-127"/>
                <a:ea typeface="KoPub돋움체 Medium" pitchFamily="2" charset="-127"/>
              </a:rPr>
              <a:t>)</a:t>
            </a:r>
            <a:endParaRPr lang="ko-KR" altLang="en-US" sz="1600" dirty="0">
              <a:solidFill>
                <a:schemeClr val="tx1">
                  <a:lumMod val="50000"/>
                  <a:lumOff val="50000"/>
                </a:schemeClr>
              </a:solidFill>
              <a:latin typeface="KoPub돋움체 Medium" pitchFamily="2" charset="-127"/>
              <a:ea typeface="KoPub돋움체 Medium" pitchFamily="2" charset="-127"/>
            </a:endParaRPr>
          </a:p>
        </p:txBody>
      </p:sp>
      <p:pic>
        <p:nvPicPr>
          <p:cNvPr id="7" name="그림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8604" y="4757309"/>
            <a:ext cx="2316432" cy="1436380"/>
          </a:xfrm>
          <a:prstGeom prst="rect">
            <a:avLst/>
          </a:prstGeom>
        </p:spPr>
      </p:pic>
      <p:sp>
        <p:nvSpPr>
          <p:cNvPr id="25" name="Slide Number Placeholder 4">
            <a:extLst>
              <a:ext uri="{FF2B5EF4-FFF2-40B4-BE49-F238E27FC236}">
                <a16:creationId xmlns:a16="http://schemas.microsoft.com/office/drawing/2014/main" id="{2109913F-AE7C-4464-BE13-AABF4197645E}"/>
              </a:ext>
            </a:extLst>
          </p:cNvPr>
          <p:cNvSpPr txBox="1">
            <a:spLocks/>
          </p:cNvSpPr>
          <p:nvPr/>
        </p:nvSpPr>
        <p:spPr>
          <a:xfrm>
            <a:off x="4126064" y="6541360"/>
            <a:ext cx="891872" cy="25567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dirty="0"/>
              <a:t>Page </a:t>
            </a:r>
            <a:fld id="{F03C90E3-98FA-4A46-95E3-0DCDD3916FEC}" type="slidenum">
              <a:rPr lang="ko-KR" altLang="en-US" smtClean="0"/>
              <a:pPr algn="ctr"/>
              <a:t>10</a:t>
            </a:fld>
            <a:endParaRPr lang="ko-KR" altLang="en-US" dirty="0"/>
          </a:p>
        </p:txBody>
      </p:sp>
      <p:grpSp>
        <p:nvGrpSpPr>
          <p:cNvPr id="30" name="그룹 29">
            <a:extLst>
              <a:ext uri="{FF2B5EF4-FFF2-40B4-BE49-F238E27FC236}">
                <a16:creationId xmlns:a16="http://schemas.microsoft.com/office/drawing/2014/main" id="{2108B2C6-7C47-44A4-925E-8E582E4B2A8F}"/>
              </a:ext>
            </a:extLst>
          </p:cNvPr>
          <p:cNvGrpSpPr/>
          <p:nvPr/>
        </p:nvGrpSpPr>
        <p:grpSpPr>
          <a:xfrm>
            <a:off x="5715000" y="110472"/>
            <a:ext cx="2695047" cy="234801"/>
            <a:chOff x="8651951" y="132416"/>
            <a:chExt cx="2695047" cy="234801"/>
          </a:xfrm>
        </p:grpSpPr>
        <p:sp>
          <p:nvSpPr>
            <p:cNvPr id="32" name="모서리가 둥근 직사각형 38">
              <a:extLst>
                <a:ext uri="{FF2B5EF4-FFF2-40B4-BE49-F238E27FC236}">
                  <a16:creationId xmlns:a16="http://schemas.microsoft.com/office/drawing/2014/main" id="{3B6B886E-7C6D-4F9B-B4B1-85534F4118FF}"/>
                </a:ext>
              </a:extLst>
            </p:cNvPr>
            <p:cNvSpPr/>
            <p:nvPr/>
          </p:nvSpPr>
          <p:spPr>
            <a:xfrm>
              <a:off x="8651951" y="132416"/>
              <a:ext cx="1752642" cy="234801"/>
            </a:xfrm>
            <a:prstGeom prst="roundRect">
              <a:avLst/>
            </a:prstGeom>
            <a:solidFill>
              <a:srgbClr val="2D506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30325">
                <a:spcBef>
                  <a:spcPts val="300"/>
                </a:spcBef>
                <a:buSzPct val="100000"/>
              </a:pPr>
              <a:r>
                <a:rPr lang="en-US" altLang="ko-KR" sz="1200" spc="-50" dirty="0">
                  <a:ln>
                    <a:solidFill>
                      <a:schemeClr val="bg1">
                        <a:lumMod val="85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돋움체 Bold" panose="00000800000000000000" pitchFamily="2" charset="-127"/>
                  <a:ea typeface="KoPub돋움체 Bold" panose="00000800000000000000" pitchFamily="2" charset="-127"/>
                </a:rPr>
                <a:t>Ⅰ. </a:t>
              </a:r>
              <a:r>
                <a:rPr lang="ko-KR" altLang="en-US" sz="1200" spc="-50" dirty="0">
                  <a:ln>
                    <a:solidFill>
                      <a:schemeClr val="bg1">
                        <a:lumMod val="85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돋움체 Bold" panose="00000800000000000000" pitchFamily="2" charset="-127"/>
                  <a:ea typeface="KoPub돋움체 Bold" panose="00000800000000000000" pitchFamily="2" charset="-127"/>
                </a:rPr>
                <a:t>연구 배경 및 필요성</a:t>
              </a:r>
            </a:p>
          </p:txBody>
        </p:sp>
        <p:sp>
          <p:nvSpPr>
            <p:cNvPr id="33" name="모서리가 둥근 직사각형 39">
              <a:extLst>
                <a:ext uri="{FF2B5EF4-FFF2-40B4-BE49-F238E27FC236}">
                  <a16:creationId xmlns:a16="http://schemas.microsoft.com/office/drawing/2014/main" id="{707020DB-5AA4-4A3E-B25F-F2CC8B2E5F76}"/>
                </a:ext>
              </a:extLst>
            </p:cNvPr>
            <p:cNvSpPr/>
            <p:nvPr/>
          </p:nvSpPr>
          <p:spPr>
            <a:xfrm>
              <a:off x="10470420" y="132416"/>
              <a:ext cx="252998" cy="234801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30325">
                <a:spcBef>
                  <a:spcPts val="300"/>
                </a:spcBef>
                <a:buSzPct val="100000"/>
              </a:pPr>
              <a:r>
                <a:rPr lang="en-US" altLang="ko-KR" sz="1200" spc="-50" dirty="0">
                  <a:ln>
                    <a:solidFill>
                      <a:schemeClr val="bg1">
                        <a:lumMod val="85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돋움체 Bold" panose="00000800000000000000" pitchFamily="2" charset="-127"/>
                  <a:ea typeface="KoPub돋움체 Bold" panose="00000800000000000000" pitchFamily="2" charset="-127"/>
                </a:rPr>
                <a:t>Ⅱ</a:t>
              </a:r>
              <a:endParaRPr lang="ko-KR" altLang="en-US" sz="1200" spc="-50" dirty="0">
                <a:ln>
                  <a:solidFill>
                    <a:schemeClr val="bg1">
                      <a:lumMod val="85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endParaRPr>
            </a:p>
          </p:txBody>
        </p:sp>
        <p:sp>
          <p:nvSpPr>
            <p:cNvPr id="34" name="모서리가 둥근 직사각형 40">
              <a:extLst>
                <a:ext uri="{FF2B5EF4-FFF2-40B4-BE49-F238E27FC236}">
                  <a16:creationId xmlns:a16="http://schemas.microsoft.com/office/drawing/2014/main" id="{DB516E30-4994-49BB-A827-9E393B4E980C}"/>
                </a:ext>
              </a:extLst>
            </p:cNvPr>
            <p:cNvSpPr/>
            <p:nvPr/>
          </p:nvSpPr>
          <p:spPr>
            <a:xfrm>
              <a:off x="10789244" y="132416"/>
              <a:ext cx="245964" cy="234801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200" spc="-50" dirty="0">
                  <a:ln>
                    <a:solidFill>
                      <a:schemeClr val="bg1">
                        <a:lumMod val="85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돋움체 Bold" panose="00000800000000000000" pitchFamily="2" charset="-127"/>
                  <a:ea typeface="KoPub돋움체 Bold" panose="00000800000000000000" pitchFamily="2" charset="-127"/>
                </a:rPr>
                <a:t>Ⅲ</a:t>
              </a:r>
              <a:endParaRPr lang="ko-KR" altLang="en-US" sz="1200" spc="-50" dirty="0">
                <a:ln>
                  <a:solidFill>
                    <a:schemeClr val="bg1">
                      <a:lumMod val="85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endParaRPr>
            </a:p>
          </p:txBody>
        </p:sp>
        <p:sp>
          <p:nvSpPr>
            <p:cNvPr id="35" name="모서리가 둥근 직사각형 43">
              <a:extLst>
                <a:ext uri="{FF2B5EF4-FFF2-40B4-BE49-F238E27FC236}">
                  <a16:creationId xmlns:a16="http://schemas.microsoft.com/office/drawing/2014/main" id="{3A9533C3-DC0A-457F-A219-E3C90B7BE381}"/>
                </a:ext>
              </a:extLst>
            </p:cNvPr>
            <p:cNvSpPr/>
            <p:nvPr/>
          </p:nvSpPr>
          <p:spPr>
            <a:xfrm>
              <a:off x="11101034" y="132416"/>
              <a:ext cx="245964" cy="234801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200" spc="-50" dirty="0">
                  <a:ln>
                    <a:solidFill>
                      <a:schemeClr val="bg1">
                        <a:lumMod val="85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돋움체 Bold" panose="00000800000000000000" pitchFamily="2" charset="-127"/>
                  <a:ea typeface="KoPub돋움체 Bold" panose="00000800000000000000" pitchFamily="2" charset="-127"/>
                </a:rPr>
                <a:t>Ⅳ</a:t>
              </a:r>
              <a:endParaRPr lang="ko-KR" altLang="en-US" sz="1200" spc="-50" dirty="0">
                <a:ln>
                  <a:solidFill>
                    <a:schemeClr val="bg1">
                      <a:lumMod val="85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endParaRPr>
            </a:p>
          </p:txBody>
        </p:sp>
      </p:grpSp>
      <p:sp>
        <p:nvSpPr>
          <p:cNvPr id="24" name="모서리가 둥근 직사각형 23">
            <a:extLst>
              <a:ext uri="{FF2B5EF4-FFF2-40B4-BE49-F238E27FC236}">
                <a16:creationId xmlns:a16="http://schemas.microsoft.com/office/drawing/2014/main" id="{AB1AE3CF-D32B-4DCB-86C8-066CA9EE39FE}"/>
              </a:ext>
            </a:extLst>
          </p:cNvPr>
          <p:cNvSpPr/>
          <p:nvPr/>
        </p:nvSpPr>
        <p:spPr>
          <a:xfrm>
            <a:off x="8470610" y="112205"/>
            <a:ext cx="245964" cy="234801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200" spc="-50" dirty="0">
                <a:ln>
                  <a:solidFill>
                    <a:schemeClr val="bg1">
                      <a:lumMod val="85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rPr>
              <a:t>Ⅴ</a:t>
            </a:r>
            <a:endParaRPr lang="ko-KR" altLang="en-US" sz="1200" spc="-50" dirty="0">
              <a:ln>
                <a:solidFill>
                  <a:schemeClr val="bg1">
                    <a:lumMod val="85000"/>
                    <a:alpha val="0"/>
                  </a:schemeClr>
                </a:solidFill>
              </a:ln>
              <a:solidFill>
                <a:schemeClr val="bg1"/>
              </a:solidFill>
              <a:latin typeface="KoPub돋움체 Bold" panose="00000800000000000000" pitchFamily="2" charset="-127"/>
              <a:ea typeface="KoPub돋움체 Bold" panose="00000800000000000000" pitchFamily="2" charset="-127"/>
            </a:endParaRPr>
          </a:p>
        </p:txBody>
      </p:sp>
      <p:sp>
        <p:nvSpPr>
          <p:cNvPr id="36" name="모서리가 둥근 직사각형 35">
            <a:extLst>
              <a:ext uri="{FF2B5EF4-FFF2-40B4-BE49-F238E27FC236}">
                <a16:creationId xmlns:a16="http://schemas.microsoft.com/office/drawing/2014/main" id="{C60C7C84-7302-48B1-AA8D-F1952C702B56}"/>
              </a:ext>
            </a:extLst>
          </p:cNvPr>
          <p:cNvSpPr/>
          <p:nvPr/>
        </p:nvSpPr>
        <p:spPr>
          <a:xfrm>
            <a:off x="8771448" y="111552"/>
            <a:ext cx="245964" cy="234801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200" spc="-50" dirty="0">
                <a:ln>
                  <a:solidFill>
                    <a:schemeClr val="bg1">
                      <a:lumMod val="85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rPr>
              <a:t>Ⅵ</a:t>
            </a:r>
            <a:endParaRPr lang="ko-KR" altLang="en-US" sz="1200" spc="-50" dirty="0">
              <a:ln>
                <a:solidFill>
                  <a:schemeClr val="bg1">
                    <a:lumMod val="85000"/>
                    <a:alpha val="0"/>
                  </a:schemeClr>
                </a:solidFill>
              </a:ln>
              <a:solidFill>
                <a:schemeClr val="bg1"/>
              </a:solidFill>
              <a:latin typeface="KoPub돋움체 Bold" panose="00000800000000000000" pitchFamily="2" charset="-127"/>
              <a:ea typeface="KoPub돋움체 Bold" panose="00000800000000000000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2587810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직사각형 158">
            <a:extLst>
              <a:ext uri="{FF2B5EF4-FFF2-40B4-BE49-F238E27FC236}">
                <a16:creationId xmlns:a16="http://schemas.microsoft.com/office/drawing/2014/main" id="{3D9E50B0-D0D6-4041-9552-72F6A4817336}"/>
              </a:ext>
            </a:extLst>
          </p:cNvPr>
          <p:cNvSpPr/>
          <p:nvPr/>
        </p:nvSpPr>
        <p:spPr>
          <a:xfrm>
            <a:off x="5887648" y="4831803"/>
            <a:ext cx="3015906" cy="1620000"/>
          </a:xfrm>
          <a:prstGeom prst="rect">
            <a:avLst/>
          </a:prstGeom>
          <a:solidFill>
            <a:schemeClr val="bg1"/>
          </a:solidFill>
          <a:ln w="6350" cap="flat" cmpd="sng" algn="ctr">
            <a:solidFill>
              <a:schemeClr val="bg1">
                <a:lumMod val="75000"/>
              </a:schemeClr>
            </a:solidFill>
            <a:prstDash val="solid"/>
          </a:ln>
          <a:effectLst>
            <a:innerShdw dist="12700" dir="16200000">
              <a:sysClr val="window" lastClr="FFFFFF">
                <a:alpha val="50000"/>
              </a:sysClr>
            </a:innerShdw>
          </a:effectLst>
        </p:spPr>
        <p:txBody>
          <a:bodyPr rtlCol="0" anchor="ctr"/>
          <a:lstStyle/>
          <a:p>
            <a:pPr algn="ctr">
              <a:defRPr/>
            </a:pPr>
            <a:endParaRPr lang="ko-KR" altLang="en-US" sz="1050" b="1" dirty="0">
              <a:solidFill>
                <a:prstClr val="white"/>
              </a:solidFill>
              <a:latin typeface="KoPub돋움체 Bold" panose="02020603020101020101" pitchFamily="18" charset="-127"/>
              <a:ea typeface="KoPub돋움체 Bold" panose="02020603020101020101" pitchFamily="18" charset="-127"/>
            </a:endParaRPr>
          </a:p>
        </p:txBody>
      </p:sp>
      <p:sp>
        <p:nvSpPr>
          <p:cNvPr id="98" name="직사각형 97">
            <a:extLst>
              <a:ext uri="{FF2B5EF4-FFF2-40B4-BE49-F238E27FC236}">
                <a16:creationId xmlns:a16="http://schemas.microsoft.com/office/drawing/2014/main" id="{3D9E50B0-D0D6-4041-9552-72F6A4817336}"/>
              </a:ext>
            </a:extLst>
          </p:cNvPr>
          <p:cNvSpPr/>
          <p:nvPr/>
        </p:nvSpPr>
        <p:spPr>
          <a:xfrm>
            <a:off x="2987824" y="4831803"/>
            <a:ext cx="2605934" cy="1620000"/>
          </a:xfrm>
          <a:prstGeom prst="rect">
            <a:avLst/>
          </a:prstGeom>
          <a:solidFill>
            <a:schemeClr val="bg1"/>
          </a:solidFill>
          <a:ln w="6350" cap="flat" cmpd="sng" algn="ctr">
            <a:solidFill>
              <a:schemeClr val="bg1">
                <a:lumMod val="75000"/>
              </a:schemeClr>
            </a:solidFill>
            <a:prstDash val="solid"/>
          </a:ln>
          <a:effectLst>
            <a:innerShdw dist="12700" dir="16200000">
              <a:sysClr val="window" lastClr="FFFFFF">
                <a:alpha val="50000"/>
              </a:sysClr>
            </a:innerShdw>
          </a:effectLst>
        </p:spPr>
        <p:txBody>
          <a:bodyPr rtlCol="0" anchor="ctr"/>
          <a:lstStyle/>
          <a:p>
            <a:pPr algn="ctr">
              <a:defRPr/>
            </a:pPr>
            <a:endParaRPr lang="ko-KR" altLang="en-US" sz="1050" b="1" dirty="0">
              <a:solidFill>
                <a:prstClr val="white"/>
              </a:solidFill>
              <a:latin typeface="KoPub돋움체 Bold" panose="02020603020101020101" pitchFamily="18" charset="-127"/>
              <a:ea typeface="KoPub돋움체 Bold" panose="02020603020101020101" pitchFamily="18" charset="-127"/>
            </a:endParaRPr>
          </a:p>
        </p:txBody>
      </p:sp>
      <p:pic>
        <p:nvPicPr>
          <p:cNvPr id="26" name="그림 25">
            <a:extLst>
              <a:ext uri="{FF2B5EF4-FFF2-40B4-BE49-F238E27FC236}">
                <a16:creationId xmlns:a16="http://schemas.microsoft.com/office/drawing/2014/main" id="{AD7040A1-E3A2-4ECF-A5F4-DB1F93CB66F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828675"/>
          </a:xfrm>
          <a:prstGeom prst="rect">
            <a:avLst/>
          </a:prstGeom>
        </p:spPr>
      </p:pic>
      <p:pic>
        <p:nvPicPr>
          <p:cNvPr id="27" name="그림 26">
            <a:extLst>
              <a:ext uri="{FF2B5EF4-FFF2-40B4-BE49-F238E27FC236}">
                <a16:creationId xmlns:a16="http://schemas.microsoft.com/office/drawing/2014/main" id="{CC106F35-8D9C-4E3D-A0BF-89554534DB0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3143" y="60525"/>
            <a:ext cx="905690" cy="884790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13C0D3C6-25C0-43FD-A0F3-13EE231E8760}"/>
              </a:ext>
            </a:extLst>
          </p:cNvPr>
          <p:cNvSpPr txBox="1"/>
          <p:nvPr/>
        </p:nvSpPr>
        <p:spPr>
          <a:xfrm>
            <a:off x="158308" y="113210"/>
            <a:ext cx="306686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042873" latinLnBrk="1">
              <a:buClr>
                <a:schemeClr val="tx1">
                  <a:lumMod val="50000"/>
                  <a:lumOff val="50000"/>
                </a:schemeClr>
              </a:buClr>
            </a:pPr>
            <a:r>
              <a:rPr lang="ko-KR" altLang="en-US" sz="10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화산섬 제주의 </a:t>
            </a:r>
            <a:r>
              <a:rPr lang="ko-KR" altLang="en-US" sz="10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66FFFF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실시간 홍수 감지 및 안전지원 기술 </a:t>
            </a:r>
            <a:r>
              <a:rPr lang="ko-KR" altLang="en-US" sz="10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개발</a:t>
            </a:r>
          </a:p>
        </p:txBody>
      </p:sp>
      <p:cxnSp>
        <p:nvCxnSpPr>
          <p:cNvPr id="29" name="직선 연결선 28">
            <a:extLst>
              <a:ext uri="{FF2B5EF4-FFF2-40B4-BE49-F238E27FC236}">
                <a16:creationId xmlns:a16="http://schemas.microsoft.com/office/drawing/2014/main" id="{2A3B4120-C5D6-4E6B-83EF-99A42724F464}"/>
              </a:ext>
            </a:extLst>
          </p:cNvPr>
          <p:cNvCxnSpPr>
            <a:cxnSpLocks/>
          </p:cNvCxnSpPr>
          <p:nvPr/>
        </p:nvCxnSpPr>
        <p:spPr>
          <a:xfrm>
            <a:off x="250825" y="366126"/>
            <a:ext cx="2881015" cy="1000"/>
          </a:xfrm>
          <a:prstGeom prst="line">
            <a:avLst/>
          </a:prstGeom>
          <a:ln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7" name="그룹 66">
            <a:extLst>
              <a:ext uri="{FF2B5EF4-FFF2-40B4-BE49-F238E27FC236}">
                <a16:creationId xmlns:a16="http://schemas.microsoft.com/office/drawing/2014/main" id="{87D5F3E7-3502-4AEB-AED0-764BD04501BD}"/>
              </a:ext>
            </a:extLst>
          </p:cNvPr>
          <p:cNvGrpSpPr/>
          <p:nvPr/>
        </p:nvGrpSpPr>
        <p:grpSpPr>
          <a:xfrm>
            <a:off x="250823" y="1032142"/>
            <a:ext cx="8652731" cy="1872000"/>
            <a:chOff x="250823" y="1076210"/>
            <a:chExt cx="8652731" cy="1872000"/>
          </a:xfrm>
        </p:grpSpPr>
        <p:grpSp>
          <p:nvGrpSpPr>
            <p:cNvPr id="68" name="그룹 67">
              <a:extLst>
                <a:ext uri="{FF2B5EF4-FFF2-40B4-BE49-F238E27FC236}">
                  <a16:creationId xmlns:a16="http://schemas.microsoft.com/office/drawing/2014/main" id="{99A4A855-E9D1-42D0-B880-13248CC6AEA8}"/>
                </a:ext>
              </a:extLst>
            </p:cNvPr>
            <p:cNvGrpSpPr/>
            <p:nvPr/>
          </p:nvGrpSpPr>
          <p:grpSpPr>
            <a:xfrm>
              <a:off x="250823" y="1076210"/>
              <a:ext cx="4248000" cy="1872000"/>
              <a:chOff x="250823" y="1511108"/>
              <a:chExt cx="4321177" cy="1872000"/>
            </a:xfrm>
          </p:grpSpPr>
          <p:sp>
            <p:nvSpPr>
              <p:cNvPr id="74" name="사각형: 둥근 모서리 94">
                <a:extLst>
                  <a:ext uri="{FF2B5EF4-FFF2-40B4-BE49-F238E27FC236}">
                    <a16:creationId xmlns:a16="http://schemas.microsoft.com/office/drawing/2014/main" id="{E66F893A-0F41-4B22-AABB-E4578C158174}"/>
                  </a:ext>
                </a:extLst>
              </p:cNvPr>
              <p:cNvSpPr/>
              <p:nvPr/>
            </p:nvSpPr>
            <p:spPr>
              <a:xfrm>
                <a:off x="250823" y="1511108"/>
                <a:ext cx="4321177" cy="1872000"/>
              </a:xfrm>
              <a:prstGeom prst="rect">
                <a:avLst/>
              </a:prstGeom>
              <a:solidFill>
                <a:schemeClr val="bg1"/>
              </a:solidFill>
              <a:ln w="6350">
                <a:solidFill>
                  <a:schemeClr val="bg1">
                    <a:lumMod val="75000"/>
                  </a:schemeClr>
                </a:solidFill>
              </a:ln>
              <a:effectLst>
                <a:outerShdw dist="38100" dir="5400000" algn="t" rotWithShape="0">
                  <a:schemeClr val="bg1">
                    <a:lumMod val="85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600" dirty="0"/>
              </a:p>
            </p:txBody>
          </p:sp>
          <p:grpSp>
            <p:nvGrpSpPr>
              <p:cNvPr id="75" name="그룹 74">
                <a:extLst>
                  <a:ext uri="{FF2B5EF4-FFF2-40B4-BE49-F238E27FC236}">
                    <a16:creationId xmlns:a16="http://schemas.microsoft.com/office/drawing/2014/main" id="{CB1F138D-3D14-4A75-94F0-8AA55CC1DDF7}"/>
                  </a:ext>
                </a:extLst>
              </p:cNvPr>
              <p:cNvGrpSpPr/>
              <p:nvPr/>
            </p:nvGrpSpPr>
            <p:grpSpPr>
              <a:xfrm>
                <a:off x="376201" y="1511521"/>
                <a:ext cx="4101477" cy="316990"/>
                <a:chOff x="1158242" y="950579"/>
                <a:chExt cx="7611290" cy="316990"/>
              </a:xfrm>
            </p:grpSpPr>
            <p:sp>
              <p:nvSpPr>
                <p:cNvPr id="76" name="화살표: 오각형 75">
                  <a:extLst>
                    <a:ext uri="{FF2B5EF4-FFF2-40B4-BE49-F238E27FC236}">
                      <a16:creationId xmlns:a16="http://schemas.microsoft.com/office/drawing/2014/main" id="{D879AFEB-EDBB-4FB5-92ED-22294098BDC2}"/>
                    </a:ext>
                  </a:extLst>
                </p:cNvPr>
                <p:cNvSpPr/>
                <p:nvPr/>
              </p:nvSpPr>
              <p:spPr>
                <a:xfrm>
                  <a:off x="1158242" y="950579"/>
                  <a:ext cx="7611290" cy="316990"/>
                </a:xfrm>
                <a:prstGeom prst="round2SameRect">
                  <a:avLst>
                    <a:gd name="adj1" fmla="val 0"/>
                    <a:gd name="adj2" fmla="val 21382"/>
                  </a:avLst>
                </a:prstGeom>
                <a:gradFill>
                  <a:gsLst>
                    <a:gs pos="0">
                      <a:schemeClr val="bg1">
                        <a:lumMod val="65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4800000" scaled="0"/>
                </a:gradFill>
                <a:ln>
                  <a:noFill/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400" dirty="0">
                    <a:ln>
                      <a:solidFill>
                        <a:schemeClr val="accent1">
                          <a:shade val="50000"/>
                          <a:alpha val="0"/>
                        </a:schemeClr>
                      </a:solidFill>
                    </a:ln>
                    <a:latin typeface="KoPub돋움체 Bold" panose="02020603020101020101" pitchFamily="18" charset="-127"/>
                    <a:ea typeface="KoPub돋움체 Bold" panose="02020603020101020101" pitchFamily="18" charset="-127"/>
                  </a:endParaRPr>
                </a:p>
              </p:txBody>
            </p:sp>
            <p:sp>
              <p:nvSpPr>
                <p:cNvPr id="77" name="TextBox 76">
                  <a:extLst>
                    <a:ext uri="{FF2B5EF4-FFF2-40B4-BE49-F238E27FC236}">
                      <a16:creationId xmlns:a16="http://schemas.microsoft.com/office/drawing/2014/main" id="{AFF83F7E-B915-4EE6-BBCE-B1344899D22B}"/>
                    </a:ext>
                  </a:extLst>
                </p:cNvPr>
                <p:cNvSpPr txBox="1"/>
                <p:nvPr/>
              </p:nvSpPr>
              <p:spPr>
                <a:xfrm>
                  <a:off x="4734665" y="988628"/>
                  <a:ext cx="593100" cy="22672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indent="0" algn="ctr">
                    <a:lnSpc>
                      <a:spcPct val="110000"/>
                    </a:lnSpc>
                    <a:spcAft>
                      <a:spcPts val="300"/>
                    </a:spcAft>
                    <a:buClr>
                      <a:schemeClr val="tx1">
                        <a:lumMod val="50000"/>
                        <a:lumOff val="50000"/>
                      </a:schemeClr>
                    </a:buClr>
                    <a:buNone/>
                  </a:pPr>
                  <a:r>
                    <a:rPr lang="ko-KR" altLang="en-US" sz="1400" dirty="0">
                      <a:ln>
                        <a:solidFill>
                          <a:schemeClr val="accent1">
                            <a:shade val="50000"/>
                            <a:alpha val="0"/>
                          </a:schemeClr>
                        </a:solidFill>
                      </a:ln>
                      <a:solidFill>
                        <a:schemeClr val="bg1"/>
                      </a:solidFill>
                      <a:latin typeface="KoPub돋움체 Bold" panose="02020603020101020101" pitchFamily="18" charset="-127"/>
                      <a:ea typeface="KoPub돋움체 Bold" panose="02020603020101020101" pitchFamily="18" charset="-127"/>
                    </a:rPr>
                    <a:t>현행</a:t>
                  </a:r>
                  <a:endParaRPr lang="en-US" altLang="ko-KR" sz="1400" dirty="0">
                    <a:ln>
                      <a:solidFill>
                        <a:schemeClr val="accent1">
                          <a:shade val="50000"/>
                          <a:alpha val="0"/>
                        </a:schemeClr>
                      </a:solidFill>
                    </a:ln>
                    <a:solidFill>
                      <a:schemeClr val="bg1"/>
                    </a:solidFill>
                    <a:latin typeface="KoPub돋움체 Bold" panose="02020603020101020101" pitchFamily="18" charset="-127"/>
                    <a:ea typeface="KoPub돋움체 Bold" panose="02020603020101020101" pitchFamily="18" charset="-127"/>
                  </a:endParaRPr>
                </a:p>
              </p:txBody>
            </p:sp>
          </p:grpSp>
        </p:grpSp>
        <p:grpSp>
          <p:nvGrpSpPr>
            <p:cNvPr id="69" name="그룹 68">
              <a:extLst>
                <a:ext uri="{FF2B5EF4-FFF2-40B4-BE49-F238E27FC236}">
                  <a16:creationId xmlns:a16="http://schemas.microsoft.com/office/drawing/2014/main" id="{52C89979-B138-472E-84A9-A4CCC6E0BF3D}"/>
                </a:ext>
              </a:extLst>
            </p:cNvPr>
            <p:cNvGrpSpPr/>
            <p:nvPr/>
          </p:nvGrpSpPr>
          <p:grpSpPr>
            <a:xfrm>
              <a:off x="4655554" y="1076210"/>
              <a:ext cx="4248000" cy="1872000"/>
              <a:chOff x="250823" y="1511108"/>
              <a:chExt cx="4321177" cy="1872000"/>
            </a:xfrm>
          </p:grpSpPr>
          <p:sp>
            <p:nvSpPr>
              <p:cNvPr id="70" name="사각형: 둥근 모서리 94">
                <a:extLst>
                  <a:ext uri="{FF2B5EF4-FFF2-40B4-BE49-F238E27FC236}">
                    <a16:creationId xmlns:a16="http://schemas.microsoft.com/office/drawing/2014/main" id="{55E339AD-7FD7-4EF3-92C9-3F826945549D}"/>
                  </a:ext>
                </a:extLst>
              </p:cNvPr>
              <p:cNvSpPr/>
              <p:nvPr/>
            </p:nvSpPr>
            <p:spPr>
              <a:xfrm>
                <a:off x="250823" y="1511108"/>
                <a:ext cx="4321177" cy="1872000"/>
              </a:xfrm>
              <a:prstGeom prst="rect">
                <a:avLst/>
              </a:prstGeom>
              <a:solidFill>
                <a:schemeClr val="bg1"/>
              </a:solidFill>
              <a:ln w="6350">
                <a:solidFill>
                  <a:schemeClr val="bg1">
                    <a:lumMod val="75000"/>
                  </a:schemeClr>
                </a:solidFill>
              </a:ln>
              <a:effectLst>
                <a:outerShdw dist="38100" dir="5400000" algn="t" rotWithShape="0">
                  <a:schemeClr val="bg1">
                    <a:lumMod val="85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600" dirty="0"/>
              </a:p>
            </p:txBody>
          </p:sp>
          <p:grpSp>
            <p:nvGrpSpPr>
              <p:cNvPr id="71" name="그룹 70">
                <a:extLst>
                  <a:ext uri="{FF2B5EF4-FFF2-40B4-BE49-F238E27FC236}">
                    <a16:creationId xmlns:a16="http://schemas.microsoft.com/office/drawing/2014/main" id="{A88F6526-EDFB-47B7-BC94-75DEE7596B6B}"/>
                  </a:ext>
                </a:extLst>
              </p:cNvPr>
              <p:cNvGrpSpPr/>
              <p:nvPr/>
            </p:nvGrpSpPr>
            <p:grpSpPr>
              <a:xfrm>
                <a:off x="376201" y="1511521"/>
                <a:ext cx="4101477" cy="316990"/>
                <a:chOff x="1158242" y="950579"/>
                <a:chExt cx="7611290" cy="316990"/>
              </a:xfrm>
            </p:grpSpPr>
            <p:sp>
              <p:nvSpPr>
                <p:cNvPr id="72" name="화살표: 오각형 75">
                  <a:extLst>
                    <a:ext uri="{FF2B5EF4-FFF2-40B4-BE49-F238E27FC236}">
                      <a16:creationId xmlns:a16="http://schemas.microsoft.com/office/drawing/2014/main" id="{ED230987-2BE0-4FE0-98B3-0C9CCCD11A9C}"/>
                    </a:ext>
                  </a:extLst>
                </p:cNvPr>
                <p:cNvSpPr/>
                <p:nvPr/>
              </p:nvSpPr>
              <p:spPr>
                <a:xfrm>
                  <a:off x="1158242" y="950579"/>
                  <a:ext cx="7611290" cy="316990"/>
                </a:xfrm>
                <a:prstGeom prst="round2SameRect">
                  <a:avLst>
                    <a:gd name="adj1" fmla="val 0"/>
                    <a:gd name="adj2" fmla="val 21382"/>
                  </a:avLst>
                </a:prstGeom>
                <a:gradFill>
                  <a:gsLst>
                    <a:gs pos="0">
                      <a:srgbClr val="0070C0"/>
                    </a:gs>
                    <a:gs pos="100000">
                      <a:srgbClr val="002060"/>
                    </a:gs>
                  </a:gsLst>
                  <a:lin ang="4800000" scaled="0"/>
                </a:gradFill>
                <a:ln>
                  <a:noFill/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400" dirty="0">
                    <a:ln>
                      <a:solidFill>
                        <a:schemeClr val="accent1">
                          <a:shade val="50000"/>
                          <a:alpha val="0"/>
                        </a:schemeClr>
                      </a:solidFill>
                    </a:ln>
                    <a:latin typeface="KoPub돋움체 Bold" panose="02020603020101020101" pitchFamily="18" charset="-127"/>
                    <a:ea typeface="KoPub돋움체 Bold" panose="02020603020101020101" pitchFamily="18" charset="-127"/>
                  </a:endParaRPr>
                </a:p>
              </p:txBody>
            </p:sp>
            <p:sp>
              <p:nvSpPr>
                <p:cNvPr id="73" name="TextBox 72">
                  <a:extLst>
                    <a:ext uri="{FF2B5EF4-FFF2-40B4-BE49-F238E27FC236}">
                      <a16:creationId xmlns:a16="http://schemas.microsoft.com/office/drawing/2014/main" id="{ACABF9FB-C12D-465C-A470-6E543CF628DD}"/>
                    </a:ext>
                  </a:extLst>
                </p:cNvPr>
                <p:cNvSpPr txBox="1"/>
                <p:nvPr/>
              </p:nvSpPr>
              <p:spPr>
                <a:xfrm>
                  <a:off x="4489557" y="988628"/>
                  <a:ext cx="1083310" cy="23698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indent="0" algn="ctr">
                    <a:lnSpc>
                      <a:spcPct val="110000"/>
                    </a:lnSpc>
                    <a:spcAft>
                      <a:spcPts val="300"/>
                    </a:spcAft>
                    <a:buClr>
                      <a:schemeClr val="tx1">
                        <a:lumMod val="50000"/>
                        <a:lumOff val="50000"/>
                      </a:schemeClr>
                    </a:buClr>
                    <a:buNone/>
                  </a:pPr>
                  <a:r>
                    <a:rPr lang="ko-KR" altLang="en-US" sz="1400" dirty="0">
                      <a:ln>
                        <a:solidFill>
                          <a:schemeClr val="accent1">
                            <a:shade val="50000"/>
                            <a:alpha val="0"/>
                          </a:schemeClr>
                        </a:solidFill>
                      </a:ln>
                      <a:solidFill>
                        <a:schemeClr val="bg1"/>
                      </a:solidFill>
                      <a:latin typeface="KoPub돋움체 Bold" panose="02020603020101020101" pitchFamily="18" charset="-127"/>
                      <a:ea typeface="KoPub돋움체 Bold" panose="02020603020101020101" pitchFamily="18" charset="-127"/>
                    </a:rPr>
                    <a:t>개발 후 </a:t>
                  </a:r>
                  <a:endParaRPr lang="en-US" altLang="ko-KR" sz="1400" dirty="0">
                    <a:ln>
                      <a:solidFill>
                        <a:schemeClr val="accent1">
                          <a:shade val="50000"/>
                          <a:alpha val="0"/>
                        </a:schemeClr>
                      </a:solidFill>
                    </a:ln>
                    <a:solidFill>
                      <a:schemeClr val="bg1"/>
                    </a:solidFill>
                    <a:latin typeface="KoPub돋움체 Bold" panose="02020603020101020101" pitchFamily="18" charset="-127"/>
                    <a:ea typeface="KoPub돋움체 Bold" panose="02020603020101020101" pitchFamily="18" charset="-127"/>
                  </a:endParaRPr>
                </a:p>
              </p:txBody>
            </p:sp>
          </p:grpSp>
        </p:grpSp>
      </p:grpSp>
      <p:sp>
        <p:nvSpPr>
          <p:cNvPr id="79" name="TextBox 58">
            <a:extLst>
              <a:ext uri="{FF2B5EF4-FFF2-40B4-BE49-F238E27FC236}">
                <a16:creationId xmlns:a16="http://schemas.microsoft.com/office/drawing/2014/main" id="{C1BB20EB-9006-43D9-9E89-A68719C946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61623" y="1455286"/>
            <a:ext cx="28800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latinLnBrk="1"/>
            <a:r>
              <a:rPr lang="ko-KR" altLang="en-US" sz="1600" spc="-3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  <a:cs typeface="Arial" panose="020B0604020202020204" pitchFamily="34" charset="0"/>
              </a:rPr>
              <a:t>제주지역 홍수 대응체계의 한계</a:t>
            </a:r>
          </a:p>
        </p:txBody>
      </p:sp>
      <p:sp>
        <p:nvSpPr>
          <p:cNvPr id="80" name="TextBox 58">
            <a:extLst>
              <a:ext uri="{FF2B5EF4-FFF2-40B4-BE49-F238E27FC236}">
                <a16:creationId xmlns:a16="http://schemas.microsoft.com/office/drawing/2014/main" id="{513BDFCF-EAAE-4E5C-AB21-6A96E4CB5D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61623" y="1834613"/>
            <a:ext cx="2933259" cy="872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indent="1080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ko-KR" altLang="en-US" sz="1200" b="1" spc="-100" dirty="0" err="1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  <a:cs typeface="Arial" panose="020B0604020202020204" pitchFamily="34" charset="0"/>
              </a:rPr>
              <a:t>점강우에</a:t>
            </a:r>
            <a:r>
              <a:rPr lang="ko-KR" altLang="en-US" sz="1200" b="1" spc="-1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  <a:cs typeface="Arial" panose="020B0604020202020204" pitchFamily="34" charset="0"/>
              </a:rPr>
              <a:t> 의존한 홍수피해 예측</a:t>
            </a:r>
            <a:endParaRPr lang="en-US" altLang="ko-KR" sz="1200" b="1" spc="-10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KoPub돋움체 Medium" panose="02020603020101020101" pitchFamily="18" charset="-127"/>
              <a:ea typeface="KoPub돋움체 Medium" panose="02020603020101020101" pitchFamily="18" charset="-127"/>
              <a:cs typeface="Arial" panose="020B0604020202020204" pitchFamily="34" charset="0"/>
            </a:endParaRPr>
          </a:p>
          <a:p>
            <a:pPr indent="1080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ko-KR" altLang="en-US" sz="1200" b="1" spc="-1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  <a:cs typeface="Arial" panose="020B0604020202020204" pitchFamily="34" charset="0"/>
              </a:rPr>
              <a:t>경험적 근거로 재난대응 의사결정</a:t>
            </a:r>
            <a:endParaRPr lang="en-US" altLang="ko-KR" sz="1200" b="1" spc="-10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KoPub돋움체 Medium" panose="02020603020101020101" pitchFamily="18" charset="-127"/>
              <a:ea typeface="KoPub돋움체 Medium" panose="02020603020101020101" pitchFamily="18" charset="-127"/>
              <a:cs typeface="Arial" panose="020B0604020202020204" pitchFamily="34" charset="0"/>
            </a:endParaRPr>
          </a:p>
          <a:p>
            <a:pPr indent="1080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ko-KR" altLang="en-US" sz="1200" b="1" spc="-1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  <a:cs typeface="Arial" panose="020B0604020202020204" pitchFamily="34" charset="0"/>
              </a:rPr>
              <a:t>획일화된 재해 </a:t>
            </a:r>
            <a:r>
              <a:rPr lang="ko-KR" altLang="en-US" sz="1200" b="1" spc="-100" dirty="0" err="1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  <a:cs typeface="Arial" panose="020B0604020202020204" pitchFamily="34" charset="0"/>
              </a:rPr>
              <a:t>예경보</a:t>
            </a:r>
            <a:r>
              <a:rPr lang="ko-KR" altLang="en-US" sz="1200" b="1" spc="-1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  <a:cs typeface="Arial" panose="020B0604020202020204" pitchFamily="34" charset="0"/>
              </a:rPr>
              <a:t> 및 재난대응</a:t>
            </a:r>
            <a:endParaRPr lang="en-US" altLang="ko-KR" sz="1200" b="1" spc="-10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KoPub돋움체 Medium" panose="02020603020101020101" pitchFamily="18" charset="-127"/>
              <a:ea typeface="KoPub돋움체 Medium" panose="02020603020101020101" pitchFamily="18" charset="-127"/>
              <a:cs typeface="Arial" panose="020B0604020202020204" pitchFamily="34" charset="0"/>
            </a:endParaRPr>
          </a:p>
          <a:p>
            <a:pPr indent="1080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ko-KR" altLang="en-US" sz="1200" b="1" spc="-1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  <a:cs typeface="Arial" panose="020B0604020202020204" pitchFamily="34" charset="0"/>
              </a:rPr>
              <a:t>인명피해 관리체계 미흡</a:t>
            </a:r>
          </a:p>
        </p:txBody>
      </p:sp>
      <p:sp>
        <p:nvSpPr>
          <p:cNvPr id="81" name="TextBox 58">
            <a:extLst>
              <a:ext uri="{FF2B5EF4-FFF2-40B4-BE49-F238E27FC236}">
                <a16:creationId xmlns:a16="http://schemas.microsoft.com/office/drawing/2014/main" id="{FAE8B3F2-CB4C-4820-8C85-C572E0E67D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64751" y="1834613"/>
            <a:ext cx="2956225" cy="1025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indent="10800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ko-KR" altLang="en-US" sz="1200" b="1" spc="-1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005AAB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  <a:cs typeface="Arial" panose="020B0604020202020204" pitchFamily="34" charset="0"/>
              </a:rPr>
              <a:t>레이더강우로 홍수피해 예측 신뢰도 제고</a:t>
            </a:r>
            <a:endParaRPr lang="en-US" altLang="ko-KR" sz="1200" b="1" spc="-10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rgbClr val="005AAB"/>
              </a:solidFill>
              <a:latin typeface="KoPub돋움체 Medium" panose="02020603020101020101" pitchFamily="18" charset="-127"/>
              <a:ea typeface="KoPub돋움체 Medium" panose="02020603020101020101" pitchFamily="18" charset="-127"/>
              <a:cs typeface="Arial" panose="020B0604020202020204" pitchFamily="34" charset="0"/>
            </a:endParaRPr>
          </a:p>
          <a:p>
            <a:pPr indent="10800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ko-KR" altLang="en-US" sz="1200" b="1" spc="-1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005AAB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  <a:cs typeface="Arial" panose="020B0604020202020204" pitchFamily="34" charset="0"/>
              </a:rPr>
              <a:t>과학적 판단근거로 의사결정 지원 지능화</a:t>
            </a:r>
            <a:endParaRPr lang="en-US" altLang="ko-KR" sz="1200" b="1" spc="-10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rgbClr val="005AAB"/>
              </a:solidFill>
              <a:latin typeface="KoPub돋움체 Medium" panose="02020603020101020101" pitchFamily="18" charset="-127"/>
              <a:ea typeface="KoPub돋움체 Medium" panose="02020603020101020101" pitchFamily="18" charset="-127"/>
              <a:cs typeface="Arial" panose="020B0604020202020204" pitchFamily="34" charset="0"/>
            </a:endParaRPr>
          </a:p>
          <a:p>
            <a:pPr indent="10800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ko-KR" altLang="en-US" sz="1200" b="1" spc="-1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005AAB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  <a:cs typeface="Arial" panose="020B0604020202020204" pitchFamily="34" charset="0"/>
              </a:rPr>
              <a:t>위험등급별 재난대응체계 차등화</a:t>
            </a:r>
            <a:endParaRPr lang="en-US" altLang="ko-KR" sz="1200" b="1" spc="-10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rgbClr val="005AAB"/>
              </a:solidFill>
              <a:latin typeface="KoPub돋움체 Medium" panose="02020603020101020101" pitchFamily="18" charset="-127"/>
              <a:ea typeface="KoPub돋움체 Medium" panose="02020603020101020101" pitchFamily="18" charset="-127"/>
              <a:cs typeface="Arial" panose="020B0604020202020204" pitchFamily="34" charset="0"/>
            </a:endParaRPr>
          </a:p>
          <a:p>
            <a:pPr indent="10800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ko-KR" altLang="en-US" sz="1200" b="1" spc="-1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005AAB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  <a:cs typeface="Arial" panose="020B0604020202020204" pitchFamily="34" charset="0"/>
              </a:rPr>
              <a:t>신속한 위험상황 전파로 상황인지 개선 및 </a:t>
            </a:r>
            <a:endParaRPr lang="en-US" altLang="ko-KR" sz="1200" b="1" spc="-10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rgbClr val="005AAB"/>
              </a:solidFill>
              <a:latin typeface="KoPub돋움체 Medium" panose="02020603020101020101" pitchFamily="18" charset="-127"/>
              <a:ea typeface="KoPub돋움체 Medium" panose="02020603020101020101" pitchFamily="18" charset="-127"/>
              <a:cs typeface="Arial" panose="020B0604020202020204" pitchFamily="34" charset="0"/>
            </a:endParaRPr>
          </a:p>
          <a:p>
            <a:pPr indent="108000">
              <a:spcAft>
                <a:spcPts val="200"/>
              </a:spcAft>
            </a:pPr>
            <a:r>
              <a:rPr lang="ko-KR" altLang="en-US" sz="1200" b="1" spc="-1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005AAB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  <a:cs typeface="Arial" panose="020B0604020202020204" pitchFamily="34" charset="0"/>
              </a:rPr>
              <a:t>인명피해 사전 예방</a:t>
            </a:r>
          </a:p>
        </p:txBody>
      </p:sp>
      <p:sp>
        <p:nvSpPr>
          <p:cNvPr id="116" name="TextBox 58">
            <a:extLst>
              <a:ext uri="{FF2B5EF4-FFF2-40B4-BE49-F238E27FC236}">
                <a16:creationId xmlns:a16="http://schemas.microsoft.com/office/drawing/2014/main" id="{F39CDAB6-CC4E-4DF6-8EDF-8E96F52D18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64751" y="1455286"/>
            <a:ext cx="28800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latinLnBrk="1"/>
            <a:r>
              <a:rPr lang="ko-KR" altLang="en-US" sz="1600" spc="-3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005AAB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  <a:cs typeface="Arial" panose="020B0604020202020204" pitchFamily="34" charset="0"/>
              </a:rPr>
              <a:t>실시간 위험감지로 현장대응력 강화</a:t>
            </a:r>
          </a:p>
        </p:txBody>
      </p:sp>
      <p:pic>
        <p:nvPicPr>
          <p:cNvPr id="117" name="그림 116">
            <a:extLst>
              <a:ext uri="{FF2B5EF4-FFF2-40B4-BE49-F238E27FC236}">
                <a16:creationId xmlns:a16="http://schemas.microsoft.com/office/drawing/2014/main" id="{89CC0635-C341-421F-8D1B-3BACCF9C44C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grayscl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9666" b="23005"/>
          <a:stretch/>
        </p:blipFill>
        <p:spPr>
          <a:xfrm>
            <a:off x="412297" y="1467639"/>
            <a:ext cx="952247" cy="1440814"/>
          </a:xfrm>
          <a:prstGeom prst="rect">
            <a:avLst/>
          </a:prstGeom>
        </p:spPr>
      </p:pic>
      <p:pic>
        <p:nvPicPr>
          <p:cNvPr id="118" name="그림 117">
            <a:extLst>
              <a:ext uri="{FF2B5EF4-FFF2-40B4-BE49-F238E27FC236}">
                <a16:creationId xmlns:a16="http://schemas.microsoft.com/office/drawing/2014/main" id="{FA128F3D-32D3-4754-AF83-928D643DEF1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895" r="-2689" b="23005"/>
          <a:stretch/>
        </p:blipFill>
        <p:spPr>
          <a:xfrm>
            <a:off x="4861664" y="1467638"/>
            <a:ext cx="1010327" cy="1440815"/>
          </a:xfrm>
          <a:prstGeom prst="rect">
            <a:avLst/>
          </a:prstGeom>
        </p:spPr>
      </p:pic>
      <p:grpSp>
        <p:nvGrpSpPr>
          <p:cNvPr id="119" name="그룹 118">
            <a:extLst>
              <a:ext uri="{FF2B5EF4-FFF2-40B4-BE49-F238E27FC236}">
                <a16:creationId xmlns:a16="http://schemas.microsoft.com/office/drawing/2014/main" id="{259A23CF-5A19-41E6-910C-9792F27C1447}"/>
              </a:ext>
            </a:extLst>
          </p:cNvPr>
          <p:cNvGrpSpPr/>
          <p:nvPr/>
        </p:nvGrpSpPr>
        <p:grpSpPr>
          <a:xfrm>
            <a:off x="3914078" y="2478462"/>
            <a:ext cx="1315844" cy="1335912"/>
            <a:chOff x="3907582" y="2621681"/>
            <a:chExt cx="1315844" cy="1335912"/>
          </a:xfrm>
        </p:grpSpPr>
        <p:sp>
          <p:nvSpPr>
            <p:cNvPr id="120" name="타원 119">
              <a:extLst>
                <a:ext uri="{FF2B5EF4-FFF2-40B4-BE49-F238E27FC236}">
                  <a16:creationId xmlns:a16="http://schemas.microsoft.com/office/drawing/2014/main" id="{995F6D6B-EB2D-4861-8CC1-B606776870E7}"/>
                </a:ext>
              </a:extLst>
            </p:cNvPr>
            <p:cNvSpPr/>
            <p:nvPr/>
          </p:nvSpPr>
          <p:spPr>
            <a:xfrm>
              <a:off x="3907582" y="2621681"/>
              <a:ext cx="1315844" cy="1335912"/>
            </a:xfrm>
            <a:prstGeom prst="ellipse">
              <a:avLst/>
            </a:prstGeom>
            <a:solidFill>
              <a:schemeClr val="bg1"/>
            </a:solidFill>
            <a:ln w="6350" cap="flat" cmpd="sng" algn="ctr">
              <a:noFill/>
              <a:prstDash val="solid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>
                <a:defRPr/>
              </a:pPr>
              <a:endParaRPr lang="ko-KR" altLang="en-US" sz="1200" b="1" dirty="0">
                <a:solidFill>
                  <a:prstClr val="white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endParaRPr>
            </a:p>
          </p:txBody>
        </p:sp>
        <p:sp>
          <p:nvSpPr>
            <p:cNvPr id="121" name="타원 120">
              <a:extLst>
                <a:ext uri="{FF2B5EF4-FFF2-40B4-BE49-F238E27FC236}">
                  <a16:creationId xmlns:a16="http://schemas.microsoft.com/office/drawing/2014/main" id="{6AE8E602-240B-4BDF-9B29-EDB87F84EF62}"/>
                </a:ext>
              </a:extLst>
            </p:cNvPr>
            <p:cNvSpPr/>
            <p:nvPr/>
          </p:nvSpPr>
          <p:spPr>
            <a:xfrm>
              <a:off x="3974489" y="2689608"/>
              <a:ext cx="1182030" cy="1200058"/>
            </a:xfrm>
            <a:prstGeom prst="ellipse">
              <a:avLst/>
            </a:prstGeom>
            <a:solidFill>
              <a:srgbClr val="034A9F"/>
            </a:solidFill>
            <a:ln w="6350" cap="flat" cmpd="sng" algn="ctr">
              <a:solidFill>
                <a:srgbClr val="023D84"/>
              </a:solidFill>
              <a:prstDash val="solid"/>
            </a:ln>
            <a:effectLst>
              <a:innerShdw dist="12700" dir="16200000">
                <a:sysClr val="window" lastClr="FFFFFF">
                  <a:alpha val="50000"/>
                </a:sysClr>
              </a:innerShdw>
            </a:effectLst>
          </p:spPr>
          <p:txBody>
            <a:bodyPr rtlCol="0" anchor="ctr"/>
            <a:lstStyle/>
            <a:p>
              <a:pPr algn="ctr">
                <a:defRPr/>
              </a:pPr>
              <a:endParaRPr lang="ko-KR" altLang="en-US" sz="1200" b="1" dirty="0">
                <a:solidFill>
                  <a:prstClr val="white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endParaRPr>
            </a:p>
          </p:txBody>
        </p:sp>
        <p:sp>
          <p:nvSpPr>
            <p:cNvPr id="122" name="타원 121">
              <a:extLst>
                <a:ext uri="{FF2B5EF4-FFF2-40B4-BE49-F238E27FC236}">
                  <a16:creationId xmlns:a16="http://schemas.microsoft.com/office/drawing/2014/main" id="{CF6E4D19-87E3-4FC6-88D8-CBE2F98E3767}"/>
                </a:ext>
              </a:extLst>
            </p:cNvPr>
            <p:cNvSpPr/>
            <p:nvPr/>
          </p:nvSpPr>
          <p:spPr>
            <a:xfrm>
              <a:off x="4007943" y="2723572"/>
              <a:ext cx="1115122" cy="1132130"/>
            </a:xfrm>
            <a:prstGeom prst="ellipse">
              <a:avLst/>
            </a:prstGeom>
            <a:gradFill>
              <a:gsLst>
                <a:gs pos="40000">
                  <a:schemeClr val="bg1">
                    <a:alpha val="17000"/>
                  </a:schemeClr>
                </a:gs>
                <a:gs pos="41000">
                  <a:schemeClr val="bg1">
                    <a:alpha val="0"/>
                  </a:schemeClr>
                </a:gs>
              </a:gsLst>
              <a:lin ang="3000000" scaled="0"/>
            </a:gradFill>
            <a:ln w="635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ko-KR" altLang="en-US" sz="1200" b="1" dirty="0">
                <a:solidFill>
                  <a:prstClr val="white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endParaRPr>
            </a:p>
          </p:txBody>
        </p:sp>
        <p:sp>
          <p:nvSpPr>
            <p:cNvPr id="123" name="TextBox 122">
              <a:extLst>
                <a:ext uri="{FF2B5EF4-FFF2-40B4-BE49-F238E27FC236}">
                  <a16:creationId xmlns:a16="http://schemas.microsoft.com/office/drawing/2014/main" id="{52082686-FF08-4036-B47F-89FF008C05CB}"/>
                </a:ext>
              </a:extLst>
            </p:cNvPr>
            <p:cNvSpPr txBox="1"/>
            <p:nvPr/>
          </p:nvSpPr>
          <p:spPr>
            <a:xfrm>
              <a:off x="4131892" y="3026912"/>
              <a:ext cx="867225" cy="49244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 fontAlgn="ctr">
                <a:buClr>
                  <a:schemeClr val="tx1">
                    <a:lumMod val="50000"/>
                    <a:lumOff val="50000"/>
                  </a:schemeClr>
                </a:buClr>
                <a:defRPr/>
              </a:pPr>
              <a:r>
                <a:rPr lang="en-US" altLang="ko-KR" sz="160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/>
                  </a:solidFill>
                  <a:effectLst>
                    <a:outerShdw blurRad="88900" algn="ctr" rotWithShape="0">
                      <a:prstClr val="black">
                        <a:alpha val="83000"/>
                      </a:prstClr>
                    </a:outerShdw>
                  </a:effectLst>
                  <a:latin typeface="KoPub돋움체 Bold" panose="02020603020101020101" pitchFamily="18" charset="-127"/>
                  <a:ea typeface="KoPub돋움체 Bold" panose="02020603020101020101" pitchFamily="18" charset="-127"/>
                </a:rPr>
                <a:t>OUR</a:t>
              </a:r>
            </a:p>
            <a:p>
              <a:pPr algn="ctr" fontAlgn="ctr">
                <a:buClr>
                  <a:schemeClr val="tx1">
                    <a:lumMod val="50000"/>
                    <a:lumOff val="50000"/>
                  </a:schemeClr>
                </a:buClr>
                <a:defRPr/>
              </a:pPr>
              <a:r>
                <a:rPr lang="en-US" altLang="ko-KR" sz="160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/>
                  </a:solidFill>
                  <a:effectLst>
                    <a:outerShdw blurRad="88900" algn="ctr" rotWithShape="0">
                      <a:prstClr val="black">
                        <a:alpha val="83000"/>
                      </a:prstClr>
                    </a:outerShdw>
                  </a:effectLst>
                  <a:latin typeface="KoPub돋움체 Bold" panose="02020603020101020101" pitchFamily="18" charset="-127"/>
                  <a:ea typeface="KoPub돋움체 Bold" panose="02020603020101020101" pitchFamily="18" charset="-127"/>
                </a:rPr>
                <a:t>METHOD</a:t>
              </a:r>
            </a:p>
          </p:txBody>
        </p:sp>
      </p:grpSp>
      <p:cxnSp>
        <p:nvCxnSpPr>
          <p:cNvPr id="124" name="직선 연결선 123">
            <a:extLst>
              <a:ext uri="{FF2B5EF4-FFF2-40B4-BE49-F238E27FC236}">
                <a16:creationId xmlns:a16="http://schemas.microsoft.com/office/drawing/2014/main" id="{C99B28A6-2B6C-4590-8A48-D1398C38D6A4}"/>
              </a:ext>
            </a:extLst>
          </p:cNvPr>
          <p:cNvCxnSpPr/>
          <p:nvPr/>
        </p:nvCxnSpPr>
        <p:spPr>
          <a:xfrm>
            <a:off x="1586429" y="1751682"/>
            <a:ext cx="2765234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직선 연결선 124">
            <a:extLst>
              <a:ext uri="{FF2B5EF4-FFF2-40B4-BE49-F238E27FC236}">
                <a16:creationId xmlns:a16="http://schemas.microsoft.com/office/drawing/2014/main" id="{5B1B4CDE-5C11-4231-9ECA-AB128C65A63E}"/>
              </a:ext>
            </a:extLst>
          </p:cNvPr>
          <p:cNvCxnSpPr/>
          <p:nvPr/>
        </p:nvCxnSpPr>
        <p:spPr>
          <a:xfrm>
            <a:off x="5960126" y="1751682"/>
            <a:ext cx="2765234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6" name="그룹 125">
            <a:extLst>
              <a:ext uri="{FF2B5EF4-FFF2-40B4-BE49-F238E27FC236}">
                <a16:creationId xmlns:a16="http://schemas.microsoft.com/office/drawing/2014/main" id="{8046E913-591E-4C78-BEBD-DD90FBC7BC17}"/>
              </a:ext>
            </a:extLst>
          </p:cNvPr>
          <p:cNvGrpSpPr/>
          <p:nvPr/>
        </p:nvGrpSpPr>
        <p:grpSpPr>
          <a:xfrm>
            <a:off x="3089206" y="5196916"/>
            <a:ext cx="2384001" cy="1193496"/>
            <a:chOff x="7100802" y="2643744"/>
            <a:chExt cx="3169594" cy="1534030"/>
          </a:xfrm>
        </p:grpSpPr>
        <p:pic>
          <p:nvPicPr>
            <p:cNvPr id="127" name="그림 126">
              <a:extLst>
                <a:ext uri="{FF2B5EF4-FFF2-40B4-BE49-F238E27FC236}">
                  <a16:creationId xmlns:a16="http://schemas.microsoft.com/office/drawing/2014/main" id="{012C1D3D-BAF8-4E3D-876E-D5AC524A841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100802" y="2643744"/>
              <a:ext cx="3169594" cy="1534030"/>
            </a:xfrm>
            <a:prstGeom prst="rect">
              <a:avLst/>
            </a:prstGeom>
            <a:ln w="12700" cmpd="sng">
              <a:noFill/>
            </a:ln>
            <a:effectLst/>
          </p:spPr>
        </p:pic>
        <p:sp>
          <p:nvSpPr>
            <p:cNvPr id="128" name="모서리가 둥근 직사각형 71">
              <a:extLst>
                <a:ext uri="{FF2B5EF4-FFF2-40B4-BE49-F238E27FC236}">
                  <a16:creationId xmlns:a16="http://schemas.microsoft.com/office/drawing/2014/main" id="{99D31117-EDFB-418E-9F20-7B6D87969007}"/>
                </a:ext>
              </a:extLst>
            </p:cNvPr>
            <p:cNvSpPr/>
            <p:nvPr/>
          </p:nvSpPr>
          <p:spPr>
            <a:xfrm flipH="1">
              <a:off x="7681958" y="3582779"/>
              <a:ext cx="729182" cy="523754"/>
            </a:xfrm>
            <a:prstGeom prst="roundRect">
              <a:avLst>
                <a:gd name="adj" fmla="val 3309"/>
              </a:avLst>
            </a:prstGeom>
            <a:noFill/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600">
                <a:latin typeface="KoPub돋움체 Bold" panose="02020603020101020101" pitchFamily="18" charset="-127"/>
                <a:ea typeface="KoPub돋움체 Bold" panose="02020603020101020101" pitchFamily="18" charset="-127"/>
              </a:endParaRPr>
            </a:p>
          </p:txBody>
        </p:sp>
        <p:sp>
          <p:nvSpPr>
            <p:cNvPr id="129" name="모서리가 둥근 직사각형 72">
              <a:extLst>
                <a:ext uri="{FF2B5EF4-FFF2-40B4-BE49-F238E27FC236}">
                  <a16:creationId xmlns:a16="http://schemas.microsoft.com/office/drawing/2014/main" id="{BD66E444-54CA-44CA-A175-64B3F986BC96}"/>
                </a:ext>
              </a:extLst>
            </p:cNvPr>
            <p:cNvSpPr/>
            <p:nvPr/>
          </p:nvSpPr>
          <p:spPr>
            <a:xfrm>
              <a:off x="7243920" y="3699933"/>
              <a:ext cx="1082600" cy="340020"/>
            </a:xfrm>
            <a:prstGeom prst="roundRect">
              <a:avLst/>
            </a:prstGeom>
            <a:solidFill>
              <a:schemeClr val="tx1">
                <a:lumMod val="85000"/>
                <a:lumOff val="15000"/>
              </a:schemeClr>
            </a:solidFill>
            <a:ln w="22225" cmpd="dbl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ko-KR" altLang="en-US" sz="700" dirty="0">
                  <a:gradFill>
                    <a:gsLst>
                      <a:gs pos="0">
                        <a:schemeClr val="bg1"/>
                      </a:gs>
                      <a:gs pos="100000">
                        <a:schemeClr val="bg1"/>
                      </a:gs>
                    </a:gsLst>
                    <a:lin ang="0" scaled="0"/>
                  </a:gradFill>
                  <a:latin typeface="KoPub돋움체 Bold" panose="02020603020101020101" pitchFamily="18" charset="-127"/>
                  <a:ea typeface="KoPub돋움체 Bold" panose="02020603020101020101" pitchFamily="18" charset="-127"/>
                </a:rPr>
                <a:t>지역별 위험정보</a:t>
              </a:r>
            </a:p>
          </p:txBody>
        </p:sp>
        <p:sp>
          <p:nvSpPr>
            <p:cNvPr id="130" name="모서리가 둥근 직사각형 73">
              <a:extLst>
                <a:ext uri="{FF2B5EF4-FFF2-40B4-BE49-F238E27FC236}">
                  <a16:creationId xmlns:a16="http://schemas.microsoft.com/office/drawing/2014/main" id="{22062CAD-0B0D-4A07-85CA-6445F4C31E6A}"/>
                </a:ext>
              </a:extLst>
            </p:cNvPr>
            <p:cNvSpPr/>
            <p:nvPr/>
          </p:nvSpPr>
          <p:spPr>
            <a:xfrm flipH="1">
              <a:off x="8995482" y="2914860"/>
              <a:ext cx="1168697" cy="626937"/>
            </a:xfrm>
            <a:prstGeom prst="roundRect">
              <a:avLst>
                <a:gd name="adj" fmla="val 3309"/>
              </a:avLst>
            </a:prstGeom>
            <a:noFill/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600">
                <a:latin typeface="KoPub돋움체 Bold" panose="02020603020101020101" pitchFamily="18" charset="-127"/>
                <a:ea typeface="KoPub돋움체 Bold" panose="02020603020101020101" pitchFamily="18" charset="-127"/>
              </a:endParaRPr>
            </a:p>
          </p:txBody>
        </p:sp>
        <p:pic>
          <p:nvPicPr>
            <p:cNvPr id="131" name="Picture 6" descr="https://newsimg.sedaily.com/2021/06/16/22NNQN6CB9_1.png">
              <a:extLst>
                <a:ext uri="{FF2B5EF4-FFF2-40B4-BE49-F238E27FC236}">
                  <a16:creationId xmlns:a16="http://schemas.microsoft.com/office/drawing/2014/main" id="{9D5C227E-5C9F-40FB-9D28-DFEC6069619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930"/>
            <a:stretch/>
          </p:blipFill>
          <p:spPr bwMode="auto">
            <a:xfrm>
              <a:off x="8648002" y="2874378"/>
              <a:ext cx="1578880" cy="12798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2" name="모서리가 둥근 직사각형 75">
              <a:extLst>
                <a:ext uri="{FF2B5EF4-FFF2-40B4-BE49-F238E27FC236}">
                  <a16:creationId xmlns:a16="http://schemas.microsoft.com/office/drawing/2014/main" id="{97799C35-740B-41D1-AB38-9D6FB831300B}"/>
                </a:ext>
              </a:extLst>
            </p:cNvPr>
            <p:cNvSpPr/>
            <p:nvPr/>
          </p:nvSpPr>
          <p:spPr>
            <a:xfrm>
              <a:off x="8539567" y="3616451"/>
              <a:ext cx="1114188" cy="355393"/>
            </a:xfrm>
            <a:prstGeom prst="roundRect">
              <a:avLst/>
            </a:prstGeom>
            <a:solidFill>
              <a:schemeClr val="tx1">
                <a:lumMod val="85000"/>
                <a:lumOff val="15000"/>
              </a:schemeClr>
            </a:solidFill>
            <a:ln w="22225" cmpd="dbl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ko-KR" altLang="en-US" sz="700" dirty="0">
                  <a:gradFill>
                    <a:gsLst>
                      <a:gs pos="0">
                        <a:schemeClr val="bg1"/>
                      </a:gs>
                      <a:gs pos="100000">
                        <a:schemeClr val="bg1"/>
                      </a:gs>
                    </a:gsLst>
                    <a:lin ang="0" scaled="0"/>
                  </a:gradFill>
                  <a:latin typeface="KoPub돋움체 Bold" panose="02020603020101020101" pitchFamily="18" charset="-127"/>
                  <a:ea typeface="KoPub돋움체 Bold" panose="02020603020101020101" pitchFamily="18" charset="-127"/>
                </a:rPr>
                <a:t>홍수 위험수준 예측</a:t>
              </a:r>
            </a:p>
          </p:txBody>
        </p:sp>
      </p:grpSp>
      <p:grpSp>
        <p:nvGrpSpPr>
          <p:cNvPr id="134" name="그룹 133">
            <a:extLst>
              <a:ext uri="{FF2B5EF4-FFF2-40B4-BE49-F238E27FC236}">
                <a16:creationId xmlns:a16="http://schemas.microsoft.com/office/drawing/2014/main" id="{D5F04327-D82B-4B74-A70B-42ED0DBDC889}"/>
              </a:ext>
            </a:extLst>
          </p:cNvPr>
          <p:cNvGrpSpPr/>
          <p:nvPr/>
        </p:nvGrpSpPr>
        <p:grpSpPr>
          <a:xfrm>
            <a:off x="427623" y="4834272"/>
            <a:ext cx="2268000" cy="1620000"/>
            <a:chOff x="2770361" y="1921620"/>
            <a:chExt cx="2268000" cy="1620000"/>
          </a:xfrm>
        </p:grpSpPr>
        <p:sp>
          <p:nvSpPr>
            <p:cNvPr id="135" name="직사각형 134">
              <a:extLst>
                <a:ext uri="{FF2B5EF4-FFF2-40B4-BE49-F238E27FC236}">
                  <a16:creationId xmlns:a16="http://schemas.microsoft.com/office/drawing/2014/main" id="{3D9E50B0-D0D6-4041-9552-72F6A4817336}"/>
                </a:ext>
              </a:extLst>
            </p:cNvPr>
            <p:cNvSpPr/>
            <p:nvPr/>
          </p:nvSpPr>
          <p:spPr>
            <a:xfrm>
              <a:off x="2770361" y="1921620"/>
              <a:ext cx="2268000" cy="1620000"/>
            </a:xfrm>
            <a:prstGeom prst="rect">
              <a:avLst/>
            </a:prstGeom>
            <a:solidFill>
              <a:schemeClr val="bg1"/>
            </a:solidFill>
            <a:ln w="6350" cap="flat" cmpd="sng" algn="ctr">
              <a:solidFill>
                <a:schemeClr val="bg1">
                  <a:lumMod val="75000"/>
                </a:schemeClr>
              </a:solidFill>
              <a:prstDash val="solid"/>
            </a:ln>
            <a:effectLst>
              <a:innerShdw dist="12700" dir="16200000">
                <a:sysClr val="window" lastClr="FFFFFF">
                  <a:alpha val="50000"/>
                </a:sysClr>
              </a:innerShdw>
            </a:effectLst>
          </p:spPr>
          <p:txBody>
            <a:bodyPr rtlCol="0" anchor="ctr"/>
            <a:lstStyle/>
            <a:p>
              <a:pPr algn="ctr">
                <a:defRPr/>
              </a:pPr>
              <a:endParaRPr lang="ko-KR" altLang="en-US" sz="1050" b="1" dirty="0">
                <a:solidFill>
                  <a:prstClr val="white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endParaRPr>
            </a:p>
          </p:txBody>
        </p:sp>
        <p:sp>
          <p:nvSpPr>
            <p:cNvPr id="136" name="TextBox 135">
              <a:extLst>
                <a:ext uri="{FF2B5EF4-FFF2-40B4-BE49-F238E27FC236}">
                  <a16:creationId xmlns:a16="http://schemas.microsoft.com/office/drawing/2014/main" id="{D491FA1C-7E4C-4AF6-82E3-A886941A985D}"/>
                </a:ext>
              </a:extLst>
            </p:cNvPr>
            <p:cNvSpPr txBox="1"/>
            <p:nvPr/>
          </p:nvSpPr>
          <p:spPr>
            <a:xfrm>
              <a:off x="2858009" y="1994608"/>
              <a:ext cx="209270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en-US"/>
              </a:defPPr>
              <a:lvl1pPr algn="ctr">
                <a:buClr>
                  <a:schemeClr val="tx1">
                    <a:lumMod val="50000"/>
                    <a:lumOff val="50000"/>
                  </a:schemeClr>
                </a:buClr>
                <a:defRPr sz="120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Bold" panose="02020603020101020101" pitchFamily="18" charset="-127"/>
                  <a:ea typeface="KoPub돋움체 Bold" panose="02020603020101020101" pitchFamily="18" charset="-127"/>
                </a:defRPr>
              </a:lvl1pPr>
            </a:lstStyle>
            <a:p>
              <a:r>
                <a:rPr lang="ko-KR" altLang="en-US" dirty="0"/>
                <a:t>다양한</a:t>
              </a:r>
              <a:r>
                <a:rPr lang="en-US" altLang="ko-KR" dirty="0"/>
                <a:t> </a:t>
              </a:r>
              <a:r>
                <a:rPr lang="ko-KR" altLang="en-US" dirty="0"/>
                <a:t>실시간 관측자료 활용</a:t>
              </a:r>
            </a:p>
          </p:txBody>
        </p:sp>
        <p:cxnSp>
          <p:nvCxnSpPr>
            <p:cNvPr id="137" name="직선 연결선 136">
              <a:extLst>
                <a:ext uri="{FF2B5EF4-FFF2-40B4-BE49-F238E27FC236}">
                  <a16:creationId xmlns:a16="http://schemas.microsoft.com/office/drawing/2014/main" id="{B33EBA38-6619-40F7-95DA-8487125B3D9A}"/>
                </a:ext>
              </a:extLst>
            </p:cNvPr>
            <p:cNvCxnSpPr>
              <a:cxnSpLocks/>
            </p:cNvCxnSpPr>
            <p:nvPr/>
          </p:nvCxnSpPr>
          <p:spPr>
            <a:xfrm>
              <a:off x="2860361" y="2211329"/>
              <a:ext cx="2088000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38" name="그룹 137">
              <a:extLst>
                <a:ext uri="{FF2B5EF4-FFF2-40B4-BE49-F238E27FC236}">
                  <a16:creationId xmlns:a16="http://schemas.microsoft.com/office/drawing/2014/main" id="{A6134E81-D4FB-45DC-8011-658F7A543B4F}"/>
                </a:ext>
              </a:extLst>
            </p:cNvPr>
            <p:cNvGrpSpPr/>
            <p:nvPr/>
          </p:nvGrpSpPr>
          <p:grpSpPr>
            <a:xfrm>
              <a:off x="2910707" y="2284264"/>
              <a:ext cx="2032486" cy="1169385"/>
              <a:chOff x="2910707" y="2326304"/>
              <a:chExt cx="2032486" cy="1361686"/>
            </a:xfrm>
          </p:grpSpPr>
          <p:pic>
            <p:nvPicPr>
              <p:cNvPr id="139" name="_x706849720" descr="EMB00003decb68c">
                <a:extLst>
                  <a:ext uri="{FF2B5EF4-FFF2-40B4-BE49-F238E27FC236}">
                    <a16:creationId xmlns:a16="http://schemas.microsoft.com/office/drawing/2014/main" id="{CC7DA667-6D12-4D12-9390-4223F30F13CE}"/>
                  </a:ext>
                </a:extLst>
              </p:cNvPr>
              <p:cNvPicPr preferRelativeResize="0">
                <a:picLocks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10707" y="2326304"/>
                <a:ext cx="864000" cy="468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0" name="그림 139">
                <a:extLst>
                  <a:ext uri="{FF2B5EF4-FFF2-40B4-BE49-F238E27FC236}">
                    <a16:creationId xmlns:a16="http://schemas.microsoft.com/office/drawing/2014/main" id="{9738584E-8F7A-4BA3-BD98-7E81B247724E}"/>
                  </a:ext>
                </a:extLst>
              </p:cNvPr>
              <p:cNvPicPr preferRelativeResize="0">
                <a:picLocks/>
              </p:cNvPicPr>
              <p:nvPr/>
            </p:nvPicPr>
            <p:blipFill rotWithShape="1"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7779"/>
              <a:stretch/>
            </p:blipFill>
            <p:spPr>
              <a:xfrm>
                <a:off x="4013846" y="2355714"/>
                <a:ext cx="864000" cy="468000"/>
              </a:xfrm>
              <a:prstGeom prst="rect">
                <a:avLst/>
              </a:prstGeom>
            </p:spPr>
          </p:pic>
          <p:pic>
            <p:nvPicPr>
              <p:cNvPr id="141" name="Picture 14" descr="9일 최저온도 분포 현황(사진, 기상청 제공)">
                <a:extLst>
                  <a:ext uri="{FF2B5EF4-FFF2-40B4-BE49-F238E27FC236}">
                    <a16:creationId xmlns:a16="http://schemas.microsoft.com/office/drawing/2014/main" id="{16FD7384-473A-4251-8C09-B28BDD45083A}"/>
                  </a:ext>
                </a:extLst>
              </p:cNvPr>
              <p:cNvPicPr preferRelativeResize="0">
                <a:picLocks noChangeArrowheads="1"/>
              </p:cNvPicPr>
              <p:nvPr/>
            </p:nvPicPr>
            <p:blipFill rotWithShape="1"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1490"/>
              <a:stretch/>
            </p:blipFill>
            <p:spPr bwMode="auto">
              <a:xfrm>
                <a:off x="2910707" y="3032259"/>
                <a:ext cx="864000" cy="468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2" name="Picture 10" descr="http://www.jnuri.net/news/photo/202201/50724_69404_5843.png">
                <a:extLst>
                  <a:ext uri="{FF2B5EF4-FFF2-40B4-BE49-F238E27FC236}">
                    <a16:creationId xmlns:a16="http://schemas.microsoft.com/office/drawing/2014/main" id="{DF696160-FA70-4319-9C61-136567736F9A}"/>
                  </a:ext>
                </a:extLst>
              </p:cNvPr>
              <p:cNvPicPr preferRelativeResize="0">
                <a:picLocks noChangeArrowheads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013846" y="3032259"/>
                <a:ext cx="864000" cy="468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43" name="직사각형 121">
                <a:extLst>
                  <a:ext uri="{FF2B5EF4-FFF2-40B4-BE49-F238E27FC236}">
                    <a16:creationId xmlns:a16="http://schemas.microsoft.com/office/drawing/2014/main" id="{CC8D67DF-C5AF-4183-8740-47EB2C2FCEEF}"/>
                  </a:ext>
                </a:extLst>
              </p:cNvPr>
              <p:cNvSpPr/>
              <p:nvPr/>
            </p:nvSpPr>
            <p:spPr>
              <a:xfrm>
                <a:off x="3093952" y="2837109"/>
                <a:ext cx="479297" cy="12311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buClr>
                    <a:schemeClr val="tx1">
                      <a:lumMod val="50000"/>
                      <a:lumOff val="50000"/>
                    </a:schemeClr>
                  </a:buClr>
                </a:pPr>
                <a:r>
                  <a:rPr lang="ko-KR" altLang="en-US" sz="800" dirty="0">
                    <a:ln>
                      <a:solidFill>
                        <a:schemeClr val="accent1">
                          <a:shade val="50000"/>
                          <a:alpha val="0"/>
                        </a:scheme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KoPub돋움체 Bold" panose="02020603020101020101" pitchFamily="18" charset="-127"/>
                    <a:ea typeface="KoPub돋움체 Bold" panose="02020603020101020101" pitchFamily="18" charset="-127"/>
                  </a:rPr>
                  <a:t>레이더 영상</a:t>
                </a:r>
                <a:endParaRPr lang="en-US" altLang="ko-KR" sz="80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KoPub돋움체 Bold" panose="02020603020101020101" pitchFamily="18" charset="-127"/>
                  <a:ea typeface="KoPub돋움체 Bold" panose="02020603020101020101" pitchFamily="18" charset="-127"/>
                </a:endParaRPr>
              </a:p>
            </p:txBody>
          </p:sp>
          <p:sp>
            <p:nvSpPr>
              <p:cNvPr id="144" name="직사각형 121">
                <a:extLst>
                  <a:ext uri="{FF2B5EF4-FFF2-40B4-BE49-F238E27FC236}">
                    <a16:creationId xmlns:a16="http://schemas.microsoft.com/office/drawing/2014/main" id="{E98CB013-C470-4717-B384-03D9B578AFD8}"/>
                  </a:ext>
                </a:extLst>
              </p:cNvPr>
              <p:cNvSpPr/>
              <p:nvPr/>
            </p:nvSpPr>
            <p:spPr>
              <a:xfrm>
                <a:off x="4047915" y="2837109"/>
                <a:ext cx="782266" cy="12311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buClr>
                    <a:schemeClr val="tx1">
                      <a:lumMod val="50000"/>
                      <a:lumOff val="50000"/>
                    </a:schemeClr>
                  </a:buClr>
                </a:pPr>
                <a:r>
                  <a:rPr lang="ko-KR" altLang="en-US" sz="800" dirty="0">
                    <a:ln>
                      <a:solidFill>
                        <a:schemeClr val="accent1">
                          <a:shade val="50000"/>
                          <a:alpha val="0"/>
                        </a:scheme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KoPub돋움체 Bold" panose="02020603020101020101" pitchFamily="18" charset="-127"/>
                    <a:ea typeface="KoPub돋움체 Bold" panose="02020603020101020101" pitchFamily="18" charset="-127"/>
                  </a:rPr>
                  <a:t>위성영상</a:t>
                </a:r>
                <a:r>
                  <a:rPr lang="en-US" altLang="ko-KR" sz="800" dirty="0">
                    <a:ln>
                      <a:solidFill>
                        <a:schemeClr val="accent1">
                          <a:shade val="50000"/>
                          <a:alpha val="0"/>
                        </a:scheme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KoPub돋움체 Bold" panose="02020603020101020101" pitchFamily="18" charset="-127"/>
                    <a:ea typeface="KoPub돋움체 Bold" panose="02020603020101020101" pitchFamily="18" charset="-127"/>
                  </a:rPr>
                  <a:t>(</a:t>
                </a:r>
                <a:r>
                  <a:rPr lang="ko-KR" altLang="en-US" sz="800" dirty="0">
                    <a:ln>
                      <a:solidFill>
                        <a:schemeClr val="accent1">
                          <a:shade val="50000"/>
                          <a:alpha val="0"/>
                        </a:scheme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KoPub돋움체 Bold" panose="02020603020101020101" pitchFamily="18" charset="-127"/>
                    <a:ea typeface="KoPub돋움체 Bold" panose="02020603020101020101" pitchFamily="18" charset="-127"/>
                  </a:rPr>
                  <a:t>관측시점</a:t>
                </a:r>
                <a:r>
                  <a:rPr lang="en-US" altLang="ko-KR" sz="800" dirty="0">
                    <a:ln>
                      <a:solidFill>
                        <a:schemeClr val="accent1">
                          <a:shade val="50000"/>
                          <a:alpha val="0"/>
                        </a:scheme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KoPub돋움체 Bold" panose="02020603020101020101" pitchFamily="18" charset="-127"/>
                    <a:ea typeface="KoPub돋움체 Bold" panose="02020603020101020101" pitchFamily="18" charset="-127"/>
                  </a:rPr>
                  <a:t>)</a:t>
                </a:r>
              </a:p>
            </p:txBody>
          </p:sp>
          <p:sp>
            <p:nvSpPr>
              <p:cNvPr id="145" name="직사각형 121">
                <a:extLst>
                  <a:ext uri="{FF2B5EF4-FFF2-40B4-BE49-F238E27FC236}">
                    <a16:creationId xmlns:a16="http://schemas.microsoft.com/office/drawing/2014/main" id="{DF1BB9E0-4CF6-454B-95CA-A76C865A2CBF}"/>
                  </a:ext>
                </a:extLst>
              </p:cNvPr>
              <p:cNvSpPr/>
              <p:nvPr/>
            </p:nvSpPr>
            <p:spPr>
              <a:xfrm>
                <a:off x="3243832" y="3538734"/>
                <a:ext cx="179536" cy="12311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buClr>
                    <a:schemeClr val="tx1">
                      <a:lumMod val="50000"/>
                      <a:lumOff val="50000"/>
                    </a:schemeClr>
                  </a:buClr>
                </a:pPr>
                <a:r>
                  <a:rPr lang="ko-KR" altLang="en-US" sz="800" dirty="0">
                    <a:ln>
                      <a:solidFill>
                        <a:schemeClr val="accent1">
                          <a:shade val="50000"/>
                          <a:alpha val="0"/>
                        </a:scheme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KoPub돋움체 Bold" panose="02020603020101020101" pitchFamily="18" charset="-127"/>
                    <a:ea typeface="KoPub돋움체 Bold" panose="02020603020101020101" pitchFamily="18" charset="-127"/>
                  </a:rPr>
                  <a:t>기온</a:t>
                </a:r>
                <a:endParaRPr lang="en-US" altLang="ko-KR" sz="80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KoPub돋움체 Bold" panose="02020603020101020101" pitchFamily="18" charset="-127"/>
                  <a:ea typeface="KoPub돋움체 Bold" panose="02020603020101020101" pitchFamily="18" charset="-127"/>
                </a:endParaRPr>
              </a:p>
            </p:txBody>
          </p:sp>
          <p:sp>
            <p:nvSpPr>
              <p:cNvPr id="146" name="직사각형 121">
                <a:extLst>
                  <a:ext uri="{FF2B5EF4-FFF2-40B4-BE49-F238E27FC236}">
                    <a16:creationId xmlns:a16="http://schemas.microsoft.com/office/drawing/2014/main" id="{F1BD5864-D933-4D02-A220-C22A74761899}"/>
                  </a:ext>
                </a:extLst>
              </p:cNvPr>
              <p:cNvSpPr/>
              <p:nvPr/>
            </p:nvSpPr>
            <p:spPr>
              <a:xfrm>
                <a:off x="3934901" y="3544634"/>
                <a:ext cx="1008292" cy="14335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buClr>
                    <a:schemeClr val="tx1">
                      <a:lumMod val="50000"/>
                      <a:lumOff val="50000"/>
                    </a:schemeClr>
                  </a:buClr>
                </a:pPr>
                <a:r>
                  <a:rPr lang="en-US" altLang="ko-KR" sz="800" dirty="0">
                    <a:ln>
                      <a:solidFill>
                        <a:schemeClr val="accent1">
                          <a:shade val="50000"/>
                          <a:alpha val="0"/>
                        </a:scheme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KoPub돋움체 Bold" panose="02020603020101020101" pitchFamily="18" charset="-127"/>
                    <a:ea typeface="KoPub돋움체 Bold" panose="02020603020101020101" pitchFamily="18" charset="-127"/>
                  </a:rPr>
                  <a:t>CCTV</a:t>
                </a:r>
              </a:p>
            </p:txBody>
          </p:sp>
        </p:grpSp>
      </p:grpSp>
      <p:grpSp>
        <p:nvGrpSpPr>
          <p:cNvPr id="150" name="그룹 149">
            <a:extLst>
              <a:ext uri="{FF2B5EF4-FFF2-40B4-BE49-F238E27FC236}">
                <a16:creationId xmlns:a16="http://schemas.microsoft.com/office/drawing/2014/main" id="{42C8D8FC-21E1-401E-BEB6-1C7E8ED1A40B}"/>
              </a:ext>
            </a:extLst>
          </p:cNvPr>
          <p:cNvGrpSpPr/>
          <p:nvPr/>
        </p:nvGrpSpPr>
        <p:grpSpPr>
          <a:xfrm>
            <a:off x="1979712" y="3469457"/>
            <a:ext cx="5328592" cy="1168230"/>
            <a:chOff x="2348282" y="3431984"/>
            <a:chExt cx="4447436" cy="1044000"/>
          </a:xfrm>
        </p:grpSpPr>
        <p:sp>
          <p:nvSpPr>
            <p:cNvPr id="151" name="사각형: 둥근 모서리 94">
              <a:extLst>
                <a:ext uri="{FF2B5EF4-FFF2-40B4-BE49-F238E27FC236}">
                  <a16:creationId xmlns:a16="http://schemas.microsoft.com/office/drawing/2014/main" id="{37A0256D-FA25-49AE-8729-890F713C1AE5}"/>
                </a:ext>
              </a:extLst>
            </p:cNvPr>
            <p:cNvSpPr/>
            <p:nvPr/>
          </p:nvSpPr>
          <p:spPr>
            <a:xfrm>
              <a:off x="2348282" y="3431984"/>
              <a:ext cx="4447436" cy="1044000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2">
                  <a:lumMod val="60000"/>
                  <a:lumOff val="40000"/>
                </a:schemeClr>
              </a:solidFill>
            </a:ln>
            <a:effectLst>
              <a:outerShdw dist="38100" dir="5400000" algn="t" rotWithShape="0">
                <a:schemeClr val="tx2">
                  <a:lumMod val="60000"/>
                  <a:lumOff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 dirty="0"/>
            </a:p>
          </p:txBody>
        </p:sp>
        <p:sp>
          <p:nvSpPr>
            <p:cNvPr id="152" name="TextBox 58">
              <a:extLst>
                <a:ext uri="{FF2B5EF4-FFF2-40B4-BE49-F238E27FC236}">
                  <a16:creationId xmlns:a16="http://schemas.microsoft.com/office/drawing/2014/main" id="{EBC28D91-1F71-44DA-AB3D-CF2CCE4EC8D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27649" y="3609943"/>
              <a:ext cx="4241894" cy="7899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indent="108000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ko-KR" altLang="en-US" sz="1600" b="1" spc="-3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KoPub돋움체 Medium" panose="02020603020101020101" pitchFamily="18" charset="-127"/>
                  <a:ea typeface="KoPub돋움체 Medium" panose="02020603020101020101" pitchFamily="18" charset="-127"/>
                  <a:cs typeface="Arial" panose="020B0604020202020204" pitchFamily="34" charset="0"/>
                </a:rPr>
                <a:t>제주지역 맞춤형 안전지원 기술 개발 </a:t>
              </a:r>
              <a:r>
                <a:rPr lang="en-US" altLang="ko-KR" sz="1600" b="1" spc="-3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KoPub돋움체 Medium" panose="02020603020101020101" pitchFamily="18" charset="-127"/>
                  <a:ea typeface="KoPub돋움체 Medium" panose="02020603020101020101" pitchFamily="18" charset="-127"/>
                  <a:cs typeface="Arial" panose="020B0604020202020204" pitchFamily="34" charset="0"/>
                </a:rPr>
                <a:t>(</a:t>
              </a:r>
              <a:r>
                <a:rPr lang="ko-KR" altLang="en-US" sz="1600" b="1" spc="-3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KoPub돋움체 Medium" panose="02020603020101020101" pitchFamily="18" charset="-127"/>
                  <a:ea typeface="KoPub돋움체 Medium" panose="02020603020101020101" pitchFamily="18" charset="-127"/>
                  <a:cs typeface="Arial" panose="020B0604020202020204" pitchFamily="34" charset="0"/>
                </a:rPr>
                <a:t>제주의 안전수요 고려</a:t>
              </a:r>
              <a:r>
                <a:rPr lang="en-US" altLang="ko-KR" sz="1600" b="1" spc="-3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KoPub돋움체 Medium" panose="02020603020101020101" pitchFamily="18" charset="-127"/>
                  <a:ea typeface="KoPub돋움체 Medium" panose="02020603020101020101" pitchFamily="18" charset="-127"/>
                  <a:cs typeface="Arial" panose="020B0604020202020204" pitchFamily="34" charset="0"/>
                </a:rPr>
                <a:t>)</a:t>
              </a:r>
            </a:p>
            <a:p>
              <a:pPr indent="108000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ko-KR" altLang="en-US" sz="1600" b="1" spc="-3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0070C0"/>
                  </a:solidFill>
                  <a:latin typeface="KoPub돋움체 Medium" panose="02020603020101020101" pitchFamily="18" charset="-127"/>
                  <a:ea typeface="KoPub돋움체 Medium" panose="02020603020101020101" pitchFamily="18" charset="-127"/>
                  <a:cs typeface="Arial" panose="020B0604020202020204" pitchFamily="34" charset="0"/>
                </a:rPr>
                <a:t>실시간 모델링 및 호우시나리오 기반 홍수 위험 예측 시스템</a:t>
              </a:r>
            </a:p>
            <a:p>
              <a:pPr indent="108000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ko-KR" altLang="en-US" sz="1600" b="1" spc="-3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0070C0"/>
                  </a:solidFill>
                  <a:latin typeface="KoPub돋움체 Medium" panose="02020603020101020101" pitchFamily="18" charset="-127"/>
                  <a:ea typeface="KoPub돋움체 Medium" panose="02020603020101020101" pitchFamily="18" charset="-127"/>
                  <a:cs typeface="Arial" panose="020B0604020202020204" pitchFamily="34" charset="0"/>
                </a:rPr>
                <a:t>실시간 홍수 위험 기반의 안전지원 통합 시스템 개발</a:t>
              </a:r>
            </a:p>
          </p:txBody>
        </p:sp>
      </p:grpSp>
      <p:sp>
        <p:nvSpPr>
          <p:cNvPr id="78" name="Slide Number Placeholder 4">
            <a:extLst>
              <a:ext uri="{FF2B5EF4-FFF2-40B4-BE49-F238E27FC236}">
                <a16:creationId xmlns:a16="http://schemas.microsoft.com/office/drawing/2014/main" id="{2109913F-AE7C-4464-BE13-AABF4197645E}"/>
              </a:ext>
            </a:extLst>
          </p:cNvPr>
          <p:cNvSpPr txBox="1">
            <a:spLocks/>
          </p:cNvSpPr>
          <p:nvPr/>
        </p:nvSpPr>
        <p:spPr>
          <a:xfrm>
            <a:off x="4126064" y="6541360"/>
            <a:ext cx="891872" cy="25567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dirty="0"/>
              <a:t>Page </a:t>
            </a:r>
            <a:fld id="{49DEFEAB-9CB2-4D51-8600-070D2A62C0B4}" type="slidenum">
              <a:rPr lang="ko-KR" altLang="en-US" dirty="0"/>
              <a:pPr algn="ctr"/>
              <a:t>11</a:t>
            </a:fld>
            <a:endParaRPr lang="en-US" altLang="ko-KR" dirty="0"/>
          </a:p>
        </p:txBody>
      </p:sp>
      <p:pic>
        <p:nvPicPr>
          <p:cNvPr id="66" name="그림 65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2"/>
          <a:stretch/>
        </p:blipFill>
        <p:spPr>
          <a:xfrm>
            <a:off x="6320446" y="5196915"/>
            <a:ext cx="2278409" cy="1207485"/>
          </a:xfrm>
          <a:prstGeom prst="rect">
            <a:avLst/>
          </a:prstGeom>
        </p:spPr>
      </p:pic>
      <p:sp>
        <p:nvSpPr>
          <p:cNvPr id="82" name="TextBox 81">
            <a:extLst>
              <a:ext uri="{FF2B5EF4-FFF2-40B4-BE49-F238E27FC236}">
                <a16:creationId xmlns:a16="http://schemas.microsoft.com/office/drawing/2014/main" id="{D491FA1C-7E4C-4AF6-82E3-A886941A985D}"/>
              </a:ext>
            </a:extLst>
          </p:cNvPr>
          <p:cNvSpPr txBox="1"/>
          <p:nvPr/>
        </p:nvSpPr>
        <p:spPr>
          <a:xfrm>
            <a:off x="3309625" y="4907260"/>
            <a:ext cx="2092704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algn="ctr">
              <a:buClr>
                <a:schemeClr val="tx1">
                  <a:lumMod val="50000"/>
                  <a:lumOff val="50000"/>
                </a:schemeClr>
              </a:buClr>
              <a:defRPr sz="120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defRPr>
            </a:lvl1pPr>
          </a:lstStyle>
          <a:p>
            <a:r>
              <a:rPr lang="ko-KR" altLang="en-US" dirty="0"/>
              <a:t>실시간 홍수 위험 예측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D491FA1C-7E4C-4AF6-82E3-A886941A985D}"/>
              </a:ext>
            </a:extLst>
          </p:cNvPr>
          <p:cNvSpPr txBox="1"/>
          <p:nvPr/>
        </p:nvSpPr>
        <p:spPr>
          <a:xfrm>
            <a:off x="5991562" y="4898436"/>
            <a:ext cx="2853189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algn="ctr">
              <a:buClr>
                <a:schemeClr val="tx1">
                  <a:lumMod val="50000"/>
                  <a:lumOff val="50000"/>
                </a:schemeClr>
              </a:buClr>
              <a:defRPr sz="120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defRPr>
            </a:lvl1pPr>
          </a:lstStyle>
          <a:p>
            <a:r>
              <a:rPr lang="ko-KR" altLang="en-US" spc="-100" dirty="0"/>
              <a:t>안전지원 통합 시스템 </a:t>
            </a:r>
            <a:r>
              <a:rPr lang="en-US" altLang="ko-KR" spc="-100" dirty="0"/>
              <a:t>(</a:t>
            </a:r>
            <a:r>
              <a:rPr lang="ko-KR" altLang="en-US" spc="-100" dirty="0"/>
              <a:t>실시간 관제 및 상황전파 등</a:t>
            </a:r>
            <a:r>
              <a:rPr lang="en-US" altLang="ko-KR" spc="-100" dirty="0"/>
              <a:t>)</a:t>
            </a:r>
            <a:endParaRPr lang="ko-KR" altLang="en-US" spc="-100" dirty="0"/>
          </a:p>
        </p:txBody>
      </p:sp>
      <p:cxnSp>
        <p:nvCxnSpPr>
          <p:cNvPr id="100" name="직선 연결선 99">
            <a:extLst>
              <a:ext uri="{FF2B5EF4-FFF2-40B4-BE49-F238E27FC236}">
                <a16:creationId xmlns:a16="http://schemas.microsoft.com/office/drawing/2014/main" id="{B33EBA38-6619-40F7-95DA-8487125B3D9A}"/>
              </a:ext>
            </a:extLst>
          </p:cNvPr>
          <p:cNvCxnSpPr>
            <a:cxnSpLocks/>
          </p:cNvCxnSpPr>
          <p:nvPr/>
        </p:nvCxnSpPr>
        <p:spPr>
          <a:xfrm>
            <a:off x="3298862" y="5128617"/>
            <a:ext cx="208800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0" name="직선 연결선 159">
            <a:extLst>
              <a:ext uri="{FF2B5EF4-FFF2-40B4-BE49-F238E27FC236}">
                <a16:creationId xmlns:a16="http://schemas.microsoft.com/office/drawing/2014/main" id="{B33EBA38-6619-40F7-95DA-8487125B3D9A}"/>
              </a:ext>
            </a:extLst>
          </p:cNvPr>
          <p:cNvCxnSpPr>
            <a:cxnSpLocks/>
          </p:cNvCxnSpPr>
          <p:nvPr/>
        </p:nvCxnSpPr>
        <p:spPr>
          <a:xfrm>
            <a:off x="5960126" y="5123981"/>
            <a:ext cx="2884625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TextBox 83">
            <a:extLst>
              <a:ext uri="{FF2B5EF4-FFF2-40B4-BE49-F238E27FC236}">
                <a16:creationId xmlns:a16="http://schemas.microsoft.com/office/drawing/2014/main" id="{17462057-003F-40EC-B16B-766EF48BC713}"/>
              </a:ext>
            </a:extLst>
          </p:cNvPr>
          <p:cNvSpPr txBox="1"/>
          <p:nvPr/>
        </p:nvSpPr>
        <p:spPr>
          <a:xfrm>
            <a:off x="157980" y="400592"/>
            <a:ext cx="20537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042873" latinLnBrk="1">
              <a:spcAft>
                <a:spcPts val="600"/>
              </a:spcAft>
              <a:buClr>
                <a:schemeClr val="tx1">
                  <a:lumMod val="50000"/>
                  <a:lumOff val="50000"/>
                </a:schemeClr>
              </a:buClr>
            </a:pPr>
            <a:r>
              <a:rPr lang="ko-KR" altLang="en-US" sz="20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연구개발 중점사항</a:t>
            </a:r>
            <a:endParaRPr lang="en-US" altLang="ko-KR" sz="200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/>
              </a:solidFill>
              <a:latin typeface="KoPub돋움체 Bold" panose="02020603020101020101" pitchFamily="18" charset="-127"/>
              <a:ea typeface="KoPub돋움체 Bold" panose="02020603020101020101" pitchFamily="18" charset="-127"/>
            </a:endParaRPr>
          </a:p>
        </p:txBody>
      </p:sp>
      <p:grpSp>
        <p:nvGrpSpPr>
          <p:cNvPr id="85" name="그룹 84">
            <a:extLst>
              <a:ext uri="{FF2B5EF4-FFF2-40B4-BE49-F238E27FC236}">
                <a16:creationId xmlns:a16="http://schemas.microsoft.com/office/drawing/2014/main" id="{2108B2C6-7C47-44A4-925E-8E582E4B2A8F}"/>
              </a:ext>
            </a:extLst>
          </p:cNvPr>
          <p:cNvGrpSpPr/>
          <p:nvPr/>
        </p:nvGrpSpPr>
        <p:grpSpPr>
          <a:xfrm>
            <a:off x="5715000" y="110472"/>
            <a:ext cx="2695047" cy="234801"/>
            <a:chOff x="8651951" y="132416"/>
            <a:chExt cx="2695047" cy="234801"/>
          </a:xfrm>
        </p:grpSpPr>
        <p:sp>
          <p:nvSpPr>
            <p:cNvPr id="86" name="모서리가 둥근 직사각형 38">
              <a:extLst>
                <a:ext uri="{FF2B5EF4-FFF2-40B4-BE49-F238E27FC236}">
                  <a16:creationId xmlns:a16="http://schemas.microsoft.com/office/drawing/2014/main" id="{3B6B886E-7C6D-4F9B-B4B1-85534F4118FF}"/>
                </a:ext>
              </a:extLst>
            </p:cNvPr>
            <p:cNvSpPr/>
            <p:nvPr/>
          </p:nvSpPr>
          <p:spPr>
            <a:xfrm>
              <a:off x="8651951" y="132416"/>
              <a:ext cx="1752642" cy="234801"/>
            </a:xfrm>
            <a:prstGeom prst="roundRect">
              <a:avLst/>
            </a:prstGeom>
            <a:solidFill>
              <a:srgbClr val="2D506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30325">
                <a:spcBef>
                  <a:spcPts val="300"/>
                </a:spcBef>
                <a:buSzPct val="100000"/>
              </a:pPr>
              <a:r>
                <a:rPr lang="en-US" altLang="ko-KR" sz="1200" spc="-50" dirty="0">
                  <a:ln>
                    <a:solidFill>
                      <a:schemeClr val="bg1">
                        <a:lumMod val="85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돋움체 Bold" panose="00000800000000000000" pitchFamily="2" charset="-127"/>
                  <a:ea typeface="KoPub돋움체 Bold" panose="00000800000000000000" pitchFamily="2" charset="-127"/>
                </a:rPr>
                <a:t>Ⅰ. </a:t>
              </a:r>
              <a:r>
                <a:rPr lang="ko-KR" altLang="en-US" sz="1200" spc="-50" dirty="0">
                  <a:ln>
                    <a:solidFill>
                      <a:schemeClr val="bg1">
                        <a:lumMod val="85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돋움체 Bold" panose="00000800000000000000" pitchFamily="2" charset="-127"/>
                  <a:ea typeface="KoPub돋움체 Bold" panose="00000800000000000000" pitchFamily="2" charset="-127"/>
                </a:rPr>
                <a:t>연구 배경 및 필요성</a:t>
              </a:r>
            </a:p>
          </p:txBody>
        </p:sp>
        <p:sp>
          <p:nvSpPr>
            <p:cNvPr id="87" name="모서리가 둥근 직사각형 39">
              <a:extLst>
                <a:ext uri="{FF2B5EF4-FFF2-40B4-BE49-F238E27FC236}">
                  <a16:creationId xmlns:a16="http://schemas.microsoft.com/office/drawing/2014/main" id="{707020DB-5AA4-4A3E-B25F-F2CC8B2E5F76}"/>
                </a:ext>
              </a:extLst>
            </p:cNvPr>
            <p:cNvSpPr/>
            <p:nvPr/>
          </p:nvSpPr>
          <p:spPr>
            <a:xfrm>
              <a:off x="10470420" y="132416"/>
              <a:ext cx="252998" cy="234801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30325">
                <a:spcBef>
                  <a:spcPts val="300"/>
                </a:spcBef>
                <a:buSzPct val="100000"/>
              </a:pPr>
              <a:r>
                <a:rPr lang="en-US" altLang="ko-KR" sz="1200" spc="-50" dirty="0">
                  <a:ln>
                    <a:solidFill>
                      <a:schemeClr val="bg1">
                        <a:lumMod val="85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돋움체 Bold" panose="00000800000000000000" pitchFamily="2" charset="-127"/>
                  <a:ea typeface="KoPub돋움체 Bold" panose="00000800000000000000" pitchFamily="2" charset="-127"/>
                </a:rPr>
                <a:t>Ⅱ</a:t>
              </a:r>
              <a:endParaRPr lang="ko-KR" altLang="en-US" sz="1200" spc="-50" dirty="0">
                <a:ln>
                  <a:solidFill>
                    <a:schemeClr val="bg1">
                      <a:lumMod val="85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endParaRPr>
            </a:p>
          </p:txBody>
        </p:sp>
        <p:sp>
          <p:nvSpPr>
            <p:cNvPr id="88" name="모서리가 둥근 직사각형 40">
              <a:extLst>
                <a:ext uri="{FF2B5EF4-FFF2-40B4-BE49-F238E27FC236}">
                  <a16:creationId xmlns:a16="http://schemas.microsoft.com/office/drawing/2014/main" id="{DB516E30-4994-49BB-A827-9E393B4E980C}"/>
                </a:ext>
              </a:extLst>
            </p:cNvPr>
            <p:cNvSpPr/>
            <p:nvPr/>
          </p:nvSpPr>
          <p:spPr>
            <a:xfrm>
              <a:off x="10789244" y="132416"/>
              <a:ext cx="245964" cy="234801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200" spc="-50" dirty="0">
                  <a:ln>
                    <a:solidFill>
                      <a:schemeClr val="bg1">
                        <a:lumMod val="85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돋움체 Bold" panose="00000800000000000000" pitchFamily="2" charset="-127"/>
                  <a:ea typeface="KoPub돋움체 Bold" panose="00000800000000000000" pitchFamily="2" charset="-127"/>
                </a:rPr>
                <a:t>Ⅲ</a:t>
              </a:r>
              <a:endParaRPr lang="ko-KR" altLang="en-US" sz="1200" spc="-50" dirty="0">
                <a:ln>
                  <a:solidFill>
                    <a:schemeClr val="bg1">
                      <a:lumMod val="85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endParaRPr>
            </a:p>
          </p:txBody>
        </p:sp>
        <p:sp>
          <p:nvSpPr>
            <p:cNvPr id="89" name="모서리가 둥근 직사각형 43">
              <a:extLst>
                <a:ext uri="{FF2B5EF4-FFF2-40B4-BE49-F238E27FC236}">
                  <a16:creationId xmlns:a16="http://schemas.microsoft.com/office/drawing/2014/main" id="{3A9533C3-DC0A-457F-A219-E3C90B7BE381}"/>
                </a:ext>
              </a:extLst>
            </p:cNvPr>
            <p:cNvSpPr/>
            <p:nvPr/>
          </p:nvSpPr>
          <p:spPr>
            <a:xfrm>
              <a:off x="11101034" y="132416"/>
              <a:ext cx="245964" cy="234801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200" spc="-50" dirty="0">
                  <a:ln>
                    <a:solidFill>
                      <a:schemeClr val="bg1">
                        <a:lumMod val="85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돋움체 Bold" panose="00000800000000000000" pitchFamily="2" charset="-127"/>
                  <a:ea typeface="KoPub돋움체 Bold" panose="00000800000000000000" pitchFamily="2" charset="-127"/>
                </a:rPr>
                <a:t>Ⅳ</a:t>
              </a:r>
              <a:endParaRPr lang="ko-KR" altLang="en-US" sz="1200" spc="-50" dirty="0">
                <a:ln>
                  <a:solidFill>
                    <a:schemeClr val="bg1">
                      <a:lumMod val="85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endParaRPr>
            </a:p>
          </p:txBody>
        </p:sp>
      </p:grpSp>
      <p:sp>
        <p:nvSpPr>
          <p:cNvPr id="91" name="모서리가 둥근 직사각형 90">
            <a:extLst>
              <a:ext uri="{FF2B5EF4-FFF2-40B4-BE49-F238E27FC236}">
                <a16:creationId xmlns:a16="http://schemas.microsoft.com/office/drawing/2014/main" id="{AB1AE3CF-D32B-4DCB-86C8-066CA9EE39FE}"/>
              </a:ext>
            </a:extLst>
          </p:cNvPr>
          <p:cNvSpPr/>
          <p:nvPr/>
        </p:nvSpPr>
        <p:spPr>
          <a:xfrm>
            <a:off x="8470610" y="112205"/>
            <a:ext cx="245964" cy="234801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200" spc="-50" dirty="0">
                <a:ln>
                  <a:solidFill>
                    <a:schemeClr val="bg1">
                      <a:lumMod val="85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rPr>
              <a:t>Ⅴ</a:t>
            </a:r>
            <a:endParaRPr lang="ko-KR" altLang="en-US" sz="1200" spc="-50" dirty="0">
              <a:ln>
                <a:solidFill>
                  <a:schemeClr val="bg1">
                    <a:lumMod val="85000"/>
                    <a:alpha val="0"/>
                  </a:schemeClr>
                </a:solidFill>
              </a:ln>
              <a:solidFill>
                <a:schemeClr val="bg1"/>
              </a:solidFill>
              <a:latin typeface="KoPub돋움체 Bold" panose="00000800000000000000" pitchFamily="2" charset="-127"/>
              <a:ea typeface="KoPub돋움체 Bold" panose="00000800000000000000" pitchFamily="2" charset="-127"/>
            </a:endParaRPr>
          </a:p>
        </p:txBody>
      </p:sp>
      <p:sp>
        <p:nvSpPr>
          <p:cNvPr id="92" name="모서리가 둥근 직사각형 91">
            <a:extLst>
              <a:ext uri="{FF2B5EF4-FFF2-40B4-BE49-F238E27FC236}">
                <a16:creationId xmlns:a16="http://schemas.microsoft.com/office/drawing/2014/main" id="{C60C7C84-7302-48B1-AA8D-F1952C702B56}"/>
              </a:ext>
            </a:extLst>
          </p:cNvPr>
          <p:cNvSpPr/>
          <p:nvPr/>
        </p:nvSpPr>
        <p:spPr>
          <a:xfrm>
            <a:off x="8771448" y="111552"/>
            <a:ext cx="245964" cy="234801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200" spc="-50" dirty="0">
                <a:ln>
                  <a:solidFill>
                    <a:schemeClr val="bg1">
                      <a:lumMod val="85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rPr>
              <a:t>Ⅵ</a:t>
            </a:r>
            <a:endParaRPr lang="ko-KR" altLang="en-US" sz="1200" spc="-50" dirty="0">
              <a:ln>
                <a:solidFill>
                  <a:schemeClr val="bg1">
                    <a:lumMod val="85000"/>
                    <a:alpha val="0"/>
                  </a:schemeClr>
                </a:solidFill>
              </a:ln>
              <a:solidFill>
                <a:schemeClr val="bg1"/>
              </a:solidFill>
              <a:latin typeface="KoPub돋움체 Bold" panose="00000800000000000000" pitchFamily="2" charset="-127"/>
              <a:ea typeface="KoPub돋움체 Bold" panose="00000800000000000000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334784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그룹 33">
            <a:extLst>
              <a:ext uri="{FF2B5EF4-FFF2-40B4-BE49-F238E27FC236}">
                <a16:creationId xmlns:a16="http://schemas.microsoft.com/office/drawing/2014/main" id="{4B95A0DA-644F-4BFA-9447-BF789A5E384B}"/>
              </a:ext>
            </a:extLst>
          </p:cNvPr>
          <p:cNvGrpSpPr/>
          <p:nvPr/>
        </p:nvGrpSpPr>
        <p:grpSpPr>
          <a:xfrm>
            <a:off x="4362994" y="2062783"/>
            <a:ext cx="4713292" cy="943021"/>
            <a:chOff x="4362994" y="773914"/>
            <a:chExt cx="4713292" cy="943021"/>
          </a:xfrm>
        </p:grpSpPr>
        <p:grpSp>
          <p:nvGrpSpPr>
            <p:cNvPr id="17" name="그룹 16">
              <a:extLst>
                <a:ext uri="{FF2B5EF4-FFF2-40B4-BE49-F238E27FC236}">
                  <a16:creationId xmlns:a16="http://schemas.microsoft.com/office/drawing/2014/main" id="{E59F325F-3C38-4B15-B34B-4C69F37F6EDE}"/>
                </a:ext>
              </a:extLst>
            </p:cNvPr>
            <p:cNvGrpSpPr/>
            <p:nvPr/>
          </p:nvGrpSpPr>
          <p:grpSpPr>
            <a:xfrm>
              <a:off x="4362994" y="773914"/>
              <a:ext cx="4713292" cy="943021"/>
              <a:chOff x="60960" y="3543240"/>
              <a:chExt cx="9233040" cy="1847319"/>
            </a:xfrm>
          </p:grpSpPr>
          <p:pic>
            <p:nvPicPr>
              <p:cNvPr id="7" name="그림 6">
                <a:extLst>
                  <a:ext uri="{FF2B5EF4-FFF2-40B4-BE49-F238E27FC236}">
                    <a16:creationId xmlns:a16="http://schemas.microsoft.com/office/drawing/2014/main" id="{5DB552F0-E95A-4558-8B6C-3D5BF6B34F5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0000" y="3576970"/>
                <a:ext cx="9144000" cy="1813589"/>
              </a:xfrm>
              <a:prstGeom prst="rect">
                <a:avLst/>
              </a:prstGeom>
            </p:spPr>
          </p:pic>
          <p:pic>
            <p:nvPicPr>
              <p:cNvPr id="4" name="그림 3">
                <a:extLst>
                  <a:ext uri="{FF2B5EF4-FFF2-40B4-BE49-F238E27FC236}">
                    <a16:creationId xmlns:a16="http://schemas.microsoft.com/office/drawing/2014/main" id="{12ED2395-4F82-4052-86EB-B98124707E7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960" y="3543240"/>
                <a:ext cx="1818321" cy="1293691"/>
              </a:xfrm>
              <a:prstGeom prst="rect">
                <a:avLst/>
              </a:prstGeom>
            </p:spPr>
          </p:pic>
        </p:grp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5D88A726-1B83-448D-B614-ED85DFB5790A}"/>
                </a:ext>
              </a:extLst>
            </p:cNvPr>
            <p:cNvSpPr txBox="1"/>
            <p:nvPr/>
          </p:nvSpPr>
          <p:spPr>
            <a:xfrm>
              <a:off x="4537167" y="844476"/>
              <a:ext cx="59218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2800" dirty="0">
                  <a:solidFill>
                    <a:schemeClr val="bg1"/>
                  </a:solidFill>
                  <a:latin typeface="KoPub바탕체 Bold" panose="00000800000000000000" pitchFamily="2" charset="-127"/>
                  <a:ea typeface="KoPub바탕체 Bold" panose="00000800000000000000" pitchFamily="2" charset="-127"/>
                </a:rPr>
                <a:t>Ⅱ</a:t>
              </a:r>
              <a:endParaRPr lang="ko-KR" altLang="en-US" sz="2800" dirty="0">
                <a:solidFill>
                  <a:schemeClr val="bg1"/>
                </a:solidFill>
                <a:latin typeface="KoPub바탕체 Bold" panose="00000800000000000000" pitchFamily="2" charset="-127"/>
                <a:ea typeface="KoPub바탕체 Bold" panose="00000800000000000000" pitchFamily="2" charset="-127"/>
              </a:endParaRP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2AD28A51-684D-4E15-A7E7-756FDF87C475}"/>
                </a:ext>
              </a:extLst>
            </p:cNvPr>
            <p:cNvSpPr txBox="1"/>
            <p:nvPr/>
          </p:nvSpPr>
          <p:spPr>
            <a:xfrm>
              <a:off x="5403669" y="906031"/>
              <a:ext cx="286800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2000" spc="-15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Bold" panose="02020603020101020101" pitchFamily="18" charset="-127"/>
                  <a:ea typeface="KoPub돋움체 Bold" panose="02020603020101020101" pitchFamily="18" charset="-127"/>
                </a:rPr>
                <a:t>연구개발 목표 및 내용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27A1B00D-C31C-433F-AB54-B6BB008F8D26}"/>
              </a:ext>
            </a:extLst>
          </p:cNvPr>
          <p:cNvSpPr txBox="1"/>
          <p:nvPr/>
        </p:nvSpPr>
        <p:spPr>
          <a:xfrm>
            <a:off x="4329621" y="1312274"/>
            <a:ext cx="48508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pc="-150" dirty="0">
                <a:solidFill>
                  <a:srgbClr val="3C83C5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화산섬 제주의 </a:t>
            </a:r>
            <a:r>
              <a:rPr lang="ko-KR" altLang="en-US" sz="2000" spc="-150" dirty="0">
                <a:solidFill>
                  <a:schemeClr val="tx2">
                    <a:lumMod val="75000"/>
                  </a:schemeClr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실시간 홍수 감지 </a:t>
            </a:r>
            <a:r>
              <a:rPr lang="ko-KR" altLang="en-US" spc="-150" dirty="0">
                <a:solidFill>
                  <a:schemeClr val="tx2">
                    <a:lumMod val="75000"/>
                  </a:schemeClr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및 </a:t>
            </a:r>
            <a:r>
              <a:rPr lang="ko-KR" altLang="en-US" sz="2000" spc="-150" dirty="0">
                <a:solidFill>
                  <a:schemeClr val="tx2">
                    <a:lumMod val="75000"/>
                  </a:schemeClr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안전지원</a:t>
            </a:r>
            <a:r>
              <a:rPr lang="ko-KR" altLang="en-US" spc="-150" dirty="0">
                <a:solidFill>
                  <a:schemeClr val="tx2">
                    <a:lumMod val="75000"/>
                  </a:schemeClr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 기술 </a:t>
            </a:r>
            <a:r>
              <a:rPr lang="ko-KR" altLang="en-US" spc="-150" dirty="0">
                <a:solidFill>
                  <a:srgbClr val="3C83C5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개발</a:t>
            </a:r>
            <a:endParaRPr lang="ko-KR" altLang="en-US" sz="2200" spc="-150" dirty="0">
              <a:solidFill>
                <a:srgbClr val="3C83C5"/>
              </a:solidFill>
              <a:latin typeface="KoPub돋움체 Bold" panose="02020603020101020101" pitchFamily="18" charset="-127"/>
              <a:ea typeface="KoPub돋움체 Bold" panose="02020603020101020101" pitchFamily="18" charset="-127"/>
            </a:endParaRPr>
          </a:p>
        </p:txBody>
      </p:sp>
      <p:grpSp>
        <p:nvGrpSpPr>
          <p:cNvPr id="15" name="그룹 14">
            <a:extLst>
              <a:ext uri="{FF2B5EF4-FFF2-40B4-BE49-F238E27FC236}">
                <a16:creationId xmlns:a16="http://schemas.microsoft.com/office/drawing/2014/main" id="{ED02CA87-9DC0-4797-BD7D-CC312C830ACC}"/>
              </a:ext>
            </a:extLst>
          </p:cNvPr>
          <p:cNvGrpSpPr/>
          <p:nvPr/>
        </p:nvGrpSpPr>
        <p:grpSpPr>
          <a:xfrm>
            <a:off x="4362993" y="1262507"/>
            <a:ext cx="4781007" cy="540000"/>
            <a:chOff x="513806" y="2586443"/>
            <a:chExt cx="2551611" cy="444137"/>
          </a:xfrm>
        </p:grpSpPr>
        <p:cxnSp>
          <p:nvCxnSpPr>
            <p:cNvPr id="16" name="직선 연결선 15">
              <a:extLst>
                <a:ext uri="{FF2B5EF4-FFF2-40B4-BE49-F238E27FC236}">
                  <a16:creationId xmlns:a16="http://schemas.microsoft.com/office/drawing/2014/main" id="{7C460817-CA15-4968-BE17-FBEA344802D8}"/>
                </a:ext>
              </a:extLst>
            </p:cNvPr>
            <p:cNvCxnSpPr/>
            <p:nvPr/>
          </p:nvCxnSpPr>
          <p:spPr>
            <a:xfrm>
              <a:off x="513806" y="2586443"/>
              <a:ext cx="2551611" cy="0"/>
            </a:xfrm>
            <a:prstGeom prst="line">
              <a:avLst/>
            </a:prstGeom>
            <a:ln w="15875">
              <a:solidFill>
                <a:srgbClr val="4589C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직선 연결선 17">
              <a:extLst>
                <a:ext uri="{FF2B5EF4-FFF2-40B4-BE49-F238E27FC236}">
                  <a16:creationId xmlns:a16="http://schemas.microsoft.com/office/drawing/2014/main" id="{6DDE2420-EC71-4B15-A818-4DD86623FC13}"/>
                </a:ext>
              </a:extLst>
            </p:cNvPr>
            <p:cNvCxnSpPr/>
            <p:nvPr/>
          </p:nvCxnSpPr>
          <p:spPr>
            <a:xfrm>
              <a:off x="513806" y="3030580"/>
              <a:ext cx="2551611" cy="0"/>
            </a:xfrm>
            <a:prstGeom prst="line">
              <a:avLst/>
            </a:prstGeom>
            <a:ln w="15875">
              <a:solidFill>
                <a:srgbClr val="4589C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그룹 2"/>
          <p:cNvGrpSpPr/>
          <p:nvPr/>
        </p:nvGrpSpPr>
        <p:grpSpPr>
          <a:xfrm>
            <a:off x="5508104" y="188218"/>
            <a:ext cx="3378907" cy="445489"/>
            <a:chOff x="5508104" y="188218"/>
            <a:chExt cx="3378907" cy="445489"/>
          </a:xfrm>
        </p:grpSpPr>
        <p:pic>
          <p:nvPicPr>
            <p:cNvPr id="19" name="그림 18">
              <a:extLst>
                <a:ext uri="{FF2B5EF4-FFF2-40B4-BE49-F238E27FC236}">
                  <a16:creationId xmlns:a16="http://schemas.microsoft.com/office/drawing/2014/main" id="{C9523227-98F4-4D04-8464-E601580B83E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434"/>
            <a:stretch/>
          </p:blipFill>
          <p:spPr>
            <a:xfrm>
              <a:off x="5508104" y="188640"/>
              <a:ext cx="1627327" cy="445067"/>
            </a:xfrm>
            <a:prstGeom prst="rect">
              <a:avLst/>
            </a:prstGeom>
          </p:spPr>
        </p:pic>
        <p:pic>
          <p:nvPicPr>
            <p:cNvPr id="20" name="그림 19" descr="제주연구원CI.JP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350097" y="188218"/>
              <a:ext cx="1536914" cy="395342"/>
            </a:xfrm>
            <a:prstGeom prst="rect">
              <a:avLst/>
            </a:prstGeom>
          </p:spPr>
        </p:pic>
      </p:grpSp>
      <p:pic>
        <p:nvPicPr>
          <p:cNvPr id="21" name="그림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0"/>
            <a:ext cx="362595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86801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Slide Number Placeholder 4">
            <a:extLst>
              <a:ext uri="{FF2B5EF4-FFF2-40B4-BE49-F238E27FC236}">
                <a16:creationId xmlns:a16="http://schemas.microsoft.com/office/drawing/2014/main" id="{2109913F-AE7C-4464-BE13-AABF4197645E}"/>
              </a:ext>
            </a:extLst>
          </p:cNvPr>
          <p:cNvSpPr txBox="1">
            <a:spLocks/>
          </p:cNvSpPr>
          <p:nvPr/>
        </p:nvSpPr>
        <p:spPr>
          <a:xfrm>
            <a:off x="4126064" y="6541360"/>
            <a:ext cx="891872" cy="25567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dirty="0"/>
              <a:t>Page </a:t>
            </a:r>
            <a:fld id="{49DEFEAB-9CB2-4D51-8600-070D2A62C0B4}" type="slidenum">
              <a:rPr lang="ko-KR" altLang="en-US" dirty="0"/>
              <a:pPr algn="ctr"/>
              <a:t>13</a:t>
            </a:fld>
            <a:endParaRPr lang="en-US" altLang="ko-KR" dirty="0"/>
          </a:p>
        </p:txBody>
      </p:sp>
      <p:grpSp>
        <p:nvGrpSpPr>
          <p:cNvPr id="2" name="그룹 68"/>
          <p:cNvGrpSpPr/>
          <p:nvPr/>
        </p:nvGrpSpPr>
        <p:grpSpPr>
          <a:xfrm>
            <a:off x="588666" y="1628800"/>
            <a:ext cx="7966669" cy="4213475"/>
            <a:chOff x="1079799" y="1916832"/>
            <a:chExt cx="7198306" cy="3487820"/>
          </a:xfrm>
        </p:grpSpPr>
        <p:sp>
          <p:nvSpPr>
            <p:cNvPr id="71" name="사각형: 둥근 모서리 94">
              <a:extLst>
                <a:ext uri="{FF2B5EF4-FFF2-40B4-BE49-F238E27FC236}">
                  <a16:creationId xmlns:a16="http://schemas.microsoft.com/office/drawing/2014/main" id="{55E339AD-7FD7-4EF3-92C9-3F826945549D}"/>
                </a:ext>
              </a:extLst>
            </p:cNvPr>
            <p:cNvSpPr/>
            <p:nvPr/>
          </p:nvSpPr>
          <p:spPr>
            <a:xfrm>
              <a:off x="1079799" y="1916832"/>
              <a:ext cx="3312368" cy="2088232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bg1">
                  <a:lumMod val="75000"/>
                </a:schemeClr>
              </a:solidFill>
            </a:ln>
            <a:effectLst>
              <a:outerShdw dist="38100" dir="5400000" algn="t" rotWithShape="0">
                <a:schemeClr val="bg1">
                  <a:lumMod val="8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 dirty="0"/>
            </a:p>
          </p:txBody>
        </p:sp>
        <p:grpSp>
          <p:nvGrpSpPr>
            <p:cNvPr id="3" name="그룹 15"/>
            <p:cNvGrpSpPr/>
            <p:nvPr/>
          </p:nvGrpSpPr>
          <p:grpSpPr>
            <a:xfrm>
              <a:off x="1165920" y="1916832"/>
              <a:ext cx="3176915" cy="360000"/>
              <a:chOff x="5337486" y="981075"/>
              <a:chExt cx="3439378" cy="316990"/>
            </a:xfrm>
          </p:grpSpPr>
          <p:sp>
            <p:nvSpPr>
              <p:cNvPr id="148" name="화살표: 오각형 75">
                <a:extLst>
                  <a:ext uri="{FF2B5EF4-FFF2-40B4-BE49-F238E27FC236}">
                    <a16:creationId xmlns:a16="http://schemas.microsoft.com/office/drawing/2014/main" id="{ED230987-2BE0-4FE0-98B3-0C9CCCD11A9C}"/>
                  </a:ext>
                </a:extLst>
              </p:cNvPr>
              <p:cNvSpPr/>
              <p:nvPr/>
            </p:nvSpPr>
            <p:spPr>
              <a:xfrm>
                <a:off x="5337486" y="981075"/>
                <a:ext cx="3439378" cy="316990"/>
              </a:xfrm>
              <a:prstGeom prst="round2SameRect">
                <a:avLst>
                  <a:gd name="adj1" fmla="val 0"/>
                  <a:gd name="adj2" fmla="val 21382"/>
                </a:avLst>
              </a:prstGeom>
              <a:gradFill>
                <a:gsLst>
                  <a:gs pos="0">
                    <a:srgbClr val="0070C0"/>
                  </a:gs>
                  <a:gs pos="100000">
                    <a:srgbClr val="002060"/>
                  </a:gs>
                </a:gsLst>
                <a:lin ang="4800000" scaled="0"/>
              </a:gra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60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latin typeface="KoPub돋움체 Bold" panose="02020603020101020101" pitchFamily="18" charset="-127"/>
                  <a:ea typeface="KoPub돋움체 Bold" panose="02020603020101020101" pitchFamily="18" charset="-127"/>
                </a:endParaRPr>
              </a:p>
            </p:txBody>
          </p:sp>
          <p:sp>
            <p:nvSpPr>
              <p:cNvPr id="149" name="TextBox 148">
                <a:extLst>
                  <a:ext uri="{FF2B5EF4-FFF2-40B4-BE49-F238E27FC236}">
                    <a16:creationId xmlns:a16="http://schemas.microsoft.com/office/drawing/2014/main" id="{ACABF9FB-C12D-465C-A470-6E543CF628DD}"/>
                  </a:ext>
                </a:extLst>
              </p:cNvPr>
              <p:cNvSpPr txBox="1"/>
              <p:nvPr/>
            </p:nvSpPr>
            <p:spPr>
              <a:xfrm>
                <a:off x="5925827" y="1040866"/>
                <a:ext cx="2262708" cy="197413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 anchorCtr="0">
                <a:spAutoFit/>
              </a:bodyPr>
              <a:lstStyle/>
              <a:p>
                <a:pPr algn="ctr" fontAlgn="base">
                  <a:lnSpc>
                    <a:spcPct val="110000"/>
                  </a:lnSpc>
                  <a:spcBef>
                    <a:spcPts val="400"/>
                  </a:spcBef>
                  <a:spcAft>
                    <a:spcPts val="300"/>
                  </a:spcAft>
                  <a:buClr>
                    <a:schemeClr val="tx1">
                      <a:lumMod val="50000"/>
                      <a:lumOff val="50000"/>
                    </a:schemeClr>
                  </a:buClr>
                  <a:buSzPct val="80000"/>
                  <a:defRPr/>
                </a:pPr>
                <a:r>
                  <a:rPr lang="ko-KR" altLang="en-US" sz="1600" dirty="0">
                    <a:ln>
                      <a:solidFill>
                        <a:schemeClr val="accent1">
                          <a:shade val="50000"/>
                          <a:alpha val="0"/>
                        </a:schemeClr>
                      </a:solidFill>
                    </a:ln>
                    <a:solidFill>
                      <a:schemeClr val="bg1"/>
                    </a:solidFill>
                    <a:latin typeface="KoPub돋움체 Bold" panose="02020603020101020101" pitchFamily="18" charset="-127"/>
                    <a:ea typeface="KoPub돋움체 Bold" panose="02020603020101020101" pitchFamily="18" charset="-127"/>
                  </a:rPr>
                  <a:t>언제</a:t>
                </a:r>
                <a:r>
                  <a:rPr lang="en-US" altLang="ko-KR" sz="1600" dirty="0">
                    <a:ln>
                      <a:solidFill>
                        <a:schemeClr val="accent1">
                          <a:shade val="50000"/>
                          <a:alpha val="0"/>
                        </a:schemeClr>
                      </a:solidFill>
                    </a:ln>
                    <a:solidFill>
                      <a:schemeClr val="bg1"/>
                    </a:solidFill>
                    <a:latin typeface="KoPub돋움체 Bold" panose="02020603020101020101" pitchFamily="18" charset="-127"/>
                    <a:ea typeface="KoPub돋움체 Bold" panose="02020603020101020101" pitchFamily="18" charset="-127"/>
                  </a:rPr>
                  <a:t>, </a:t>
                </a:r>
                <a:r>
                  <a:rPr lang="ko-KR" altLang="en-US" sz="1600" dirty="0">
                    <a:ln>
                      <a:solidFill>
                        <a:schemeClr val="accent1">
                          <a:shade val="50000"/>
                          <a:alpha val="0"/>
                        </a:schemeClr>
                      </a:solidFill>
                    </a:ln>
                    <a:solidFill>
                      <a:schemeClr val="bg1"/>
                    </a:solidFill>
                    <a:latin typeface="KoPub돋움체 Bold" panose="02020603020101020101" pitchFamily="18" charset="-127"/>
                    <a:ea typeface="KoPub돋움체 Bold" panose="02020603020101020101" pitchFamily="18" charset="-127"/>
                  </a:rPr>
                  <a:t>어디가 위험할 것인가</a:t>
                </a:r>
                <a:r>
                  <a:rPr lang="en-US" altLang="ko-KR" sz="1600" dirty="0">
                    <a:ln>
                      <a:solidFill>
                        <a:schemeClr val="accent1">
                          <a:shade val="50000"/>
                          <a:alpha val="0"/>
                        </a:schemeClr>
                      </a:solidFill>
                    </a:ln>
                    <a:solidFill>
                      <a:schemeClr val="bg1"/>
                    </a:solidFill>
                    <a:latin typeface="KoPub돋움체 Bold" panose="02020603020101020101" pitchFamily="18" charset="-127"/>
                    <a:ea typeface="KoPub돋움체 Bold" panose="02020603020101020101" pitchFamily="18" charset="-127"/>
                  </a:rPr>
                  <a:t>?</a:t>
                </a:r>
                <a:endParaRPr lang="ko-KR" altLang="en-US" sz="160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돋움체 Bold" panose="02020603020101020101" pitchFamily="18" charset="-127"/>
                  <a:ea typeface="KoPub돋움체 Bold" panose="02020603020101020101" pitchFamily="18" charset="-127"/>
                </a:endParaRPr>
              </a:p>
            </p:txBody>
          </p:sp>
        </p:grpSp>
        <p:sp>
          <p:nvSpPr>
            <p:cNvPr id="84" name="사각형: 둥근 모서리 94">
              <a:extLst>
                <a:ext uri="{FF2B5EF4-FFF2-40B4-BE49-F238E27FC236}">
                  <a16:creationId xmlns:a16="http://schemas.microsoft.com/office/drawing/2014/main" id="{55E339AD-7FD7-4EF3-92C9-3F826945549D}"/>
                </a:ext>
              </a:extLst>
            </p:cNvPr>
            <p:cNvSpPr/>
            <p:nvPr/>
          </p:nvSpPr>
          <p:spPr>
            <a:xfrm>
              <a:off x="4965736" y="1916832"/>
              <a:ext cx="3312368" cy="2088232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bg1">
                  <a:lumMod val="75000"/>
                </a:schemeClr>
              </a:solidFill>
            </a:ln>
            <a:effectLst>
              <a:outerShdw dist="38100" dir="5400000" algn="t" rotWithShape="0">
                <a:schemeClr val="bg1">
                  <a:lumMod val="8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 dirty="0"/>
            </a:p>
          </p:txBody>
        </p:sp>
        <p:grpSp>
          <p:nvGrpSpPr>
            <p:cNvPr id="4" name="그룹 17"/>
            <p:cNvGrpSpPr/>
            <p:nvPr/>
          </p:nvGrpSpPr>
          <p:grpSpPr>
            <a:xfrm>
              <a:off x="5051857" y="1916832"/>
              <a:ext cx="3176915" cy="360000"/>
              <a:chOff x="5337486" y="981075"/>
              <a:chExt cx="3439378" cy="316990"/>
            </a:xfrm>
          </p:grpSpPr>
          <p:sp>
            <p:nvSpPr>
              <p:cNvPr id="138" name="화살표: 오각형 75">
                <a:extLst>
                  <a:ext uri="{FF2B5EF4-FFF2-40B4-BE49-F238E27FC236}">
                    <a16:creationId xmlns:a16="http://schemas.microsoft.com/office/drawing/2014/main" id="{ED230987-2BE0-4FE0-98B3-0C9CCCD11A9C}"/>
                  </a:ext>
                </a:extLst>
              </p:cNvPr>
              <p:cNvSpPr/>
              <p:nvPr/>
            </p:nvSpPr>
            <p:spPr>
              <a:xfrm>
                <a:off x="5337486" y="981075"/>
                <a:ext cx="3439378" cy="316990"/>
              </a:xfrm>
              <a:prstGeom prst="round2SameRect">
                <a:avLst>
                  <a:gd name="adj1" fmla="val 0"/>
                  <a:gd name="adj2" fmla="val 21382"/>
                </a:avLst>
              </a:prstGeom>
              <a:gradFill>
                <a:gsLst>
                  <a:gs pos="0">
                    <a:srgbClr val="0070C0"/>
                  </a:gs>
                  <a:gs pos="100000">
                    <a:srgbClr val="002060"/>
                  </a:gs>
                </a:gsLst>
                <a:lin ang="4800000" scaled="0"/>
              </a:gra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60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latin typeface="KoPub돋움체 Bold" panose="02020603020101020101" pitchFamily="18" charset="-127"/>
                  <a:ea typeface="KoPub돋움체 Bold" panose="02020603020101020101" pitchFamily="18" charset="-127"/>
                </a:endParaRPr>
              </a:p>
            </p:txBody>
          </p:sp>
          <p:sp>
            <p:nvSpPr>
              <p:cNvPr id="147" name="TextBox 146">
                <a:extLst>
                  <a:ext uri="{FF2B5EF4-FFF2-40B4-BE49-F238E27FC236}">
                    <a16:creationId xmlns:a16="http://schemas.microsoft.com/office/drawing/2014/main" id="{ACABF9FB-C12D-465C-A470-6E543CF628DD}"/>
                  </a:ext>
                </a:extLst>
              </p:cNvPr>
              <p:cNvSpPr txBox="1"/>
              <p:nvPr/>
            </p:nvSpPr>
            <p:spPr>
              <a:xfrm>
                <a:off x="5692187" y="1040866"/>
                <a:ext cx="2729989" cy="197413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 anchorCtr="0">
                <a:spAutoFit/>
              </a:bodyPr>
              <a:lstStyle/>
              <a:p>
                <a:pPr algn="ctr" fontAlgn="base">
                  <a:lnSpc>
                    <a:spcPct val="110000"/>
                  </a:lnSpc>
                  <a:spcBef>
                    <a:spcPts val="400"/>
                  </a:spcBef>
                  <a:spcAft>
                    <a:spcPts val="300"/>
                  </a:spcAft>
                  <a:buClr>
                    <a:schemeClr val="tx1">
                      <a:lumMod val="50000"/>
                      <a:lumOff val="50000"/>
                    </a:schemeClr>
                  </a:buClr>
                  <a:buSzPct val="80000"/>
                  <a:defRPr/>
                </a:pPr>
                <a:r>
                  <a:rPr lang="ko-KR" altLang="en-US" sz="1600" dirty="0">
                    <a:ln>
                      <a:solidFill>
                        <a:schemeClr val="accent1">
                          <a:shade val="50000"/>
                          <a:alpha val="0"/>
                        </a:schemeClr>
                      </a:solidFill>
                    </a:ln>
                    <a:solidFill>
                      <a:schemeClr val="bg1"/>
                    </a:solidFill>
                    <a:latin typeface="KoPub돋움체 Bold" panose="02020603020101020101" pitchFamily="18" charset="-127"/>
                    <a:ea typeface="KoPub돋움체 Bold" panose="02020603020101020101" pitchFamily="18" charset="-127"/>
                  </a:rPr>
                  <a:t>수요자에게 어떻게 알려줄 것인가</a:t>
                </a:r>
                <a:r>
                  <a:rPr lang="en-US" altLang="ko-KR" sz="1600" dirty="0">
                    <a:ln>
                      <a:solidFill>
                        <a:schemeClr val="accent1">
                          <a:shade val="50000"/>
                          <a:alpha val="0"/>
                        </a:schemeClr>
                      </a:solidFill>
                    </a:ln>
                    <a:solidFill>
                      <a:schemeClr val="bg1"/>
                    </a:solidFill>
                    <a:latin typeface="KoPub돋움체 Bold" panose="02020603020101020101" pitchFamily="18" charset="-127"/>
                    <a:ea typeface="KoPub돋움체 Bold" panose="02020603020101020101" pitchFamily="18" charset="-127"/>
                  </a:rPr>
                  <a:t>?</a:t>
                </a:r>
                <a:endParaRPr lang="ko-KR" altLang="en-US" sz="160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돋움체 Bold" panose="02020603020101020101" pitchFamily="18" charset="-127"/>
                  <a:ea typeface="KoPub돋움체 Bold" panose="02020603020101020101" pitchFamily="18" charset="-127"/>
                </a:endParaRPr>
              </a:p>
            </p:txBody>
          </p:sp>
        </p:grpSp>
        <p:grpSp>
          <p:nvGrpSpPr>
            <p:cNvPr id="5" name="그룹 18">
              <a:extLst>
                <a:ext uri="{FF2B5EF4-FFF2-40B4-BE49-F238E27FC236}">
                  <a16:creationId xmlns:a16="http://schemas.microsoft.com/office/drawing/2014/main" id="{259A23CF-5A19-41E6-910C-9792F27C1447}"/>
                </a:ext>
              </a:extLst>
            </p:cNvPr>
            <p:cNvGrpSpPr/>
            <p:nvPr/>
          </p:nvGrpSpPr>
          <p:grpSpPr>
            <a:xfrm>
              <a:off x="3987575" y="2328408"/>
              <a:ext cx="1484711" cy="1335912"/>
              <a:chOff x="3907582" y="2621681"/>
              <a:chExt cx="1315844" cy="1335912"/>
            </a:xfrm>
          </p:grpSpPr>
          <p:sp>
            <p:nvSpPr>
              <p:cNvPr id="119" name="타원 118">
                <a:extLst>
                  <a:ext uri="{FF2B5EF4-FFF2-40B4-BE49-F238E27FC236}">
                    <a16:creationId xmlns:a16="http://schemas.microsoft.com/office/drawing/2014/main" id="{995F6D6B-EB2D-4861-8CC1-B606776870E7}"/>
                  </a:ext>
                </a:extLst>
              </p:cNvPr>
              <p:cNvSpPr/>
              <p:nvPr/>
            </p:nvSpPr>
            <p:spPr>
              <a:xfrm>
                <a:off x="3907582" y="2621681"/>
                <a:ext cx="1315844" cy="1335912"/>
              </a:xfrm>
              <a:prstGeom prst="ellipse">
                <a:avLst/>
              </a:prstGeom>
              <a:solidFill>
                <a:schemeClr val="bg1"/>
              </a:solidFill>
              <a:ln w="6350" cap="flat" cmpd="sng" algn="ctr">
                <a:noFill/>
                <a:prstDash val="solid"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algn="ctr">
                  <a:defRPr/>
                </a:pPr>
                <a:endParaRPr lang="ko-KR" altLang="en-US" sz="1200" b="1" dirty="0">
                  <a:solidFill>
                    <a:prstClr val="white"/>
                  </a:solidFill>
                  <a:latin typeface="KoPub돋움체 Bold" panose="02020603020101020101" pitchFamily="18" charset="-127"/>
                  <a:ea typeface="KoPub돋움체 Bold" panose="02020603020101020101" pitchFamily="18" charset="-127"/>
                </a:endParaRPr>
              </a:p>
            </p:txBody>
          </p:sp>
          <p:sp>
            <p:nvSpPr>
              <p:cNvPr id="126" name="타원 125">
                <a:extLst>
                  <a:ext uri="{FF2B5EF4-FFF2-40B4-BE49-F238E27FC236}">
                    <a16:creationId xmlns:a16="http://schemas.microsoft.com/office/drawing/2014/main" id="{6AE8E602-240B-4BDF-9B29-EDB87F84EF62}"/>
                  </a:ext>
                </a:extLst>
              </p:cNvPr>
              <p:cNvSpPr/>
              <p:nvPr/>
            </p:nvSpPr>
            <p:spPr>
              <a:xfrm>
                <a:off x="3974489" y="2689608"/>
                <a:ext cx="1182030" cy="1200058"/>
              </a:xfrm>
              <a:prstGeom prst="ellipse">
                <a:avLst/>
              </a:prstGeom>
              <a:solidFill>
                <a:srgbClr val="034A9F"/>
              </a:solidFill>
              <a:ln w="6350" cap="flat" cmpd="sng" algn="ctr">
                <a:solidFill>
                  <a:srgbClr val="023D84"/>
                </a:solidFill>
                <a:prstDash val="solid"/>
              </a:ln>
              <a:effectLst>
                <a:innerShdw dist="12700" dir="16200000">
                  <a:sysClr val="window" lastClr="FFFFFF">
                    <a:alpha val="50000"/>
                  </a:sysClr>
                </a:innerShdw>
              </a:effectLst>
            </p:spPr>
            <p:txBody>
              <a:bodyPr rtlCol="0" anchor="ctr"/>
              <a:lstStyle/>
              <a:p>
                <a:pPr algn="ctr">
                  <a:defRPr/>
                </a:pPr>
                <a:endParaRPr lang="ko-KR" altLang="en-US" sz="1200" b="1" dirty="0">
                  <a:solidFill>
                    <a:prstClr val="white"/>
                  </a:solidFill>
                  <a:latin typeface="KoPub돋움체 Bold" panose="02020603020101020101" pitchFamily="18" charset="-127"/>
                  <a:ea typeface="KoPub돋움체 Bold" panose="02020603020101020101" pitchFamily="18" charset="-127"/>
                </a:endParaRPr>
              </a:p>
            </p:txBody>
          </p:sp>
          <p:sp>
            <p:nvSpPr>
              <p:cNvPr id="133" name="타원 132">
                <a:extLst>
                  <a:ext uri="{FF2B5EF4-FFF2-40B4-BE49-F238E27FC236}">
                    <a16:creationId xmlns:a16="http://schemas.microsoft.com/office/drawing/2014/main" id="{CF6E4D19-87E3-4FC6-88D8-CBE2F98E3767}"/>
                  </a:ext>
                </a:extLst>
              </p:cNvPr>
              <p:cNvSpPr/>
              <p:nvPr/>
            </p:nvSpPr>
            <p:spPr>
              <a:xfrm>
                <a:off x="4007943" y="2723572"/>
                <a:ext cx="1115122" cy="1132130"/>
              </a:xfrm>
              <a:prstGeom prst="ellipse">
                <a:avLst/>
              </a:prstGeom>
              <a:gradFill>
                <a:gsLst>
                  <a:gs pos="40000">
                    <a:schemeClr val="bg1">
                      <a:alpha val="17000"/>
                    </a:schemeClr>
                  </a:gs>
                  <a:gs pos="41000">
                    <a:schemeClr val="bg1">
                      <a:alpha val="0"/>
                    </a:schemeClr>
                  </a:gs>
                </a:gsLst>
                <a:lin ang="3000000" scaled="0"/>
              </a:gradFill>
              <a:ln w="635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ko-KR" altLang="en-US" sz="1200" b="1" dirty="0">
                  <a:solidFill>
                    <a:prstClr val="white"/>
                  </a:solidFill>
                  <a:latin typeface="KoPub돋움체 Bold" panose="02020603020101020101" pitchFamily="18" charset="-127"/>
                  <a:ea typeface="KoPub돋움체 Bold" panose="02020603020101020101" pitchFamily="18" charset="-127"/>
                </a:endParaRPr>
              </a:p>
            </p:txBody>
          </p:sp>
          <p:sp>
            <p:nvSpPr>
              <p:cNvPr id="134" name="TextBox 133">
                <a:extLst>
                  <a:ext uri="{FF2B5EF4-FFF2-40B4-BE49-F238E27FC236}">
                    <a16:creationId xmlns:a16="http://schemas.microsoft.com/office/drawing/2014/main" id="{52082686-FF08-4036-B47F-89FF008C05CB}"/>
                  </a:ext>
                </a:extLst>
              </p:cNvPr>
              <p:cNvSpPr txBox="1"/>
              <p:nvPr/>
            </p:nvSpPr>
            <p:spPr>
              <a:xfrm>
                <a:off x="4038153" y="3057493"/>
                <a:ext cx="1053886" cy="20381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 fontAlgn="ctr">
                  <a:buClr>
                    <a:schemeClr val="tx1">
                      <a:lumMod val="50000"/>
                      <a:lumOff val="50000"/>
                    </a:schemeClr>
                  </a:buClr>
                  <a:defRPr/>
                </a:pPr>
                <a:r>
                  <a:rPr lang="ko-KR" altLang="en-US" sz="1600">
                    <a:ln>
                      <a:solidFill>
                        <a:schemeClr val="accent1">
                          <a:shade val="50000"/>
                          <a:alpha val="0"/>
                        </a:schemeClr>
                      </a:solidFill>
                    </a:ln>
                    <a:solidFill>
                      <a:schemeClr val="bg1"/>
                    </a:solidFill>
                    <a:effectLst>
                      <a:outerShdw blurRad="88900" algn="ctr" rotWithShape="0">
                        <a:prstClr val="black">
                          <a:alpha val="83000"/>
                        </a:prstClr>
                      </a:outerShdw>
                    </a:effectLst>
                    <a:latin typeface="KoPub돋움체 Bold" panose="02020603020101020101" pitchFamily="18" charset="-127"/>
                    <a:ea typeface="KoPub돋움체 Bold" panose="02020603020101020101" pitchFamily="18" charset="-127"/>
                  </a:rPr>
                  <a:t>테스트베드 </a:t>
                </a:r>
                <a:r>
                  <a:rPr lang="ko-KR" altLang="en-US" sz="1600" dirty="0">
                    <a:ln>
                      <a:solidFill>
                        <a:schemeClr val="accent1">
                          <a:shade val="50000"/>
                          <a:alpha val="0"/>
                        </a:schemeClr>
                      </a:solidFill>
                    </a:ln>
                    <a:solidFill>
                      <a:schemeClr val="bg1"/>
                    </a:solidFill>
                    <a:effectLst>
                      <a:outerShdw blurRad="88900" algn="ctr" rotWithShape="0">
                        <a:prstClr val="black">
                          <a:alpha val="83000"/>
                        </a:prstClr>
                      </a:outerShdw>
                    </a:effectLst>
                    <a:latin typeface="KoPub돋움체 Bold" panose="02020603020101020101" pitchFamily="18" charset="-127"/>
                    <a:ea typeface="KoPub돋움체 Bold" panose="02020603020101020101" pitchFamily="18" charset="-127"/>
                  </a:rPr>
                  <a:t>운영</a:t>
                </a:r>
                <a:endParaRPr lang="en-US" altLang="ko-KR" sz="160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/>
                  </a:solidFill>
                  <a:effectLst>
                    <a:outerShdw blurRad="88900" algn="ctr" rotWithShape="0">
                      <a:prstClr val="black">
                        <a:alpha val="83000"/>
                      </a:prstClr>
                    </a:outerShdw>
                  </a:effectLst>
                  <a:latin typeface="KoPub돋움체 Bold" panose="02020603020101020101" pitchFamily="18" charset="-127"/>
                  <a:ea typeface="KoPub돋움체 Bold" panose="02020603020101020101" pitchFamily="18" charset="-127"/>
                </a:endParaRPr>
              </a:p>
            </p:txBody>
          </p:sp>
        </p:grpSp>
        <p:grpSp>
          <p:nvGrpSpPr>
            <p:cNvPr id="6" name="그룹 19">
              <a:extLst>
                <a:ext uri="{FF2B5EF4-FFF2-40B4-BE49-F238E27FC236}">
                  <a16:creationId xmlns:a16="http://schemas.microsoft.com/office/drawing/2014/main" id="{42C8D8FC-21E1-401E-BEB6-1C7E8ED1A40B}"/>
                </a:ext>
              </a:extLst>
            </p:cNvPr>
            <p:cNvGrpSpPr/>
            <p:nvPr/>
          </p:nvGrpSpPr>
          <p:grpSpPr>
            <a:xfrm>
              <a:off x="1079799" y="3843583"/>
              <a:ext cx="3312368" cy="671263"/>
              <a:chOff x="2348282" y="3431984"/>
              <a:chExt cx="4447436" cy="1044000"/>
            </a:xfrm>
          </p:grpSpPr>
          <p:sp>
            <p:nvSpPr>
              <p:cNvPr id="114" name="사각형: 둥근 모서리 94">
                <a:extLst>
                  <a:ext uri="{FF2B5EF4-FFF2-40B4-BE49-F238E27FC236}">
                    <a16:creationId xmlns:a16="http://schemas.microsoft.com/office/drawing/2014/main" id="{37A0256D-FA25-49AE-8729-890F713C1AE5}"/>
                  </a:ext>
                </a:extLst>
              </p:cNvPr>
              <p:cNvSpPr/>
              <p:nvPr/>
            </p:nvSpPr>
            <p:spPr>
              <a:xfrm>
                <a:off x="2348282" y="3431984"/>
                <a:ext cx="4447436" cy="1044000"/>
              </a:xfrm>
              <a:prstGeom prst="rect">
                <a:avLst/>
              </a:prstGeom>
              <a:solidFill>
                <a:schemeClr val="bg1"/>
              </a:solidFill>
              <a:ln w="6350">
                <a:solidFill>
                  <a:schemeClr val="tx2">
                    <a:lumMod val="60000"/>
                    <a:lumOff val="40000"/>
                  </a:schemeClr>
                </a:solidFill>
              </a:ln>
              <a:effectLst>
                <a:outerShdw dist="38100" dir="5400000" algn="t" rotWithShape="0">
                  <a:schemeClr val="tx2">
                    <a:lumMod val="60000"/>
                    <a:lumOff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600" dirty="0"/>
              </a:p>
            </p:txBody>
          </p:sp>
          <p:sp>
            <p:nvSpPr>
              <p:cNvPr id="115" name="TextBox 58">
                <a:extLst>
                  <a:ext uri="{FF2B5EF4-FFF2-40B4-BE49-F238E27FC236}">
                    <a16:creationId xmlns:a16="http://schemas.microsoft.com/office/drawing/2014/main" id="{EBC28D91-1F71-44DA-AB3D-CF2CCE4EC8D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455628" y="3619670"/>
                <a:ext cx="4241894" cy="8057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spAutoFit/>
              </a:bodyPr>
              <a:lstStyle>
                <a:lvl1pPr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1pPr>
                <a:lvl2pPr marL="742950" indent="-28575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2pPr>
                <a:lvl3pPr marL="1143000" indent="-22860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3pPr>
                <a:lvl4pPr marL="1600200" indent="-22860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4pPr>
                <a:lvl5pPr marL="2057400" indent="-22860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9pPr>
              </a:lstStyle>
              <a:p>
                <a:pPr algn="ctr">
                  <a:spcAft>
                    <a:spcPts val="200"/>
                  </a:spcAft>
                </a:pPr>
                <a:r>
                  <a:rPr lang="ko-KR" altLang="en-US" sz="1600" b="1" spc="-30" dirty="0">
                    <a:ln>
                      <a:solidFill>
                        <a:schemeClr val="accent1">
                          <a:alpha val="0"/>
                        </a:schemeClr>
                      </a:solidFill>
                    </a:ln>
                    <a:solidFill>
                      <a:srgbClr val="0070C0"/>
                    </a:solidFill>
                    <a:latin typeface="KoPub돋움체 Medium" panose="02020603020101020101" pitchFamily="18" charset="-127"/>
                    <a:ea typeface="KoPub돋움체 Medium" panose="02020603020101020101" pitchFamily="18" charset="-127"/>
                    <a:cs typeface="Arial" panose="020B0604020202020204" pitchFamily="34" charset="0"/>
                  </a:rPr>
                  <a:t>실시간 모델링 및 호우시나리오 기반의</a:t>
                </a:r>
                <a:endParaRPr lang="en-US" altLang="ko-KR" sz="1600" b="1" spc="-3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0070C0"/>
                  </a:solidFill>
                  <a:latin typeface="KoPub돋움체 Medium" panose="02020603020101020101" pitchFamily="18" charset="-127"/>
                  <a:ea typeface="KoPub돋움체 Medium" panose="02020603020101020101" pitchFamily="18" charset="-127"/>
                  <a:cs typeface="Arial" panose="020B0604020202020204" pitchFamily="34" charset="0"/>
                </a:endParaRPr>
              </a:p>
              <a:p>
                <a:pPr algn="ctr">
                  <a:spcAft>
                    <a:spcPts val="200"/>
                  </a:spcAft>
                </a:pPr>
                <a:r>
                  <a:rPr lang="ko-KR" altLang="en-US" sz="1600" b="1" spc="-30" dirty="0">
                    <a:ln>
                      <a:solidFill>
                        <a:schemeClr val="accent1">
                          <a:alpha val="0"/>
                        </a:schemeClr>
                      </a:solidFill>
                    </a:ln>
                    <a:solidFill>
                      <a:srgbClr val="0070C0"/>
                    </a:solidFill>
                    <a:latin typeface="KoPub돋움체 Medium" panose="02020603020101020101" pitchFamily="18" charset="-127"/>
                    <a:ea typeface="KoPub돋움체 Medium" panose="02020603020101020101" pitchFamily="18" charset="-127"/>
                    <a:cs typeface="Arial" panose="020B0604020202020204" pitchFamily="34" charset="0"/>
                  </a:rPr>
                  <a:t>홍수 감지 시스템 개발</a:t>
                </a:r>
              </a:p>
            </p:txBody>
          </p:sp>
        </p:grpSp>
        <p:sp>
          <p:nvSpPr>
            <p:cNvPr id="88" name="사각형: 둥근 모서리 94">
              <a:extLst>
                <a:ext uri="{FF2B5EF4-FFF2-40B4-BE49-F238E27FC236}">
                  <a16:creationId xmlns:a16="http://schemas.microsoft.com/office/drawing/2014/main" id="{37A0256D-FA25-49AE-8729-890F713C1AE5}"/>
                </a:ext>
              </a:extLst>
            </p:cNvPr>
            <p:cNvSpPr/>
            <p:nvPr/>
          </p:nvSpPr>
          <p:spPr>
            <a:xfrm>
              <a:off x="1511847" y="2399818"/>
              <a:ext cx="2255852" cy="626087"/>
            </a:xfrm>
            <a:prstGeom prst="rect">
              <a:avLst/>
            </a:prstGeom>
            <a:solidFill>
              <a:srgbClr val="E7F1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r>
                <a:rPr lang="ko-KR" altLang="en-US" sz="1600" spc="-200" dirty="0">
                  <a:solidFill>
                    <a:schemeClr val="accent1">
                      <a:lumMod val="75000"/>
                    </a:schemeClr>
                  </a:solidFill>
                  <a:latin typeface="KoPub돋움체 Bold" panose="02020603020101020101" pitchFamily="18" charset="-127"/>
                  <a:ea typeface="KoPub돋움체 Bold" panose="02020603020101020101" pitchFamily="18" charset="-127"/>
                </a:rPr>
                <a:t>실시간 홍수 및 침수 위험지수 개발</a:t>
              </a:r>
              <a:endParaRPr lang="en-US" altLang="ko-KR" sz="1600" spc="-200" dirty="0">
                <a:solidFill>
                  <a:schemeClr val="accent1">
                    <a:lumMod val="75000"/>
                  </a:schemeClr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endParaRPr>
            </a:p>
            <a:p>
              <a:pPr algn="ctr">
                <a:lnSpc>
                  <a:spcPct val="120000"/>
                </a:lnSpc>
              </a:pPr>
              <a:r>
                <a:rPr lang="ko-KR" altLang="en-US" sz="1400" spc="-120" dirty="0">
                  <a:solidFill>
                    <a:schemeClr val="accent1">
                      <a:lumMod val="75000"/>
                    </a:schemeClr>
                  </a:solidFill>
                  <a:latin typeface="KoPub돋움체 Light" panose="02020603020101020101" pitchFamily="18" charset="-127"/>
                  <a:ea typeface="KoPub돋움체 Light" panose="02020603020101020101" pitchFamily="18" charset="-127"/>
                </a:rPr>
                <a:t>한국건설기술연구원 </a:t>
              </a:r>
              <a:r>
                <a:rPr lang="en-US" altLang="ko-KR" sz="1400" spc="-120" dirty="0">
                  <a:solidFill>
                    <a:schemeClr val="accent1">
                      <a:lumMod val="75000"/>
                    </a:schemeClr>
                  </a:solidFill>
                  <a:latin typeface="KoPub돋움체 Light" panose="02020603020101020101" pitchFamily="18" charset="-127"/>
                  <a:ea typeface="KoPub돋움체 Light" panose="02020603020101020101" pitchFamily="18" charset="-127"/>
                </a:rPr>
                <a:t>(</a:t>
              </a:r>
              <a:r>
                <a:rPr lang="ko-KR" altLang="en-US" sz="1400" spc="-120" dirty="0">
                  <a:solidFill>
                    <a:schemeClr val="accent1">
                      <a:lumMod val="75000"/>
                    </a:schemeClr>
                  </a:solidFill>
                  <a:latin typeface="KoPub돋움체 Light" panose="02020603020101020101" pitchFamily="18" charset="-127"/>
                  <a:ea typeface="KoPub돋움체 Light" panose="02020603020101020101" pitchFamily="18" charset="-127"/>
                </a:rPr>
                <a:t>공동</a:t>
              </a:r>
              <a:r>
                <a:rPr lang="en-US" altLang="ko-KR" sz="1400" spc="-120" dirty="0">
                  <a:solidFill>
                    <a:schemeClr val="accent1">
                      <a:lumMod val="75000"/>
                    </a:schemeClr>
                  </a:solidFill>
                  <a:latin typeface="KoPub돋움체 Light" panose="02020603020101020101" pitchFamily="18" charset="-127"/>
                  <a:ea typeface="KoPub돋움체 Light" panose="02020603020101020101" pitchFamily="18" charset="-127"/>
                </a:rPr>
                <a:t>)</a:t>
              </a:r>
              <a:endParaRPr lang="ko-KR" altLang="en-US" sz="1600" spc="-120" dirty="0">
                <a:solidFill>
                  <a:schemeClr val="accent1">
                    <a:lumMod val="75000"/>
                  </a:schemeClr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</a:endParaRPr>
            </a:p>
          </p:txBody>
        </p:sp>
        <p:sp>
          <p:nvSpPr>
            <p:cNvPr id="89" name="사각형: 둥근 모서리 94">
              <a:extLst>
                <a:ext uri="{FF2B5EF4-FFF2-40B4-BE49-F238E27FC236}">
                  <a16:creationId xmlns:a16="http://schemas.microsoft.com/office/drawing/2014/main" id="{37A0256D-FA25-49AE-8729-890F713C1AE5}"/>
                </a:ext>
              </a:extLst>
            </p:cNvPr>
            <p:cNvSpPr/>
            <p:nvPr/>
          </p:nvSpPr>
          <p:spPr>
            <a:xfrm>
              <a:off x="1511847" y="3116298"/>
              <a:ext cx="2255852" cy="626087"/>
            </a:xfrm>
            <a:prstGeom prst="rect">
              <a:avLst/>
            </a:prstGeom>
            <a:solidFill>
              <a:srgbClr val="E7F1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r>
                <a:rPr lang="ko-KR" altLang="en-US" sz="1600" spc="-120" dirty="0">
                  <a:solidFill>
                    <a:schemeClr val="accent1">
                      <a:lumMod val="75000"/>
                    </a:schemeClr>
                  </a:solidFill>
                  <a:latin typeface="KoPub돋움체 Bold" panose="02020603020101020101" pitchFamily="18" charset="-127"/>
                  <a:ea typeface="KoPub돋움체 Bold" panose="02020603020101020101" pitchFamily="18" charset="-127"/>
                </a:rPr>
                <a:t>실시간 위험지수 예측 시스템  </a:t>
              </a:r>
              <a:endParaRPr lang="en-US" altLang="ko-KR" sz="1600" spc="-120" dirty="0">
                <a:solidFill>
                  <a:schemeClr val="accent1">
                    <a:lumMod val="75000"/>
                  </a:schemeClr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endParaRPr>
            </a:p>
            <a:p>
              <a:pPr algn="ctr">
                <a:lnSpc>
                  <a:spcPct val="120000"/>
                </a:lnSpc>
              </a:pPr>
              <a:r>
                <a:rPr lang="ko-KR" altLang="en-US" sz="1600" spc="-120" dirty="0">
                  <a:solidFill>
                    <a:schemeClr val="accent1">
                      <a:lumMod val="75000"/>
                    </a:schemeClr>
                  </a:solidFill>
                  <a:latin typeface="KoPub돋움체 Medium" panose="02020603020101020101" pitchFamily="18" charset="-127"/>
                  <a:ea typeface="KoPub돋움체 Medium" panose="02020603020101020101" pitchFamily="18" charset="-127"/>
                </a:rPr>
                <a:t>㈜</a:t>
              </a:r>
              <a:r>
                <a:rPr lang="ko-KR" altLang="en-US" sz="1400" spc="-120" dirty="0" err="1">
                  <a:solidFill>
                    <a:schemeClr val="accent1">
                      <a:lumMod val="75000"/>
                    </a:schemeClr>
                  </a:solidFill>
                  <a:latin typeface="KoPub돋움체 Light" panose="02020603020101020101" pitchFamily="18" charset="-127"/>
                  <a:ea typeface="KoPub돋움체 Light" panose="02020603020101020101" pitchFamily="18" charset="-127"/>
                </a:rPr>
                <a:t>헤르메시스</a:t>
              </a:r>
              <a:r>
                <a:rPr lang="ko-KR" altLang="en-US" sz="1400" spc="-120" dirty="0">
                  <a:solidFill>
                    <a:schemeClr val="accent1">
                      <a:lumMod val="75000"/>
                    </a:schemeClr>
                  </a:solidFill>
                  <a:latin typeface="KoPub돋움체 Light" panose="02020603020101020101" pitchFamily="18" charset="-127"/>
                  <a:ea typeface="KoPub돋움체 Light" panose="02020603020101020101" pitchFamily="18" charset="-127"/>
                </a:rPr>
                <a:t> </a:t>
              </a:r>
              <a:r>
                <a:rPr lang="en-US" altLang="ko-KR" sz="1400" spc="-120" dirty="0">
                  <a:solidFill>
                    <a:schemeClr val="accent1">
                      <a:lumMod val="75000"/>
                    </a:schemeClr>
                  </a:solidFill>
                  <a:latin typeface="KoPub돋움체 Light" panose="02020603020101020101" pitchFamily="18" charset="-127"/>
                  <a:ea typeface="KoPub돋움체 Light" panose="02020603020101020101" pitchFamily="18" charset="-127"/>
                </a:rPr>
                <a:t>(</a:t>
              </a:r>
              <a:r>
                <a:rPr lang="ko-KR" altLang="en-US" sz="1400" spc="-120" dirty="0">
                  <a:solidFill>
                    <a:schemeClr val="accent1">
                      <a:lumMod val="75000"/>
                    </a:schemeClr>
                  </a:solidFill>
                  <a:latin typeface="KoPub돋움체 Light" panose="02020603020101020101" pitchFamily="18" charset="-127"/>
                  <a:ea typeface="KoPub돋움체 Light" panose="02020603020101020101" pitchFamily="18" charset="-127"/>
                </a:rPr>
                <a:t>공동</a:t>
              </a:r>
              <a:r>
                <a:rPr lang="en-US" altLang="ko-KR" sz="1400" spc="-120" dirty="0">
                  <a:solidFill>
                    <a:schemeClr val="accent1">
                      <a:lumMod val="75000"/>
                    </a:schemeClr>
                  </a:solidFill>
                  <a:latin typeface="KoPub돋움체 Light" panose="02020603020101020101" pitchFamily="18" charset="-127"/>
                  <a:ea typeface="KoPub돋움체 Light" panose="02020603020101020101" pitchFamily="18" charset="-127"/>
                </a:rPr>
                <a:t>)</a:t>
              </a:r>
              <a:endParaRPr lang="ko-KR" altLang="en-US" sz="1400" spc="-120" dirty="0">
                <a:solidFill>
                  <a:schemeClr val="accent1">
                    <a:lumMod val="75000"/>
                  </a:schemeClr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</a:endParaRPr>
            </a:p>
          </p:txBody>
        </p:sp>
        <p:grpSp>
          <p:nvGrpSpPr>
            <p:cNvPr id="7" name="그룹 22">
              <a:extLst>
                <a:ext uri="{FF2B5EF4-FFF2-40B4-BE49-F238E27FC236}">
                  <a16:creationId xmlns:a16="http://schemas.microsoft.com/office/drawing/2014/main" id="{42C8D8FC-21E1-401E-BEB6-1C7E8ED1A40B}"/>
                </a:ext>
              </a:extLst>
            </p:cNvPr>
            <p:cNvGrpSpPr/>
            <p:nvPr/>
          </p:nvGrpSpPr>
          <p:grpSpPr>
            <a:xfrm>
              <a:off x="4965737" y="3837858"/>
              <a:ext cx="3312368" cy="671262"/>
              <a:chOff x="2348282" y="3431984"/>
              <a:chExt cx="4447436" cy="1044000"/>
            </a:xfrm>
          </p:grpSpPr>
          <p:sp>
            <p:nvSpPr>
              <p:cNvPr id="112" name="사각형: 둥근 모서리 94">
                <a:extLst>
                  <a:ext uri="{FF2B5EF4-FFF2-40B4-BE49-F238E27FC236}">
                    <a16:creationId xmlns:a16="http://schemas.microsoft.com/office/drawing/2014/main" id="{37A0256D-FA25-49AE-8729-890F713C1AE5}"/>
                  </a:ext>
                </a:extLst>
              </p:cNvPr>
              <p:cNvSpPr/>
              <p:nvPr/>
            </p:nvSpPr>
            <p:spPr>
              <a:xfrm>
                <a:off x="2348282" y="3431984"/>
                <a:ext cx="4447436" cy="1044000"/>
              </a:xfrm>
              <a:prstGeom prst="rect">
                <a:avLst/>
              </a:prstGeom>
              <a:solidFill>
                <a:schemeClr val="bg1"/>
              </a:solidFill>
              <a:ln w="6350">
                <a:solidFill>
                  <a:schemeClr val="tx2">
                    <a:lumMod val="60000"/>
                    <a:lumOff val="40000"/>
                  </a:schemeClr>
                </a:solidFill>
              </a:ln>
              <a:effectLst>
                <a:outerShdw dist="38100" dir="5400000" algn="t" rotWithShape="0">
                  <a:schemeClr val="tx2">
                    <a:lumMod val="60000"/>
                    <a:lumOff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600" dirty="0"/>
              </a:p>
            </p:txBody>
          </p:sp>
          <p:sp>
            <p:nvSpPr>
              <p:cNvPr id="113" name="TextBox 58">
                <a:extLst>
                  <a:ext uri="{FF2B5EF4-FFF2-40B4-BE49-F238E27FC236}">
                    <a16:creationId xmlns:a16="http://schemas.microsoft.com/office/drawing/2014/main" id="{EBC28D91-1F71-44DA-AB3D-CF2CCE4EC8D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455628" y="3619670"/>
                <a:ext cx="4241894" cy="80577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spAutoFit/>
              </a:bodyPr>
              <a:lstStyle>
                <a:lvl1pPr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1pPr>
                <a:lvl2pPr marL="742950" indent="-28575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2pPr>
                <a:lvl3pPr marL="1143000" indent="-22860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3pPr>
                <a:lvl4pPr marL="1600200" indent="-22860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4pPr>
                <a:lvl5pPr marL="2057400" indent="-22860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9pPr>
              </a:lstStyle>
              <a:p>
                <a:pPr algn="ctr">
                  <a:spcAft>
                    <a:spcPts val="200"/>
                  </a:spcAft>
                </a:pPr>
                <a:r>
                  <a:rPr lang="ko-KR" altLang="en-US" sz="1600" b="1" spc="-30" dirty="0">
                    <a:ln>
                      <a:solidFill>
                        <a:schemeClr val="accent1">
                          <a:alpha val="0"/>
                        </a:schemeClr>
                      </a:solidFill>
                    </a:ln>
                    <a:solidFill>
                      <a:srgbClr val="0070C0"/>
                    </a:solidFill>
                    <a:latin typeface="KoPub돋움체 Medium" panose="02020603020101020101" pitchFamily="18" charset="-127"/>
                    <a:ea typeface="KoPub돋움체 Medium" panose="02020603020101020101" pitchFamily="18" charset="-127"/>
                    <a:cs typeface="Arial" panose="020B0604020202020204" pitchFamily="34" charset="0"/>
                  </a:rPr>
                  <a:t>제주지역 맞춤형 안전지원 기술 기반의</a:t>
                </a:r>
                <a:endParaRPr lang="en-US" altLang="ko-KR" sz="1600" b="1" spc="-3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0070C0"/>
                  </a:solidFill>
                  <a:latin typeface="KoPub돋움체 Medium" panose="02020603020101020101" pitchFamily="18" charset="-127"/>
                  <a:ea typeface="KoPub돋움체 Medium" panose="02020603020101020101" pitchFamily="18" charset="-127"/>
                  <a:cs typeface="Arial" panose="020B0604020202020204" pitchFamily="34" charset="0"/>
                </a:endParaRPr>
              </a:p>
              <a:p>
                <a:pPr algn="ctr">
                  <a:spcAft>
                    <a:spcPts val="200"/>
                  </a:spcAft>
                </a:pPr>
                <a:r>
                  <a:rPr lang="ko-KR" altLang="en-US" sz="1600" b="1" spc="-30" dirty="0">
                    <a:ln>
                      <a:solidFill>
                        <a:schemeClr val="accent1">
                          <a:alpha val="0"/>
                        </a:schemeClr>
                      </a:solidFill>
                    </a:ln>
                    <a:solidFill>
                      <a:srgbClr val="0070C0"/>
                    </a:solidFill>
                    <a:latin typeface="KoPub돋움체 Medium" panose="02020603020101020101" pitchFamily="18" charset="-127"/>
                    <a:ea typeface="KoPub돋움체 Medium" panose="02020603020101020101" pitchFamily="18" charset="-127"/>
                    <a:cs typeface="Arial" panose="020B0604020202020204" pitchFamily="34" charset="0"/>
                  </a:rPr>
                  <a:t>안전지원 기술 통합 시스템 개발</a:t>
                </a:r>
              </a:p>
            </p:txBody>
          </p:sp>
        </p:grpSp>
        <p:sp>
          <p:nvSpPr>
            <p:cNvPr id="91" name="사각형: 둥근 모서리 94">
              <a:extLst>
                <a:ext uri="{FF2B5EF4-FFF2-40B4-BE49-F238E27FC236}">
                  <a16:creationId xmlns:a16="http://schemas.microsoft.com/office/drawing/2014/main" id="{37A0256D-FA25-49AE-8729-890F713C1AE5}"/>
                </a:ext>
              </a:extLst>
            </p:cNvPr>
            <p:cNvSpPr/>
            <p:nvPr/>
          </p:nvSpPr>
          <p:spPr>
            <a:xfrm>
              <a:off x="5636714" y="2394094"/>
              <a:ext cx="2255852" cy="626087"/>
            </a:xfrm>
            <a:prstGeom prst="rect">
              <a:avLst/>
            </a:prstGeom>
            <a:solidFill>
              <a:srgbClr val="E7F1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r>
                <a:rPr lang="ko-KR" altLang="en-US" sz="1600" spc="-120" dirty="0">
                  <a:solidFill>
                    <a:schemeClr val="accent1">
                      <a:lumMod val="75000"/>
                    </a:schemeClr>
                  </a:solidFill>
                  <a:latin typeface="KoPub돋움체 Bold" panose="02020603020101020101" pitchFamily="18" charset="-127"/>
                  <a:ea typeface="KoPub돋움체 Bold" panose="02020603020101020101" pitchFamily="18" charset="-127"/>
                </a:rPr>
                <a:t>제주 맞춤형 안전지원 기술</a:t>
              </a:r>
              <a:endParaRPr lang="en-US" altLang="ko-KR" sz="1600" spc="-120" dirty="0">
                <a:solidFill>
                  <a:schemeClr val="accent1">
                    <a:lumMod val="75000"/>
                  </a:schemeClr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endParaRPr>
            </a:p>
            <a:p>
              <a:pPr algn="ctr">
                <a:lnSpc>
                  <a:spcPct val="120000"/>
                </a:lnSpc>
              </a:pPr>
              <a:r>
                <a:rPr lang="ko-KR" altLang="en-US" sz="1400" spc="-120" dirty="0">
                  <a:solidFill>
                    <a:schemeClr val="accent1">
                      <a:lumMod val="75000"/>
                    </a:schemeClr>
                  </a:solidFill>
                  <a:latin typeface="KoPub돋움체 Light" panose="02020603020101020101" pitchFamily="18" charset="-127"/>
                  <a:ea typeface="KoPub돋움체 Light" panose="02020603020101020101" pitchFamily="18" charset="-127"/>
                </a:rPr>
                <a:t>제주연구원 </a:t>
              </a:r>
              <a:r>
                <a:rPr lang="en-US" altLang="ko-KR" sz="1400" spc="-120" dirty="0">
                  <a:solidFill>
                    <a:schemeClr val="accent1">
                      <a:lumMod val="75000"/>
                    </a:schemeClr>
                  </a:solidFill>
                  <a:latin typeface="KoPub돋움체 Light" panose="02020603020101020101" pitchFamily="18" charset="-127"/>
                  <a:ea typeface="KoPub돋움체 Light" panose="02020603020101020101" pitchFamily="18" charset="-127"/>
                </a:rPr>
                <a:t>(</a:t>
              </a:r>
              <a:r>
                <a:rPr lang="ko-KR" altLang="en-US" sz="1400" spc="-120" dirty="0">
                  <a:solidFill>
                    <a:schemeClr val="accent1">
                      <a:lumMod val="75000"/>
                    </a:schemeClr>
                  </a:solidFill>
                  <a:latin typeface="KoPub돋움체 Light" panose="02020603020101020101" pitchFamily="18" charset="-127"/>
                  <a:ea typeface="KoPub돋움체 Light" panose="02020603020101020101" pitchFamily="18" charset="-127"/>
                </a:rPr>
                <a:t>주관</a:t>
              </a:r>
              <a:r>
                <a:rPr lang="en-US" altLang="ko-KR" sz="1400" spc="-120" dirty="0">
                  <a:solidFill>
                    <a:schemeClr val="accent1">
                      <a:lumMod val="75000"/>
                    </a:schemeClr>
                  </a:solidFill>
                  <a:latin typeface="KoPub돋움체 Light" panose="02020603020101020101" pitchFamily="18" charset="-127"/>
                  <a:ea typeface="KoPub돋움체 Light" panose="02020603020101020101" pitchFamily="18" charset="-127"/>
                </a:rPr>
                <a:t>)</a:t>
              </a:r>
              <a:endParaRPr lang="ko-KR" altLang="en-US" sz="1400" spc="-120" dirty="0">
                <a:solidFill>
                  <a:schemeClr val="accent1">
                    <a:lumMod val="75000"/>
                  </a:schemeClr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</a:endParaRPr>
            </a:p>
          </p:txBody>
        </p:sp>
        <p:sp>
          <p:nvSpPr>
            <p:cNvPr id="92" name="사각형: 둥근 모서리 94">
              <a:extLst>
                <a:ext uri="{FF2B5EF4-FFF2-40B4-BE49-F238E27FC236}">
                  <a16:creationId xmlns:a16="http://schemas.microsoft.com/office/drawing/2014/main" id="{37A0256D-FA25-49AE-8729-890F713C1AE5}"/>
                </a:ext>
              </a:extLst>
            </p:cNvPr>
            <p:cNvSpPr/>
            <p:nvPr/>
          </p:nvSpPr>
          <p:spPr>
            <a:xfrm>
              <a:off x="5636714" y="3110574"/>
              <a:ext cx="2255852" cy="626087"/>
            </a:xfrm>
            <a:prstGeom prst="rect">
              <a:avLst/>
            </a:prstGeom>
            <a:solidFill>
              <a:srgbClr val="E7F1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r>
                <a:rPr lang="ko-KR" altLang="en-US" sz="1600" spc="-120" dirty="0">
                  <a:solidFill>
                    <a:schemeClr val="accent1">
                      <a:lumMod val="75000"/>
                    </a:schemeClr>
                  </a:solidFill>
                  <a:latin typeface="KoPub돋움체 Bold" panose="02020603020101020101" pitchFamily="18" charset="-127"/>
                  <a:ea typeface="KoPub돋움체 Bold" panose="02020603020101020101" pitchFamily="18" charset="-127"/>
                </a:rPr>
                <a:t>안전 감시 및 지원 시스템</a:t>
              </a:r>
              <a:endParaRPr lang="en-US" altLang="ko-KR" sz="1600" spc="-120" dirty="0">
                <a:solidFill>
                  <a:schemeClr val="accent1">
                    <a:lumMod val="75000"/>
                  </a:schemeClr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endParaRPr>
            </a:p>
            <a:p>
              <a:pPr algn="ctr">
                <a:lnSpc>
                  <a:spcPct val="120000"/>
                </a:lnSpc>
              </a:pPr>
              <a:r>
                <a:rPr lang="ko-KR" altLang="en-US" sz="1400" spc="-120" dirty="0">
                  <a:solidFill>
                    <a:schemeClr val="accent1">
                      <a:lumMod val="75000"/>
                    </a:schemeClr>
                  </a:solidFill>
                  <a:latin typeface="KoPub돋움체 Light" panose="02020603020101020101" pitchFamily="18" charset="-127"/>
                  <a:ea typeface="KoPub돋움체 Light" panose="02020603020101020101" pitchFamily="18" charset="-127"/>
                </a:rPr>
                <a:t>㈜</a:t>
              </a:r>
              <a:r>
                <a:rPr lang="ko-KR" altLang="en-US" sz="1400" spc="-120" dirty="0" err="1">
                  <a:solidFill>
                    <a:schemeClr val="accent1">
                      <a:lumMod val="75000"/>
                    </a:schemeClr>
                  </a:solidFill>
                  <a:latin typeface="KoPub돋움체 Light" panose="02020603020101020101" pitchFamily="18" charset="-127"/>
                  <a:ea typeface="KoPub돋움체 Light" panose="02020603020101020101" pitchFamily="18" charset="-127"/>
                </a:rPr>
                <a:t>슈퍼스타트</a:t>
              </a:r>
              <a:r>
                <a:rPr lang="ko-KR" altLang="en-US" sz="1400" spc="-120" dirty="0">
                  <a:solidFill>
                    <a:schemeClr val="accent1">
                      <a:lumMod val="75000"/>
                    </a:schemeClr>
                  </a:solidFill>
                  <a:latin typeface="KoPub돋움체 Light" panose="02020603020101020101" pitchFamily="18" charset="-127"/>
                  <a:ea typeface="KoPub돋움체 Light" panose="02020603020101020101" pitchFamily="18" charset="-127"/>
                </a:rPr>
                <a:t> </a:t>
              </a:r>
              <a:r>
                <a:rPr lang="en-US" altLang="ko-KR" sz="1400" spc="-120" dirty="0">
                  <a:solidFill>
                    <a:schemeClr val="accent1">
                      <a:lumMod val="75000"/>
                    </a:schemeClr>
                  </a:solidFill>
                  <a:latin typeface="KoPub돋움체 Light" panose="02020603020101020101" pitchFamily="18" charset="-127"/>
                  <a:ea typeface="KoPub돋움체 Light" panose="02020603020101020101" pitchFamily="18" charset="-127"/>
                </a:rPr>
                <a:t>(</a:t>
              </a:r>
              <a:r>
                <a:rPr lang="ko-KR" altLang="en-US" sz="1400" spc="-120" dirty="0">
                  <a:solidFill>
                    <a:schemeClr val="accent1">
                      <a:lumMod val="75000"/>
                    </a:schemeClr>
                  </a:solidFill>
                  <a:latin typeface="KoPub돋움체 Light" panose="02020603020101020101" pitchFamily="18" charset="-127"/>
                  <a:ea typeface="KoPub돋움체 Light" panose="02020603020101020101" pitchFamily="18" charset="-127"/>
                </a:rPr>
                <a:t>공동</a:t>
              </a:r>
              <a:r>
                <a:rPr lang="en-US" altLang="ko-KR" sz="1400" spc="-120" dirty="0">
                  <a:solidFill>
                    <a:schemeClr val="accent1">
                      <a:lumMod val="75000"/>
                    </a:schemeClr>
                  </a:solidFill>
                  <a:latin typeface="KoPub돋움체 Light" panose="02020603020101020101" pitchFamily="18" charset="-127"/>
                  <a:ea typeface="KoPub돋움체 Light" panose="02020603020101020101" pitchFamily="18" charset="-127"/>
                </a:rPr>
                <a:t>)</a:t>
              </a:r>
              <a:endParaRPr lang="ko-KR" altLang="en-US" sz="1400" spc="-120" dirty="0">
                <a:solidFill>
                  <a:schemeClr val="accent1">
                    <a:lumMod val="75000"/>
                  </a:schemeClr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</a:endParaRPr>
            </a:p>
          </p:txBody>
        </p:sp>
        <p:sp>
          <p:nvSpPr>
            <p:cNvPr id="93" name="직사각형 92"/>
            <p:cNvSpPr/>
            <p:nvPr/>
          </p:nvSpPr>
          <p:spPr>
            <a:xfrm>
              <a:off x="4125889" y="3018387"/>
              <a:ext cx="1225344" cy="25986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ko-KR" altLang="en-US" sz="1200" spc="-120" dirty="0">
                  <a:solidFill>
                    <a:schemeClr val="bg1"/>
                  </a:solidFill>
                  <a:latin typeface="KoPub돋움체 Light" panose="02020603020101020101" pitchFamily="18" charset="-127"/>
                  <a:ea typeface="KoPub돋움체 Light" panose="02020603020101020101" pitchFamily="18" charset="-127"/>
                </a:rPr>
                <a:t>㈜</a:t>
              </a:r>
              <a:r>
                <a:rPr lang="ko-KR" altLang="en-US" sz="1200" spc="-120" dirty="0" err="1">
                  <a:solidFill>
                    <a:schemeClr val="bg1"/>
                  </a:solidFill>
                  <a:latin typeface="KoPub돋움체 Light" panose="02020603020101020101" pitchFamily="18" charset="-127"/>
                  <a:ea typeface="KoPub돋움체 Light" panose="02020603020101020101" pitchFamily="18" charset="-127"/>
                </a:rPr>
                <a:t>가온도시정보</a:t>
              </a:r>
              <a:r>
                <a:rPr lang="ko-KR" altLang="en-US" sz="1200" spc="-120" dirty="0">
                  <a:solidFill>
                    <a:schemeClr val="bg1"/>
                  </a:solidFill>
                  <a:latin typeface="KoPub돋움체 Light" panose="02020603020101020101" pitchFamily="18" charset="-127"/>
                  <a:ea typeface="KoPub돋움체 Light" panose="02020603020101020101" pitchFamily="18" charset="-127"/>
                </a:rPr>
                <a:t> </a:t>
              </a:r>
              <a:r>
                <a:rPr lang="en-US" altLang="ko-KR" sz="1200" spc="-120" dirty="0">
                  <a:solidFill>
                    <a:schemeClr val="bg1"/>
                  </a:solidFill>
                  <a:latin typeface="KoPub돋움체 Light" panose="02020603020101020101" pitchFamily="18" charset="-127"/>
                  <a:ea typeface="KoPub돋움체 Light" panose="02020603020101020101" pitchFamily="18" charset="-127"/>
                </a:rPr>
                <a:t>(</a:t>
              </a:r>
              <a:r>
                <a:rPr lang="ko-KR" altLang="en-US" sz="1200" spc="-120" dirty="0">
                  <a:solidFill>
                    <a:schemeClr val="bg1"/>
                  </a:solidFill>
                  <a:latin typeface="KoPub돋움체 Light" panose="02020603020101020101" pitchFamily="18" charset="-127"/>
                  <a:ea typeface="KoPub돋움체 Light" panose="02020603020101020101" pitchFamily="18" charset="-127"/>
                </a:rPr>
                <a:t>공동</a:t>
              </a:r>
              <a:r>
                <a:rPr lang="en-US" altLang="ko-KR" sz="1200" spc="-120" dirty="0">
                  <a:solidFill>
                    <a:schemeClr val="bg1"/>
                  </a:solidFill>
                  <a:latin typeface="KoPub돋움체 Light" panose="02020603020101020101" pitchFamily="18" charset="-127"/>
                  <a:ea typeface="KoPub돋움체 Light" panose="02020603020101020101" pitchFamily="18" charset="-127"/>
                </a:rPr>
                <a:t>)</a:t>
              </a:r>
              <a:endParaRPr lang="ko-KR" altLang="en-US" sz="1200" spc="-120" dirty="0">
                <a:solidFill>
                  <a:schemeClr val="bg1"/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</a:endParaRPr>
            </a:p>
          </p:txBody>
        </p:sp>
        <p:cxnSp>
          <p:nvCxnSpPr>
            <p:cNvPr id="94" name="직선 연결선 93">
              <a:extLst>
                <a:ext uri="{FF2B5EF4-FFF2-40B4-BE49-F238E27FC236}">
                  <a16:creationId xmlns:a16="http://schemas.microsoft.com/office/drawing/2014/main" id="{297CDF28-9811-43EE-A229-328FC78FB1A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251897" y="5377860"/>
              <a:ext cx="6894625" cy="0"/>
            </a:xfrm>
            <a:prstGeom prst="line">
              <a:avLst/>
            </a:prstGeom>
            <a:noFill/>
            <a:ln w="38100" cap="flat" cmpd="sng" algn="ctr">
              <a:gradFill>
                <a:gsLst>
                  <a:gs pos="0">
                    <a:schemeClr val="bg1"/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</p:cxnSp>
        <p:cxnSp>
          <p:nvCxnSpPr>
            <p:cNvPr id="95" name="직선 연결선 94">
              <a:extLst>
                <a:ext uri="{FF2B5EF4-FFF2-40B4-BE49-F238E27FC236}">
                  <a16:creationId xmlns:a16="http://schemas.microsoft.com/office/drawing/2014/main" id="{297CDF28-9811-43EE-A229-328FC78FB1A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251897" y="4869160"/>
              <a:ext cx="6894625" cy="0"/>
            </a:xfrm>
            <a:prstGeom prst="line">
              <a:avLst/>
            </a:prstGeom>
            <a:noFill/>
            <a:ln w="38100" cap="flat" cmpd="sng" algn="ctr">
              <a:gradFill>
                <a:gsLst>
                  <a:gs pos="0">
                    <a:schemeClr val="bg1"/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</p:cxnSp>
        <p:sp>
          <p:nvSpPr>
            <p:cNvPr id="96" name="직사각형 95"/>
            <p:cNvSpPr/>
            <p:nvPr/>
          </p:nvSpPr>
          <p:spPr>
            <a:xfrm>
              <a:off x="1237538" y="4942987"/>
              <a:ext cx="6908984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ko-KR" altLang="en-US" sz="2400" spc="-120" dirty="0">
                  <a:solidFill>
                    <a:schemeClr val="accent1">
                      <a:lumMod val="75000"/>
                    </a:schemeClr>
                  </a:solidFill>
                  <a:latin typeface="KoPub돋움체 Bold" panose="02020603020101020101" pitchFamily="18" charset="-127"/>
                  <a:ea typeface="KoPub돋움체 Bold" panose="02020603020101020101" pitchFamily="18" charset="-127"/>
                </a:rPr>
                <a:t>홍수 대응 역량 강화로 </a:t>
              </a:r>
              <a:r>
                <a:rPr lang="en-US" altLang="ko-KR" sz="2400" spc="-120" dirty="0">
                  <a:solidFill>
                    <a:schemeClr val="accent1">
                      <a:lumMod val="75000"/>
                    </a:schemeClr>
                  </a:solidFill>
                  <a:latin typeface="KoPub돋움체 Bold" panose="02020603020101020101" pitchFamily="18" charset="-127"/>
                  <a:ea typeface="KoPub돋움체 Bold" panose="02020603020101020101" pitchFamily="18" charset="-127"/>
                </a:rPr>
                <a:t>‘</a:t>
              </a:r>
              <a:r>
                <a:rPr lang="ko-KR" altLang="en-US" sz="2400" spc="-120" dirty="0">
                  <a:solidFill>
                    <a:schemeClr val="accent1">
                      <a:lumMod val="75000"/>
                    </a:schemeClr>
                  </a:solidFill>
                  <a:latin typeface="KoPub돋움체 Bold" panose="02020603020101020101" pitchFamily="18" charset="-127"/>
                  <a:ea typeface="KoPub돋움체 Bold" panose="02020603020101020101" pitchFamily="18" charset="-127"/>
                </a:rPr>
                <a:t>안전</a:t>
              </a:r>
              <a:r>
                <a:rPr lang="en-US" altLang="ko-KR" sz="2400" dirty="0">
                  <a:solidFill>
                    <a:schemeClr val="accent1">
                      <a:lumMod val="75000"/>
                    </a:schemeClr>
                  </a:solidFill>
                  <a:latin typeface="KoPub돋움체 Bold" panose="02020603020101020101" pitchFamily="18" charset="-127"/>
                  <a:ea typeface="KoPub돋움체 Bold" panose="02020603020101020101" pitchFamily="18" charset="-127"/>
                </a:rPr>
                <a:t>·</a:t>
              </a:r>
              <a:r>
                <a:rPr lang="ko-KR" altLang="en-US" sz="2400" spc="-120" dirty="0">
                  <a:solidFill>
                    <a:schemeClr val="accent1">
                      <a:lumMod val="75000"/>
                    </a:schemeClr>
                  </a:solidFill>
                  <a:latin typeface="KoPub돋움체 Bold" panose="02020603020101020101" pitchFamily="18" charset="-127"/>
                  <a:ea typeface="KoPub돋움체 Bold" panose="02020603020101020101" pitchFamily="18" charset="-127"/>
                </a:rPr>
                <a:t>안심</a:t>
              </a:r>
              <a:r>
                <a:rPr lang="en-US" altLang="ko-KR" sz="2400" dirty="0">
                  <a:solidFill>
                    <a:schemeClr val="accent1">
                      <a:lumMod val="75000"/>
                    </a:schemeClr>
                  </a:solidFill>
                  <a:latin typeface="KoPub돋움체 Bold" panose="02020603020101020101" pitchFamily="18" charset="-127"/>
                  <a:ea typeface="KoPub돋움체 Bold" panose="02020603020101020101" pitchFamily="18" charset="-127"/>
                </a:rPr>
                <a:t>·</a:t>
              </a:r>
              <a:r>
                <a:rPr lang="ko-KR" altLang="en-US" sz="2400" spc="-120" dirty="0">
                  <a:solidFill>
                    <a:schemeClr val="accent1">
                      <a:lumMod val="75000"/>
                    </a:schemeClr>
                  </a:solidFill>
                  <a:latin typeface="KoPub돋움체 Bold" panose="02020603020101020101" pitchFamily="18" charset="-127"/>
                  <a:ea typeface="KoPub돋움체 Bold" panose="02020603020101020101" pitchFamily="18" charset="-127"/>
                </a:rPr>
                <a:t>편안</a:t>
              </a:r>
              <a:r>
                <a:rPr lang="en-US" altLang="ko-KR" sz="2400" spc="-120" dirty="0">
                  <a:solidFill>
                    <a:schemeClr val="accent1">
                      <a:lumMod val="75000"/>
                    </a:schemeClr>
                  </a:solidFill>
                  <a:latin typeface="KoPub돋움체 Bold" panose="02020603020101020101" pitchFamily="18" charset="-127"/>
                  <a:ea typeface="KoPub돋움체 Bold" panose="02020603020101020101" pitchFamily="18" charset="-127"/>
                </a:rPr>
                <a:t>(3</a:t>
              </a:r>
              <a:r>
                <a:rPr lang="ko-KR" altLang="en-US" sz="2400" dirty="0">
                  <a:solidFill>
                    <a:schemeClr val="accent1">
                      <a:lumMod val="75000"/>
                    </a:schemeClr>
                  </a:solidFill>
                  <a:latin typeface="KoPub돋움체 Bold" panose="02020603020101020101" pitchFamily="18" charset="-127"/>
                  <a:ea typeface="KoPub돋움체 Bold" panose="02020603020101020101" pitchFamily="18" charset="-127"/>
                </a:rPr>
                <a:t>安</a:t>
              </a:r>
              <a:r>
                <a:rPr lang="en-US" altLang="ko-KR" sz="2400" spc="-120" dirty="0">
                  <a:solidFill>
                    <a:schemeClr val="accent1">
                      <a:lumMod val="75000"/>
                    </a:schemeClr>
                  </a:solidFill>
                  <a:latin typeface="KoPub돋움체 Bold" panose="02020603020101020101" pitchFamily="18" charset="-127"/>
                  <a:ea typeface="KoPub돋움체 Bold" panose="02020603020101020101" pitchFamily="18" charset="-127"/>
                </a:rPr>
                <a:t>)</a:t>
              </a:r>
              <a:r>
                <a:rPr lang="ko-KR" altLang="en-US" sz="2400" spc="-120" dirty="0">
                  <a:solidFill>
                    <a:schemeClr val="accent1">
                      <a:lumMod val="75000"/>
                    </a:schemeClr>
                  </a:solidFill>
                  <a:latin typeface="KoPub돋움체 Bold" panose="02020603020101020101" pitchFamily="18" charset="-127"/>
                  <a:ea typeface="KoPub돋움체 Bold" panose="02020603020101020101" pitchFamily="18" charset="-127"/>
                </a:rPr>
                <a:t> 제주</a:t>
              </a:r>
              <a:r>
                <a:rPr lang="en-US" altLang="ko-KR" sz="2400" spc="-120" dirty="0">
                  <a:solidFill>
                    <a:schemeClr val="accent1">
                      <a:lumMod val="75000"/>
                    </a:schemeClr>
                  </a:solidFill>
                  <a:latin typeface="KoPub돋움체 Bold" panose="02020603020101020101" pitchFamily="18" charset="-127"/>
                  <a:ea typeface="KoPub돋움체 Bold" panose="02020603020101020101" pitchFamily="18" charset="-127"/>
                </a:rPr>
                <a:t>’</a:t>
              </a:r>
              <a:r>
                <a:rPr lang="ko-KR" altLang="en-US" sz="2400" spc="-120" dirty="0">
                  <a:solidFill>
                    <a:schemeClr val="accent1">
                      <a:lumMod val="75000"/>
                    </a:schemeClr>
                  </a:solidFill>
                  <a:latin typeface="KoPub돋움체 Bold" panose="02020603020101020101" pitchFamily="18" charset="-127"/>
                  <a:ea typeface="KoPub돋움체 Bold" panose="02020603020101020101" pitchFamily="18" charset="-127"/>
                </a:rPr>
                <a:t> 실현</a:t>
              </a:r>
              <a:endParaRPr lang="ko-KR" altLang="en-US" sz="2400" dirty="0">
                <a:solidFill>
                  <a:schemeClr val="accent1">
                    <a:lumMod val="75000"/>
                  </a:schemeClr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endParaRPr>
            </a:p>
          </p:txBody>
        </p:sp>
        <p:sp>
          <p:nvSpPr>
            <p:cNvPr id="97" name="직사각형 96"/>
            <p:cNvSpPr/>
            <p:nvPr/>
          </p:nvSpPr>
          <p:spPr>
            <a:xfrm>
              <a:off x="4391448" y="4306843"/>
              <a:ext cx="655949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ko-KR" altLang="en-US" sz="140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2">
                      <a:lumMod val="60000"/>
                      <a:lumOff val="40000"/>
                    </a:schemeClr>
                  </a:solidFill>
                  <a:effectLst>
                    <a:outerShdw blurRad="88900" algn="ctr" rotWithShape="0">
                      <a:prstClr val="black">
                        <a:alpha val="83000"/>
                      </a:prstClr>
                    </a:outerShdw>
                  </a:effectLst>
                  <a:latin typeface="KoPub돋움체 Bold" panose="02020603020101020101" pitchFamily="18" charset="-127"/>
                  <a:ea typeface="KoPub돋움체 Bold" panose="02020603020101020101" pitchFamily="18" charset="-127"/>
                </a:rPr>
                <a:t>실증화</a:t>
              </a:r>
              <a:endParaRPr lang="ko-KR" altLang="en-US" sz="1400" dirty="0">
                <a:solidFill>
                  <a:schemeClr val="tx2">
                    <a:lumMod val="60000"/>
                    <a:lumOff val="40000"/>
                  </a:schemeClr>
                </a:solidFill>
              </a:endParaRPr>
            </a:p>
          </p:txBody>
        </p:sp>
        <p:grpSp>
          <p:nvGrpSpPr>
            <p:cNvPr id="8" name="그룹 35">
              <a:extLst>
                <a:ext uri="{FF2B5EF4-FFF2-40B4-BE49-F238E27FC236}">
                  <a16:creationId xmlns:a16="http://schemas.microsoft.com/office/drawing/2014/main" id="{B6DB1FF9-9335-4A7D-AE67-0FABC8363FE9}"/>
                </a:ext>
              </a:extLst>
            </p:cNvPr>
            <p:cNvGrpSpPr/>
            <p:nvPr/>
          </p:nvGrpSpPr>
          <p:grpSpPr>
            <a:xfrm>
              <a:off x="4480904" y="4569203"/>
              <a:ext cx="411486" cy="248717"/>
              <a:chOff x="7142113" y="4674157"/>
              <a:chExt cx="704850" cy="442613"/>
            </a:xfrm>
            <a:solidFill>
              <a:schemeClr val="tx2">
                <a:lumMod val="20000"/>
                <a:lumOff val="80000"/>
              </a:schemeClr>
            </a:solidFill>
          </p:grpSpPr>
          <p:grpSp>
            <p:nvGrpSpPr>
              <p:cNvPr id="9" name="그룹 36">
                <a:extLst>
                  <a:ext uri="{FF2B5EF4-FFF2-40B4-BE49-F238E27FC236}">
                    <a16:creationId xmlns:a16="http://schemas.microsoft.com/office/drawing/2014/main" id="{8F357B1B-DF99-4F37-9C62-537DB31B86DA}"/>
                  </a:ext>
                </a:extLst>
              </p:cNvPr>
              <p:cNvGrpSpPr/>
              <p:nvPr/>
            </p:nvGrpSpPr>
            <p:grpSpPr>
              <a:xfrm rot="5400000">
                <a:off x="7443765" y="4372505"/>
                <a:ext cx="101546" cy="704850"/>
                <a:chOff x="5855939" y="2447925"/>
                <a:chExt cx="101546" cy="704850"/>
              </a:xfrm>
              <a:grpFill/>
            </p:grpSpPr>
            <p:sp>
              <p:nvSpPr>
                <p:cNvPr id="107" name="타원 106">
                  <a:extLst>
                    <a:ext uri="{FF2B5EF4-FFF2-40B4-BE49-F238E27FC236}">
                      <a16:creationId xmlns:a16="http://schemas.microsoft.com/office/drawing/2014/main" id="{C744B0A2-80AF-46CB-BB26-742FFB7ABAAD}"/>
                    </a:ext>
                  </a:extLst>
                </p:cNvPr>
                <p:cNvSpPr/>
                <p:nvPr/>
              </p:nvSpPr>
              <p:spPr>
                <a:xfrm>
                  <a:off x="5855939" y="2447925"/>
                  <a:ext cx="101546" cy="10154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600"/>
                </a:p>
              </p:txBody>
            </p:sp>
            <p:sp>
              <p:nvSpPr>
                <p:cNvPr id="108" name="타원 107">
                  <a:extLst>
                    <a:ext uri="{FF2B5EF4-FFF2-40B4-BE49-F238E27FC236}">
                      <a16:creationId xmlns:a16="http://schemas.microsoft.com/office/drawing/2014/main" id="{4B7309B5-0D54-4D50-B185-E67E68AD8AED}"/>
                    </a:ext>
                  </a:extLst>
                </p:cNvPr>
                <p:cNvSpPr/>
                <p:nvPr/>
              </p:nvSpPr>
              <p:spPr>
                <a:xfrm>
                  <a:off x="5855939" y="2598751"/>
                  <a:ext cx="101546" cy="10154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600"/>
                </a:p>
              </p:txBody>
            </p:sp>
            <p:sp>
              <p:nvSpPr>
                <p:cNvPr id="109" name="타원 108">
                  <a:extLst>
                    <a:ext uri="{FF2B5EF4-FFF2-40B4-BE49-F238E27FC236}">
                      <a16:creationId xmlns:a16="http://schemas.microsoft.com/office/drawing/2014/main" id="{802F5AAA-089E-4E7A-810A-33CB46EEECBE}"/>
                    </a:ext>
                  </a:extLst>
                </p:cNvPr>
                <p:cNvSpPr/>
                <p:nvPr/>
              </p:nvSpPr>
              <p:spPr>
                <a:xfrm>
                  <a:off x="5855939" y="2749577"/>
                  <a:ext cx="101546" cy="10154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600"/>
                </a:p>
              </p:txBody>
            </p:sp>
            <p:sp>
              <p:nvSpPr>
                <p:cNvPr id="110" name="타원 109">
                  <a:extLst>
                    <a:ext uri="{FF2B5EF4-FFF2-40B4-BE49-F238E27FC236}">
                      <a16:creationId xmlns:a16="http://schemas.microsoft.com/office/drawing/2014/main" id="{52705384-9CE2-49E5-ABE6-F2DFB65DAA70}"/>
                    </a:ext>
                  </a:extLst>
                </p:cNvPr>
                <p:cNvSpPr/>
                <p:nvPr/>
              </p:nvSpPr>
              <p:spPr>
                <a:xfrm>
                  <a:off x="5855939" y="2900402"/>
                  <a:ext cx="101546" cy="10154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600"/>
                </a:p>
              </p:txBody>
            </p:sp>
            <p:sp>
              <p:nvSpPr>
                <p:cNvPr id="111" name="타원 110">
                  <a:extLst>
                    <a:ext uri="{FF2B5EF4-FFF2-40B4-BE49-F238E27FC236}">
                      <a16:creationId xmlns:a16="http://schemas.microsoft.com/office/drawing/2014/main" id="{8FC8F33F-9D51-49C8-9D08-CB78D38650CC}"/>
                    </a:ext>
                  </a:extLst>
                </p:cNvPr>
                <p:cNvSpPr/>
                <p:nvPr/>
              </p:nvSpPr>
              <p:spPr>
                <a:xfrm>
                  <a:off x="5855939" y="3051229"/>
                  <a:ext cx="101546" cy="10154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600"/>
                </a:p>
              </p:txBody>
            </p:sp>
          </p:grpSp>
          <p:grpSp>
            <p:nvGrpSpPr>
              <p:cNvPr id="10" name="그룹 37">
                <a:extLst>
                  <a:ext uri="{FF2B5EF4-FFF2-40B4-BE49-F238E27FC236}">
                    <a16:creationId xmlns:a16="http://schemas.microsoft.com/office/drawing/2014/main" id="{7C8A9ADC-0F26-4A65-B0F2-B51505AD3A7F}"/>
                  </a:ext>
                </a:extLst>
              </p:cNvPr>
              <p:cNvGrpSpPr/>
              <p:nvPr/>
            </p:nvGrpSpPr>
            <p:grpSpPr>
              <a:xfrm rot="5400000">
                <a:off x="7443765" y="4693865"/>
                <a:ext cx="101546" cy="403198"/>
                <a:chOff x="6286500" y="3526631"/>
                <a:chExt cx="161925" cy="642937"/>
              </a:xfrm>
              <a:grpFill/>
            </p:grpSpPr>
            <p:sp>
              <p:nvSpPr>
                <p:cNvPr id="104" name="타원 103">
                  <a:extLst>
                    <a:ext uri="{FF2B5EF4-FFF2-40B4-BE49-F238E27FC236}">
                      <a16:creationId xmlns:a16="http://schemas.microsoft.com/office/drawing/2014/main" id="{9AEC3F82-F292-471E-B7F1-7E02BB621660}"/>
                    </a:ext>
                  </a:extLst>
                </p:cNvPr>
                <p:cNvSpPr/>
                <p:nvPr/>
              </p:nvSpPr>
              <p:spPr>
                <a:xfrm>
                  <a:off x="6286500" y="3526631"/>
                  <a:ext cx="161925" cy="16192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600"/>
                </a:p>
              </p:txBody>
            </p:sp>
            <p:sp>
              <p:nvSpPr>
                <p:cNvPr id="105" name="타원 104">
                  <a:extLst>
                    <a:ext uri="{FF2B5EF4-FFF2-40B4-BE49-F238E27FC236}">
                      <a16:creationId xmlns:a16="http://schemas.microsoft.com/office/drawing/2014/main" id="{1930C66E-E202-425B-BB56-752588458FEF}"/>
                    </a:ext>
                  </a:extLst>
                </p:cNvPr>
                <p:cNvSpPr/>
                <p:nvPr/>
              </p:nvSpPr>
              <p:spPr>
                <a:xfrm>
                  <a:off x="6286500" y="3767137"/>
                  <a:ext cx="161925" cy="16192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600"/>
                </a:p>
              </p:txBody>
            </p:sp>
            <p:sp>
              <p:nvSpPr>
                <p:cNvPr id="106" name="타원 105">
                  <a:extLst>
                    <a:ext uri="{FF2B5EF4-FFF2-40B4-BE49-F238E27FC236}">
                      <a16:creationId xmlns:a16="http://schemas.microsoft.com/office/drawing/2014/main" id="{52DCCDE1-EC17-40BB-8CD6-A51FAEA6A193}"/>
                    </a:ext>
                  </a:extLst>
                </p:cNvPr>
                <p:cNvSpPr/>
                <p:nvPr/>
              </p:nvSpPr>
              <p:spPr>
                <a:xfrm>
                  <a:off x="6286500" y="4007643"/>
                  <a:ext cx="161925" cy="16192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600"/>
                </a:p>
              </p:txBody>
            </p:sp>
          </p:grpSp>
          <p:sp>
            <p:nvSpPr>
              <p:cNvPr id="103" name="타원 102">
                <a:extLst>
                  <a:ext uri="{FF2B5EF4-FFF2-40B4-BE49-F238E27FC236}">
                    <a16:creationId xmlns:a16="http://schemas.microsoft.com/office/drawing/2014/main" id="{26044519-50A5-44C2-8446-BBD07757E70E}"/>
                  </a:ext>
                </a:extLst>
              </p:cNvPr>
              <p:cNvSpPr/>
              <p:nvPr/>
            </p:nvSpPr>
            <p:spPr>
              <a:xfrm rot="5400000">
                <a:off x="7443765" y="5015224"/>
                <a:ext cx="101546" cy="10154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600"/>
              </a:p>
            </p:txBody>
          </p:sp>
        </p:grpSp>
      </p:grpSp>
      <p:pic>
        <p:nvPicPr>
          <p:cNvPr id="54" name="그림 53">
            <a:extLst>
              <a:ext uri="{FF2B5EF4-FFF2-40B4-BE49-F238E27FC236}">
                <a16:creationId xmlns:a16="http://schemas.microsoft.com/office/drawing/2014/main" id="{AD7040A1-E3A2-4ECF-A5F4-DB1F93CB66F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828675"/>
          </a:xfrm>
          <a:prstGeom prst="rect">
            <a:avLst/>
          </a:prstGeom>
        </p:spPr>
      </p:pic>
      <p:pic>
        <p:nvPicPr>
          <p:cNvPr id="55" name="그림 54">
            <a:extLst>
              <a:ext uri="{FF2B5EF4-FFF2-40B4-BE49-F238E27FC236}">
                <a16:creationId xmlns:a16="http://schemas.microsoft.com/office/drawing/2014/main" id="{CC106F35-8D9C-4E3D-A0BF-89554534DB0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3143" y="60525"/>
            <a:ext cx="905690" cy="884790"/>
          </a:xfrm>
          <a:prstGeom prst="rect">
            <a:avLst/>
          </a:prstGeom>
        </p:spPr>
      </p:pic>
      <p:sp>
        <p:nvSpPr>
          <p:cNvPr id="56" name="TextBox 55">
            <a:extLst>
              <a:ext uri="{FF2B5EF4-FFF2-40B4-BE49-F238E27FC236}">
                <a16:creationId xmlns:a16="http://schemas.microsoft.com/office/drawing/2014/main" id="{13C0D3C6-25C0-43FD-A0F3-13EE231E8760}"/>
              </a:ext>
            </a:extLst>
          </p:cNvPr>
          <p:cNvSpPr txBox="1"/>
          <p:nvPr/>
        </p:nvSpPr>
        <p:spPr>
          <a:xfrm>
            <a:off x="158308" y="113210"/>
            <a:ext cx="306686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042873" latinLnBrk="1">
              <a:buClr>
                <a:schemeClr val="tx1">
                  <a:lumMod val="50000"/>
                  <a:lumOff val="50000"/>
                </a:schemeClr>
              </a:buClr>
            </a:pPr>
            <a:r>
              <a:rPr lang="ko-KR" altLang="en-US" sz="10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화산섬 제주의 </a:t>
            </a:r>
            <a:r>
              <a:rPr lang="ko-KR" altLang="en-US" sz="10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66FFFF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실시간 홍수 감지 및 안전지원 기술 </a:t>
            </a:r>
            <a:r>
              <a:rPr lang="ko-KR" altLang="en-US" sz="10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개발</a:t>
            </a:r>
          </a:p>
        </p:txBody>
      </p:sp>
      <p:cxnSp>
        <p:nvCxnSpPr>
          <p:cNvPr id="57" name="직선 연결선 56">
            <a:extLst>
              <a:ext uri="{FF2B5EF4-FFF2-40B4-BE49-F238E27FC236}">
                <a16:creationId xmlns:a16="http://schemas.microsoft.com/office/drawing/2014/main" id="{2A3B4120-C5D6-4E6B-83EF-99A42724F464}"/>
              </a:ext>
            </a:extLst>
          </p:cNvPr>
          <p:cNvCxnSpPr>
            <a:cxnSpLocks/>
          </p:cNvCxnSpPr>
          <p:nvPr/>
        </p:nvCxnSpPr>
        <p:spPr>
          <a:xfrm>
            <a:off x="250825" y="366126"/>
            <a:ext cx="2881015" cy="1000"/>
          </a:xfrm>
          <a:prstGeom prst="line">
            <a:avLst/>
          </a:prstGeom>
          <a:ln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Box 57">
            <a:extLst>
              <a:ext uri="{FF2B5EF4-FFF2-40B4-BE49-F238E27FC236}">
                <a16:creationId xmlns:a16="http://schemas.microsoft.com/office/drawing/2014/main" id="{17462057-003F-40EC-B16B-766EF48BC713}"/>
              </a:ext>
            </a:extLst>
          </p:cNvPr>
          <p:cNvSpPr txBox="1"/>
          <p:nvPr/>
        </p:nvSpPr>
        <p:spPr>
          <a:xfrm>
            <a:off x="157980" y="400592"/>
            <a:ext cx="21275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042873" latinLnBrk="1">
              <a:spcAft>
                <a:spcPts val="600"/>
              </a:spcAft>
              <a:buClr>
                <a:schemeClr val="tx1">
                  <a:lumMod val="50000"/>
                  <a:lumOff val="50000"/>
                </a:schemeClr>
              </a:buClr>
            </a:pPr>
            <a:r>
              <a:rPr lang="ko-KR" altLang="en-US" sz="20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연구개발 기본 구상</a:t>
            </a:r>
            <a:endParaRPr lang="en-US" altLang="ko-KR" sz="200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/>
              </a:solidFill>
              <a:latin typeface="KoPub돋움체 Bold" panose="02020603020101020101" pitchFamily="18" charset="-127"/>
              <a:ea typeface="KoPub돋움체 Bold" panose="02020603020101020101" pitchFamily="18" charset="-127"/>
            </a:endParaRPr>
          </a:p>
        </p:txBody>
      </p:sp>
      <p:grpSp>
        <p:nvGrpSpPr>
          <p:cNvPr id="63" name="그룹 62">
            <a:extLst>
              <a:ext uri="{FF2B5EF4-FFF2-40B4-BE49-F238E27FC236}">
                <a16:creationId xmlns:a16="http://schemas.microsoft.com/office/drawing/2014/main" id="{0CD3DFA6-2240-486C-8F54-2E0F981B888E}"/>
              </a:ext>
            </a:extLst>
          </p:cNvPr>
          <p:cNvGrpSpPr/>
          <p:nvPr/>
        </p:nvGrpSpPr>
        <p:grpSpPr>
          <a:xfrm>
            <a:off x="5623626" y="180431"/>
            <a:ext cx="2695047" cy="234801"/>
            <a:chOff x="8739041" y="132416"/>
            <a:chExt cx="2695047" cy="234801"/>
          </a:xfrm>
        </p:grpSpPr>
        <p:sp>
          <p:nvSpPr>
            <p:cNvPr id="64" name="모서리가 둥근 직사각형 43">
              <a:extLst>
                <a:ext uri="{FF2B5EF4-FFF2-40B4-BE49-F238E27FC236}">
                  <a16:creationId xmlns:a16="http://schemas.microsoft.com/office/drawing/2014/main" id="{A224C465-74A7-41C6-95C5-3497B96B0D9F}"/>
                </a:ext>
              </a:extLst>
            </p:cNvPr>
            <p:cNvSpPr/>
            <p:nvPr/>
          </p:nvSpPr>
          <p:spPr>
            <a:xfrm>
              <a:off x="8739041" y="132416"/>
              <a:ext cx="248205" cy="234801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30325">
                <a:spcBef>
                  <a:spcPts val="300"/>
                </a:spcBef>
                <a:buSzPct val="100000"/>
              </a:pPr>
              <a:r>
                <a:rPr lang="en-US" altLang="ko-KR" sz="1200" spc="-50" dirty="0">
                  <a:ln>
                    <a:solidFill>
                      <a:schemeClr val="bg1">
                        <a:lumMod val="85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돋움체 Bold" panose="00000800000000000000" pitchFamily="2" charset="-127"/>
                  <a:ea typeface="KoPub돋움체 Bold" panose="00000800000000000000" pitchFamily="2" charset="-127"/>
                </a:rPr>
                <a:t>Ⅰ</a:t>
              </a:r>
              <a:endParaRPr lang="ko-KR" altLang="en-US" sz="1200" spc="-50" dirty="0">
                <a:ln>
                  <a:solidFill>
                    <a:schemeClr val="bg1">
                      <a:lumMod val="85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endParaRPr>
            </a:p>
          </p:txBody>
        </p:sp>
        <p:sp>
          <p:nvSpPr>
            <p:cNvPr id="65" name="모서리가 둥근 직사각형 44">
              <a:extLst>
                <a:ext uri="{FF2B5EF4-FFF2-40B4-BE49-F238E27FC236}">
                  <a16:creationId xmlns:a16="http://schemas.microsoft.com/office/drawing/2014/main" id="{18187B78-3EE7-4183-94F4-113C5BF89035}"/>
                </a:ext>
              </a:extLst>
            </p:cNvPr>
            <p:cNvSpPr/>
            <p:nvPr/>
          </p:nvSpPr>
          <p:spPr>
            <a:xfrm>
              <a:off x="9053072" y="132416"/>
              <a:ext cx="1757436" cy="234801"/>
            </a:xfrm>
            <a:prstGeom prst="roundRect">
              <a:avLst/>
            </a:prstGeom>
            <a:solidFill>
              <a:srgbClr val="2D506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30325">
                <a:spcBef>
                  <a:spcPts val="300"/>
                </a:spcBef>
                <a:buSzPct val="100000"/>
              </a:pPr>
              <a:r>
                <a:rPr lang="en-US" altLang="ko-KR" sz="1200" spc="-50" dirty="0">
                  <a:ln>
                    <a:solidFill>
                      <a:schemeClr val="bg1">
                        <a:lumMod val="85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돋움체 Bold" panose="00000800000000000000" pitchFamily="2" charset="-127"/>
                  <a:ea typeface="KoPub돋움체 Bold" panose="00000800000000000000" pitchFamily="2" charset="-127"/>
                </a:rPr>
                <a:t>Ⅱ. </a:t>
              </a:r>
              <a:r>
                <a:rPr lang="ko-KR" altLang="en-US" sz="1200" spc="-50" dirty="0">
                  <a:ln>
                    <a:solidFill>
                      <a:schemeClr val="bg1">
                        <a:lumMod val="85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돋움체 Bold" panose="00000800000000000000" pitchFamily="2" charset="-127"/>
                  <a:ea typeface="KoPub돋움체 Bold" panose="00000800000000000000" pitchFamily="2" charset="-127"/>
                </a:rPr>
                <a:t>연구개발 목표 및 내용</a:t>
              </a:r>
            </a:p>
          </p:txBody>
        </p:sp>
        <p:sp>
          <p:nvSpPr>
            <p:cNvPr id="66" name="모서리가 둥근 직사각형 46">
              <a:extLst>
                <a:ext uri="{FF2B5EF4-FFF2-40B4-BE49-F238E27FC236}">
                  <a16:creationId xmlns:a16="http://schemas.microsoft.com/office/drawing/2014/main" id="{051B76BA-67EF-4B6D-A67C-3A15FD8E9BDF}"/>
                </a:ext>
              </a:extLst>
            </p:cNvPr>
            <p:cNvSpPr/>
            <p:nvPr/>
          </p:nvSpPr>
          <p:spPr>
            <a:xfrm>
              <a:off x="10876334" y="132416"/>
              <a:ext cx="245964" cy="234801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200" spc="-50" dirty="0">
                  <a:ln>
                    <a:solidFill>
                      <a:schemeClr val="bg1">
                        <a:lumMod val="85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돋움체 Bold" panose="00000800000000000000" pitchFamily="2" charset="-127"/>
                  <a:ea typeface="KoPub돋움체 Bold" panose="00000800000000000000" pitchFamily="2" charset="-127"/>
                </a:rPr>
                <a:t>Ⅲ</a:t>
              </a:r>
              <a:endParaRPr lang="ko-KR" altLang="en-US" sz="1200" spc="-50" dirty="0">
                <a:ln>
                  <a:solidFill>
                    <a:schemeClr val="bg1">
                      <a:lumMod val="85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endParaRPr>
            </a:p>
          </p:txBody>
        </p:sp>
        <p:sp>
          <p:nvSpPr>
            <p:cNvPr id="67" name="모서리가 둥근 직사각형 53">
              <a:extLst>
                <a:ext uri="{FF2B5EF4-FFF2-40B4-BE49-F238E27FC236}">
                  <a16:creationId xmlns:a16="http://schemas.microsoft.com/office/drawing/2014/main" id="{9BEAA71E-E1D8-49AD-9804-8D27C41D1AE4}"/>
                </a:ext>
              </a:extLst>
            </p:cNvPr>
            <p:cNvSpPr/>
            <p:nvPr/>
          </p:nvSpPr>
          <p:spPr>
            <a:xfrm>
              <a:off x="11188124" y="132416"/>
              <a:ext cx="245964" cy="234801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200" spc="-50" dirty="0">
                  <a:ln>
                    <a:solidFill>
                      <a:schemeClr val="bg1">
                        <a:lumMod val="85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돋움체 Bold" panose="00000800000000000000" pitchFamily="2" charset="-127"/>
                  <a:ea typeface="KoPub돋움체 Bold" panose="00000800000000000000" pitchFamily="2" charset="-127"/>
                </a:rPr>
                <a:t>Ⅳ</a:t>
              </a:r>
              <a:endParaRPr lang="ko-KR" altLang="en-US" sz="1200" spc="-50" dirty="0">
                <a:ln>
                  <a:solidFill>
                    <a:schemeClr val="bg1">
                      <a:lumMod val="85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endParaRPr>
            </a:p>
          </p:txBody>
        </p:sp>
      </p:grpSp>
      <p:sp>
        <p:nvSpPr>
          <p:cNvPr id="62" name="모서리가 둥근 직사각형 61">
            <a:extLst>
              <a:ext uri="{FF2B5EF4-FFF2-40B4-BE49-F238E27FC236}">
                <a16:creationId xmlns:a16="http://schemas.microsoft.com/office/drawing/2014/main" id="{AB1AE3CF-D32B-4DCB-86C8-066CA9EE39FE}"/>
              </a:ext>
            </a:extLst>
          </p:cNvPr>
          <p:cNvSpPr/>
          <p:nvPr/>
        </p:nvSpPr>
        <p:spPr>
          <a:xfrm>
            <a:off x="8371963" y="183643"/>
            <a:ext cx="245964" cy="234801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200" spc="-50" dirty="0">
                <a:ln>
                  <a:solidFill>
                    <a:schemeClr val="bg1">
                      <a:lumMod val="85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rPr>
              <a:t>Ⅴ</a:t>
            </a:r>
            <a:endParaRPr lang="ko-KR" altLang="en-US" sz="1200" spc="-50" dirty="0">
              <a:ln>
                <a:solidFill>
                  <a:schemeClr val="bg1">
                    <a:lumMod val="85000"/>
                    <a:alpha val="0"/>
                  </a:schemeClr>
                </a:solidFill>
              </a:ln>
              <a:solidFill>
                <a:schemeClr val="bg1"/>
              </a:solidFill>
              <a:latin typeface="KoPub돋움체 Bold" panose="00000800000000000000" pitchFamily="2" charset="-127"/>
              <a:ea typeface="KoPub돋움체 Bold" panose="00000800000000000000" pitchFamily="2" charset="-127"/>
            </a:endParaRPr>
          </a:p>
        </p:txBody>
      </p:sp>
      <p:sp>
        <p:nvSpPr>
          <p:cNvPr id="68" name="모서리가 둥근 직사각형 67">
            <a:extLst>
              <a:ext uri="{FF2B5EF4-FFF2-40B4-BE49-F238E27FC236}">
                <a16:creationId xmlns:a16="http://schemas.microsoft.com/office/drawing/2014/main" id="{C60C7C84-7302-48B1-AA8D-F1952C702B56}"/>
              </a:ext>
            </a:extLst>
          </p:cNvPr>
          <p:cNvSpPr/>
          <p:nvPr/>
        </p:nvSpPr>
        <p:spPr>
          <a:xfrm>
            <a:off x="8673594" y="181899"/>
            <a:ext cx="245964" cy="234801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200" spc="-50" dirty="0">
                <a:ln>
                  <a:solidFill>
                    <a:schemeClr val="bg1">
                      <a:lumMod val="85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rPr>
              <a:t>Ⅵ</a:t>
            </a:r>
            <a:endParaRPr lang="ko-KR" altLang="en-US" sz="1200" spc="-50" dirty="0">
              <a:ln>
                <a:solidFill>
                  <a:schemeClr val="bg1">
                    <a:lumMod val="85000"/>
                    <a:alpha val="0"/>
                  </a:schemeClr>
                </a:solidFill>
              </a:ln>
              <a:solidFill>
                <a:schemeClr val="bg1"/>
              </a:solidFill>
              <a:latin typeface="KoPub돋움체 Bold" panose="00000800000000000000" pitchFamily="2" charset="-127"/>
              <a:ea typeface="KoPub돋움체 Bold" panose="00000800000000000000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334784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그림 25">
            <a:extLst>
              <a:ext uri="{FF2B5EF4-FFF2-40B4-BE49-F238E27FC236}">
                <a16:creationId xmlns:a16="http://schemas.microsoft.com/office/drawing/2014/main" id="{AD7040A1-E3A2-4ECF-A5F4-DB1F93CB66F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828675"/>
          </a:xfrm>
          <a:prstGeom prst="rect">
            <a:avLst/>
          </a:prstGeom>
        </p:spPr>
      </p:pic>
      <p:pic>
        <p:nvPicPr>
          <p:cNvPr id="27" name="그림 26">
            <a:extLst>
              <a:ext uri="{FF2B5EF4-FFF2-40B4-BE49-F238E27FC236}">
                <a16:creationId xmlns:a16="http://schemas.microsoft.com/office/drawing/2014/main" id="{CC106F35-8D9C-4E3D-A0BF-89554534DB0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3143" y="60525"/>
            <a:ext cx="905690" cy="884790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13C0D3C6-25C0-43FD-A0F3-13EE231E8760}"/>
              </a:ext>
            </a:extLst>
          </p:cNvPr>
          <p:cNvSpPr txBox="1"/>
          <p:nvPr/>
        </p:nvSpPr>
        <p:spPr>
          <a:xfrm>
            <a:off x="158308" y="113210"/>
            <a:ext cx="306686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042873" latinLnBrk="1">
              <a:buClr>
                <a:schemeClr val="tx1">
                  <a:lumMod val="50000"/>
                  <a:lumOff val="50000"/>
                </a:schemeClr>
              </a:buClr>
            </a:pPr>
            <a:r>
              <a:rPr lang="ko-KR" altLang="en-US" sz="10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화산섬 제주의 </a:t>
            </a:r>
            <a:r>
              <a:rPr lang="ko-KR" altLang="en-US" sz="10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66FFFF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실시간 홍수 감지 및 안전지원 기술 </a:t>
            </a:r>
            <a:r>
              <a:rPr lang="ko-KR" altLang="en-US" sz="10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개발</a:t>
            </a:r>
          </a:p>
        </p:txBody>
      </p:sp>
      <p:cxnSp>
        <p:nvCxnSpPr>
          <p:cNvPr id="29" name="직선 연결선 28">
            <a:extLst>
              <a:ext uri="{FF2B5EF4-FFF2-40B4-BE49-F238E27FC236}">
                <a16:creationId xmlns:a16="http://schemas.microsoft.com/office/drawing/2014/main" id="{2A3B4120-C5D6-4E6B-83EF-99A42724F464}"/>
              </a:ext>
            </a:extLst>
          </p:cNvPr>
          <p:cNvCxnSpPr>
            <a:cxnSpLocks/>
          </p:cNvCxnSpPr>
          <p:nvPr/>
        </p:nvCxnSpPr>
        <p:spPr>
          <a:xfrm>
            <a:off x="250825" y="366126"/>
            <a:ext cx="2881015" cy="1000"/>
          </a:xfrm>
          <a:prstGeom prst="line">
            <a:avLst/>
          </a:prstGeom>
          <a:ln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17462057-003F-40EC-B16B-766EF48BC713}"/>
              </a:ext>
            </a:extLst>
          </p:cNvPr>
          <p:cNvSpPr txBox="1"/>
          <p:nvPr/>
        </p:nvSpPr>
        <p:spPr>
          <a:xfrm>
            <a:off x="157980" y="400592"/>
            <a:ext cx="21275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042873" latinLnBrk="1">
              <a:spcAft>
                <a:spcPts val="600"/>
              </a:spcAft>
              <a:buClr>
                <a:schemeClr val="tx1">
                  <a:lumMod val="50000"/>
                  <a:lumOff val="50000"/>
                </a:schemeClr>
              </a:buClr>
            </a:pPr>
            <a:r>
              <a:rPr lang="ko-KR" altLang="en-US" sz="20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연구개발 기본 구상</a:t>
            </a:r>
            <a:endParaRPr lang="en-US" altLang="ko-KR" sz="200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/>
              </a:solidFill>
              <a:latin typeface="KoPub돋움체 Bold" panose="02020603020101020101" pitchFamily="18" charset="-127"/>
              <a:ea typeface="KoPub돋움체 Bold" panose="02020603020101020101" pitchFamily="18" charset="-127"/>
            </a:endParaRPr>
          </a:p>
        </p:txBody>
      </p:sp>
      <p:grpSp>
        <p:nvGrpSpPr>
          <p:cNvPr id="51" name="그룹 50">
            <a:extLst>
              <a:ext uri="{FF2B5EF4-FFF2-40B4-BE49-F238E27FC236}">
                <a16:creationId xmlns:a16="http://schemas.microsoft.com/office/drawing/2014/main" id="{0CD3DFA6-2240-486C-8F54-2E0F981B888E}"/>
              </a:ext>
            </a:extLst>
          </p:cNvPr>
          <p:cNvGrpSpPr/>
          <p:nvPr/>
        </p:nvGrpSpPr>
        <p:grpSpPr>
          <a:xfrm>
            <a:off x="5623626" y="180431"/>
            <a:ext cx="2695047" cy="234801"/>
            <a:chOff x="8739041" y="132416"/>
            <a:chExt cx="2695047" cy="234801"/>
          </a:xfrm>
        </p:grpSpPr>
        <p:sp>
          <p:nvSpPr>
            <p:cNvPr id="59" name="모서리가 둥근 직사각형 43">
              <a:extLst>
                <a:ext uri="{FF2B5EF4-FFF2-40B4-BE49-F238E27FC236}">
                  <a16:creationId xmlns:a16="http://schemas.microsoft.com/office/drawing/2014/main" id="{A224C465-74A7-41C6-95C5-3497B96B0D9F}"/>
                </a:ext>
              </a:extLst>
            </p:cNvPr>
            <p:cNvSpPr/>
            <p:nvPr/>
          </p:nvSpPr>
          <p:spPr>
            <a:xfrm>
              <a:off x="8739041" y="132416"/>
              <a:ext cx="248205" cy="234801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30325">
                <a:spcBef>
                  <a:spcPts val="300"/>
                </a:spcBef>
                <a:buSzPct val="100000"/>
              </a:pPr>
              <a:r>
                <a:rPr lang="en-US" altLang="ko-KR" sz="1200" spc="-50" dirty="0">
                  <a:ln>
                    <a:solidFill>
                      <a:schemeClr val="bg1">
                        <a:lumMod val="85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돋움체 Bold" panose="00000800000000000000" pitchFamily="2" charset="-127"/>
                  <a:ea typeface="KoPub돋움체 Bold" panose="00000800000000000000" pitchFamily="2" charset="-127"/>
                </a:rPr>
                <a:t>Ⅰ</a:t>
              </a:r>
              <a:endParaRPr lang="ko-KR" altLang="en-US" sz="1200" spc="-50" dirty="0">
                <a:ln>
                  <a:solidFill>
                    <a:schemeClr val="bg1">
                      <a:lumMod val="85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endParaRPr>
            </a:p>
          </p:txBody>
        </p:sp>
        <p:sp>
          <p:nvSpPr>
            <p:cNvPr id="60" name="모서리가 둥근 직사각형 44">
              <a:extLst>
                <a:ext uri="{FF2B5EF4-FFF2-40B4-BE49-F238E27FC236}">
                  <a16:creationId xmlns:a16="http://schemas.microsoft.com/office/drawing/2014/main" id="{18187B78-3EE7-4183-94F4-113C5BF89035}"/>
                </a:ext>
              </a:extLst>
            </p:cNvPr>
            <p:cNvSpPr/>
            <p:nvPr/>
          </p:nvSpPr>
          <p:spPr>
            <a:xfrm>
              <a:off x="9053072" y="132416"/>
              <a:ext cx="1757436" cy="234801"/>
            </a:xfrm>
            <a:prstGeom prst="roundRect">
              <a:avLst/>
            </a:prstGeom>
            <a:solidFill>
              <a:srgbClr val="2D506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30325">
                <a:spcBef>
                  <a:spcPts val="300"/>
                </a:spcBef>
                <a:buSzPct val="100000"/>
              </a:pPr>
              <a:r>
                <a:rPr lang="en-US" altLang="ko-KR" sz="1200" spc="-50" dirty="0">
                  <a:ln>
                    <a:solidFill>
                      <a:schemeClr val="bg1">
                        <a:lumMod val="85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돋움체 Bold" panose="00000800000000000000" pitchFamily="2" charset="-127"/>
                  <a:ea typeface="KoPub돋움체 Bold" panose="00000800000000000000" pitchFamily="2" charset="-127"/>
                </a:rPr>
                <a:t>Ⅱ. </a:t>
              </a:r>
              <a:r>
                <a:rPr lang="ko-KR" altLang="en-US" sz="1200" spc="-50" dirty="0">
                  <a:ln>
                    <a:solidFill>
                      <a:schemeClr val="bg1">
                        <a:lumMod val="85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돋움체 Bold" panose="00000800000000000000" pitchFamily="2" charset="-127"/>
                  <a:ea typeface="KoPub돋움체 Bold" panose="00000800000000000000" pitchFamily="2" charset="-127"/>
                </a:rPr>
                <a:t>연구개발 목표 및 내용</a:t>
              </a:r>
            </a:p>
          </p:txBody>
        </p:sp>
        <p:sp>
          <p:nvSpPr>
            <p:cNvPr id="61" name="모서리가 둥근 직사각형 46">
              <a:extLst>
                <a:ext uri="{FF2B5EF4-FFF2-40B4-BE49-F238E27FC236}">
                  <a16:creationId xmlns:a16="http://schemas.microsoft.com/office/drawing/2014/main" id="{051B76BA-67EF-4B6D-A67C-3A15FD8E9BDF}"/>
                </a:ext>
              </a:extLst>
            </p:cNvPr>
            <p:cNvSpPr/>
            <p:nvPr/>
          </p:nvSpPr>
          <p:spPr>
            <a:xfrm>
              <a:off x="10876334" y="132416"/>
              <a:ext cx="245964" cy="234801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200" spc="-50" dirty="0">
                  <a:ln>
                    <a:solidFill>
                      <a:schemeClr val="bg1">
                        <a:lumMod val="85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돋움체 Bold" panose="00000800000000000000" pitchFamily="2" charset="-127"/>
                  <a:ea typeface="KoPub돋움체 Bold" panose="00000800000000000000" pitchFamily="2" charset="-127"/>
                </a:rPr>
                <a:t>Ⅲ</a:t>
              </a:r>
              <a:endParaRPr lang="ko-KR" altLang="en-US" sz="1200" spc="-50" dirty="0">
                <a:ln>
                  <a:solidFill>
                    <a:schemeClr val="bg1">
                      <a:lumMod val="85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endParaRPr>
            </a:p>
          </p:txBody>
        </p:sp>
        <p:sp>
          <p:nvSpPr>
            <p:cNvPr id="64" name="모서리가 둥근 직사각형 53">
              <a:extLst>
                <a:ext uri="{FF2B5EF4-FFF2-40B4-BE49-F238E27FC236}">
                  <a16:creationId xmlns:a16="http://schemas.microsoft.com/office/drawing/2014/main" id="{9BEAA71E-E1D8-49AD-9804-8D27C41D1AE4}"/>
                </a:ext>
              </a:extLst>
            </p:cNvPr>
            <p:cNvSpPr/>
            <p:nvPr/>
          </p:nvSpPr>
          <p:spPr>
            <a:xfrm>
              <a:off x="11188124" y="132416"/>
              <a:ext cx="245964" cy="234801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200" spc="-50" dirty="0">
                  <a:ln>
                    <a:solidFill>
                      <a:schemeClr val="bg1">
                        <a:lumMod val="85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돋움체 Bold" panose="00000800000000000000" pitchFamily="2" charset="-127"/>
                  <a:ea typeface="KoPub돋움체 Bold" panose="00000800000000000000" pitchFamily="2" charset="-127"/>
                </a:rPr>
                <a:t>Ⅳ</a:t>
              </a:r>
              <a:endParaRPr lang="ko-KR" altLang="en-US" sz="1200" spc="-50" dirty="0">
                <a:ln>
                  <a:solidFill>
                    <a:schemeClr val="bg1">
                      <a:lumMod val="85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endParaRPr>
            </a:p>
          </p:txBody>
        </p:sp>
      </p:grpSp>
      <p:sp>
        <p:nvSpPr>
          <p:cNvPr id="15" name="Slide Number Placeholder 4">
            <a:extLst>
              <a:ext uri="{FF2B5EF4-FFF2-40B4-BE49-F238E27FC236}">
                <a16:creationId xmlns:a16="http://schemas.microsoft.com/office/drawing/2014/main" id="{2109913F-AE7C-4464-BE13-AABF4197645E}"/>
              </a:ext>
            </a:extLst>
          </p:cNvPr>
          <p:cNvSpPr txBox="1">
            <a:spLocks/>
          </p:cNvSpPr>
          <p:nvPr/>
        </p:nvSpPr>
        <p:spPr>
          <a:xfrm>
            <a:off x="4126064" y="6557699"/>
            <a:ext cx="891872" cy="25567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dirty="0"/>
              <a:t>Page </a:t>
            </a:r>
            <a:fld id="{F03C90E3-98FA-4A46-95E3-0DCDD3916FEC}" type="slidenum">
              <a:rPr lang="ko-KR" altLang="en-US" smtClean="0"/>
              <a:pPr algn="ctr"/>
              <a:t>14</a:t>
            </a:fld>
            <a:endParaRPr lang="ko-KR" altLang="en-US" dirty="0"/>
          </a:p>
        </p:txBody>
      </p:sp>
      <p:grpSp>
        <p:nvGrpSpPr>
          <p:cNvPr id="17" name="그룹 16"/>
          <p:cNvGrpSpPr/>
          <p:nvPr/>
        </p:nvGrpSpPr>
        <p:grpSpPr>
          <a:xfrm>
            <a:off x="611561" y="912730"/>
            <a:ext cx="7848872" cy="5919565"/>
            <a:chOff x="611561" y="912730"/>
            <a:chExt cx="7848872" cy="5919565"/>
          </a:xfrm>
        </p:grpSpPr>
        <p:pic>
          <p:nvPicPr>
            <p:cNvPr id="1027" name="_x398120784" descr="EMB0000356071a9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1561" y="912730"/>
              <a:ext cx="7848872" cy="59195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자유형 18"/>
            <p:cNvSpPr/>
            <p:nvPr/>
          </p:nvSpPr>
          <p:spPr>
            <a:xfrm>
              <a:off x="3376484" y="1886438"/>
              <a:ext cx="546956" cy="299550"/>
            </a:xfrm>
            <a:custGeom>
              <a:avLst/>
              <a:gdLst>
                <a:gd name="connsiteX0" fmla="*/ 2510 w 546956"/>
                <a:gd name="connsiteY0" fmla="*/ 244781 h 299550"/>
                <a:gd name="connsiteX1" fmla="*/ 2510 w 546956"/>
                <a:gd name="connsiteY1" fmla="*/ 244781 h 299550"/>
                <a:gd name="connsiteX2" fmla="*/ 16797 w 546956"/>
                <a:gd name="connsiteY2" fmla="*/ 261450 h 299550"/>
                <a:gd name="connsiteX3" fmla="*/ 33466 w 546956"/>
                <a:gd name="connsiteY3" fmla="*/ 270975 h 299550"/>
                <a:gd name="connsiteX4" fmla="*/ 38229 w 546956"/>
                <a:gd name="connsiteY4" fmla="*/ 278118 h 299550"/>
                <a:gd name="connsiteX5" fmla="*/ 47754 w 546956"/>
                <a:gd name="connsiteY5" fmla="*/ 280500 h 299550"/>
                <a:gd name="connsiteX6" fmla="*/ 54897 w 546956"/>
                <a:gd name="connsiteY6" fmla="*/ 282881 h 299550"/>
                <a:gd name="connsiteX7" fmla="*/ 66804 w 546956"/>
                <a:gd name="connsiteY7" fmla="*/ 285262 h 299550"/>
                <a:gd name="connsiteX8" fmla="*/ 81091 w 546956"/>
                <a:gd name="connsiteY8" fmla="*/ 290025 h 299550"/>
                <a:gd name="connsiteX9" fmla="*/ 100141 w 546956"/>
                <a:gd name="connsiteY9" fmla="*/ 294787 h 299550"/>
                <a:gd name="connsiteX10" fmla="*/ 114429 w 546956"/>
                <a:gd name="connsiteY10" fmla="*/ 299550 h 299550"/>
                <a:gd name="connsiteX11" fmla="*/ 283497 w 546956"/>
                <a:gd name="connsiteY11" fmla="*/ 297168 h 299550"/>
                <a:gd name="connsiteX12" fmla="*/ 300166 w 546956"/>
                <a:gd name="connsiteY12" fmla="*/ 294787 h 299550"/>
                <a:gd name="connsiteX13" fmla="*/ 335885 w 546956"/>
                <a:gd name="connsiteY13" fmla="*/ 292406 h 299550"/>
                <a:gd name="connsiteX14" fmla="*/ 376366 w 546956"/>
                <a:gd name="connsiteY14" fmla="*/ 285262 h 299550"/>
                <a:gd name="connsiteX15" fmla="*/ 383510 w 546956"/>
                <a:gd name="connsiteY15" fmla="*/ 282881 h 299550"/>
                <a:gd name="connsiteX16" fmla="*/ 402560 w 546956"/>
                <a:gd name="connsiteY16" fmla="*/ 280500 h 299550"/>
                <a:gd name="connsiteX17" fmla="*/ 469235 w 546956"/>
                <a:gd name="connsiteY17" fmla="*/ 282881 h 299550"/>
                <a:gd name="connsiteX18" fmla="*/ 481141 w 546956"/>
                <a:gd name="connsiteY18" fmla="*/ 285262 h 299550"/>
                <a:gd name="connsiteX19" fmla="*/ 519241 w 546956"/>
                <a:gd name="connsiteY19" fmla="*/ 280500 h 299550"/>
                <a:gd name="connsiteX20" fmla="*/ 528766 w 546956"/>
                <a:gd name="connsiteY20" fmla="*/ 266212 h 299550"/>
                <a:gd name="connsiteX21" fmla="*/ 533529 w 546956"/>
                <a:gd name="connsiteY21" fmla="*/ 259068 h 299550"/>
                <a:gd name="connsiteX22" fmla="*/ 540672 w 546956"/>
                <a:gd name="connsiteY22" fmla="*/ 237637 h 299550"/>
                <a:gd name="connsiteX23" fmla="*/ 543054 w 546956"/>
                <a:gd name="connsiteY23" fmla="*/ 230493 h 299550"/>
                <a:gd name="connsiteX24" fmla="*/ 543054 w 546956"/>
                <a:gd name="connsiteY24" fmla="*/ 154293 h 299550"/>
                <a:gd name="connsiteX25" fmla="*/ 540672 w 546956"/>
                <a:gd name="connsiteY25" fmla="*/ 147150 h 299550"/>
                <a:gd name="connsiteX26" fmla="*/ 526385 w 546956"/>
                <a:gd name="connsiteY26" fmla="*/ 116193 h 299550"/>
                <a:gd name="connsiteX27" fmla="*/ 524004 w 546956"/>
                <a:gd name="connsiteY27" fmla="*/ 109050 h 299550"/>
                <a:gd name="connsiteX28" fmla="*/ 519241 w 546956"/>
                <a:gd name="connsiteY28" fmla="*/ 97143 h 299550"/>
                <a:gd name="connsiteX29" fmla="*/ 507335 w 546956"/>
                <a:gd name="connsiteY29" fmla="*/ 80475 h 299550"/>
                <a:gd name="connsiteX30" fmla="*/ 495429 w 546956"/>
                <a:gd name="connsiteY30" fmla="*/ 63806 h 299550"/>
                <a:gd name="connsiteX31" fmla="*/ 488285 w 546956"/>
                <a:gd name="connsiteY31" fmla="*/ 59043 h 299550"/>
                <a:gd name="connsiteX32" fmla="*/ 481141 w 546956"/>
                <a:gd name="connsiteY32" fmla="*/ 51900 h 299550"/>
                <a:gd name="connsiteX33" fmla="*/ 462091 w 546956"/>
                <a:gd name="connsiteY33" fmla="*/ 37612 h 299550"/>
                <a:gd name="connsiteX34" fmla="*/ 450185 w 546956"/>
                <a:gd name="connsiteY34" fmla="*/ 28087 h 299550"/>
                <a:gd name="connsiteX35" fmla="*/ 443041 w 546956"/>
                <a:gd name="connsiteY35" fmla="*/ 25706 h 299550"/>
                <a:gd name="connsiteX36" fmla="*/ 431135 w 546956"/>
                <a:gd name="connsiteY36" fmla="*/ 20943 h 299550"/>
                <a:gd name="connsiteX37" fmla="*/ 414466 w 546956"/>
                <a:gd name="connsiteY37" fmla="*/ 16181 h 299550"/>
                <a:gd name="connsiteX38" fmla="*/ 404941 w 546956"/>
                <a:gd name="connsiteY38" fmla="*/ 11418 h 299550"/>
                <a:gd name="connsiteX39" fmla="*/ 221585 w 546956"/>
                <a:gd name="connsiteY39" fmla="*/ 16181 h 299550"/>
                <a:gd name="connsiteX40" fmla="*/ 207297 w 546956"/>
                <a:gd name="connsiteY40" fmla="*/ 23325 h 299550"/>
                <a:gd name="connsiteX41" fmla="*/ 197772 w 546956"/>
                <a:gd name="connsiteY41" fmla="*/ 25706 h 299550"/>
                <a:gd name="connsiteX42" fmla="*/ 173960 w 546956"/>
                <a:gd name="connsiteY42" fmla="*/ 37612 h 299550"/>
                <a:gd name="connsiteX43" fmla="*/ 152529 w 546956"/>
                <a:gd name="connsiteY43" fmla="*/ 42375 h 299550"/>
                <a:gd name="connsiteX44" fmla="*/ 143004 w 546956"/>
                <a:gd name="connsiteY44" fmla="*/ 44756 h 299550"/>
                <a:gd name="connsiteX45" fmla="*/ 128716 w 546956"/>
                <a:gd name="connsiteY45" fmla="*/ 54281 h 299550"/>
                <a:gd name="connsiteX46" fmla="*/ 121572 w 546956"/>
                <a:gd name="connsiteY46" fmla="*/ 61425 h 299550"/>
                <a:gd name="connsiteX47" fmla="*/ 114429 w 546956"/>
                <a:gd name="connsiteY47" fmla="*/ 66187 h 299550"/>
                <a:gd name="connsiteX48" fmla="*/ 97760 w 546956"/>
                <a:gd name="connsiteY48" fmla="*/ 82856 h 299550"/>
                <a:gd name="connsiteX49" fmla="*/ 92997 w 546956"/>
                <a:gd name="connsiteY49" fmla="*/ 90000 h 299550"/>
                <a:gd name="connsiteX50" fmla="*/ 85854 w 546956"/>
                <a:gd name="connsiteY50" fmla="*/ 97143 h 299550"/>
                <a:gd name="connsiteX51" fmla="*/ 73947 w 546956"/>
                <a:gd name="connsiteY51" fmla="*/ 109050 h 299550"/>
                <a:gd name="connsiteX52" fmla="*/ 57279 w 546956"/>
                <a:gd name="connsiteY52" fmla="*/ 135243 h 299550"/>
                <a:gd name="connsiteX53" fmla="*/ 50135 w 546956"/>
                <a:gd name="connsiteY53" fmla="*/ 140006 h 299550"/>
                <a:gd name="connsiteX54" fmla="*/ 40610 w 546956"/>
                <a:gd name="connsiteY54" fmla="*/ 149531 h 299550"/>
                <a:gd name="connsiteX55" fmla="*/ 31085 w 546956"/>
                <a:gd name="connsiteY55" fmla="*/ 156675 h 299550"/>
                <a:gd name="connsiteX56" fmla="*/ 23941 w 546956"/>
                <a:gd name="connsiteY56" fmla="*/ 166200 h 299550"/>
                <a:gd name="connsiteX57" fmla="*/ 16797 w 546956"/>
                <a:gd name="connsiteY57" fmla="*/ 173343 h 299550"/>
                <a:gd name="connsiteX58" fmla="*/ 4891 w 546956"/>
                <a:gd name="connsiteY58" fmla="*/ 187631 h 299550"/>
                <a:gd name="connsiteX59" fmla="*/ 2510 w 546956"/>
                <a:gd name="connsiteY59" fmla="*/ 244781 h 299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</a:cxnLst>
              <a:rect l="l" t="t" r="r" b="b"/>
              <a:pathLst>
                <a:path w="546956" h="299550">
                  <a:moveTo>
                    <a:pt x="2510" y="244781"/>
                  </a:moveTo>
                  <a:lnTo>
                    <a:pt x="2510" y="244781"/>
                  </a:lnTo>
                  <a:cubicBezTo>
                    <a:pt x="7272" y="250337"/>
                    <a:pt x="11622" y="256275"/>
                    <a:pt x="16797" y="261450"/>
                  </a:cubicBezTo>
                  <a:cubicBezTo>
                    <a:pt x="20160" y="264813"/>
                    <a:pt x="29735" y="269109"/>
                    <a:pt x="33466" y="270975"/>
                  </a:cubicBezTo>
                  <a:cubicBezTo>
                    <a:pt x="35054" y="273356"/>
                    <a:pt x="35848" y="276531"/>
                    <a:pt x="38229" y="278118"/>
                  </a:cubicBezTo>
                  <a:cubicBezTo>
                    <a:pt x="40952" y="279933"/>
                    <a:pt x="44607" y="279601"/>
                    <a:pt x="47754" y="280500"/>
                  </a:cubicBezTo>
                  <a:cubicBezTo>
                    <a:pt x="50167" y="281190"/>
                    <a:pt x="52462" y="282272"/>
                    <a:pt x="54897" y="282881"/>
                  </a:cubicBezTo>
                  <a:cubicBezTo>
                    <a:pt x="58824" y="283863"/>
                    <a:pt x="62899" y="284197"/>
                    <a:pt x="66804" y="285262"/>
                  </a:cubicBezTo>
                  <a:cubicBezTo>
                    <a:pt x="71647" y="286583"/>
                    <a:pt x="76221" y="288808"/>
                    <a:pt x="81091" y="290025"/>
                  </a:cubicBezTo>
                  <a:cubicBezTo>
                    <a:pt x="87441" y="291612"/>
                    <a:pt x="93932" y="292717"/>
                    <a:pt x="100141" y="294787"/>
                  </a:cubicBezTo>
                  <a:lnTo>
                    <a:pt x="114429" y="299550"/>
                  </a:lnTo>
                  <a:lnTo>
                    <a:pt x="283497" y="297168"/>
                  </a:lnTo>
                  <a:cubicBezTo>
                    <a:pt x="289108" y="297024"/>
                    <a:pt x="294576" y="295295"/>
                    <a:pt x="300166" y="294787"/>
                  </a:cubicBezTo>
                  <a:cubicBezTo>
                    <a:pt x="312050" y="293707"/>
                    <a:pt x="323979" y="293200"/>
                    <a:pt x="335885" y="292406"/>
                  </a:cubicBezTo>
                  <a:lnTo>
                    <a:pt x="376366" y="285262"/>
                  </a:lnTo>
                  <a:cubicBezTo>
                    <a:pt x="378838" y="284826"/>
                    <a:pt x="381040" y="283330"/>
                    <a:pt x="383510" y="282881"/>
                  </a:cubicBezTo>
                  <a:cubicBezTo>
                    <a:pt x="389806" y="281736"/>
                    <a:pt x="396210" y="281294"/>
                    <a:pt x="402560" y="280500"/>
                  </a:cubicBezTo>
                  <a:cubicBezTo>
                    <a:pt x="424785" y="281294"/>
                    <a:pt x="447037" y="281536"/>
                    <a:pt x="469235" y="282881"/>
                  </a:cubicBezTo>
                  <a:cubicBezTo>
                    <a:pt x="473275" y="283126"/>
                    <a:pt x="477098" y="285454"/>
                    <a:pt x="481141" y="285262"/>
                  </a:cubicBezTo>
                  <a:cubicBezTo>
                    <a:pt x="493925" y="284653"/>
                    <a:pt x="506541" y="282087"/>
                    <a:pt x="519241" y="280500"/>
                  </a:cubicBezTo>
                  <a:lnTo>
                    <a:pt x="528766" y="266212"/>
                  </a:lnTo>
                  <a:lnTo>
                    <a:pt x="533529" y="259068"/>
                  </a:lnTo>
                  <a:lnTo>
                    <a:pt x="540672" y="237637"/>
                  </a:lnTo>
                  <a:lnTo>
                    <a:pt x="543054" y="230493"/>
                  </a:lnTo>
                  <a:cubicBezTo>
                    <a:pt x="546645" y="194575"/>
                    <a:pt x="546956" y="203061"/>
                    <a:pt x="543054" y="154293"/>
                  </a:cubicBezTo>
                  <a:cubicBezTo>
                    <a:pt x="542854" y="151791"/>
                    <a:pt x="541362" y="149563"/>
                    <a:pt x="540672" y="147150"/>
                  </a:cubicBezTo>
                  <a:cubicBezTo>
                    <a:pt x="534131" y="124259"/>
                    <a:pt x="545320" y="154064"/>
                    <a:pt x="526385" y="116193"/>
                  </a:cubicBezTo>
                  <a:cubicBezTo>
                    <a:pt x="525263" y="113948"/>
                    <a:pt x="524885" y="111400"/>
                    <a:pt x="524004" y="109050"/>
                  </a:cubicBezTo>
                  <a:cubicBezTo>
                    <a:pt x="522503" y="105047"/>
                    <a:pt x="521153" y="100966"/>
                    <a:pt x="519241" y="97143"/>
                  </a:cubicBezTo>
                  <a:cubicBezTo>
                    <a:pt x="517370" y="93401"/>
                    <a:pt x="509133" y="82992"/>
                    <a:pt x="507335" y="80475"/>
                  </a:cubicBezTo>
                  <a:cubicBezTo>
                    <a:pt x="503957" y="75746"/>
                    <a:pt x="499316" y="67693"/>
                    <a:pt x="495429" y="63806"/>
                  </a:cubicBezTo>
                  <a:cubicBezTo>
                    <a:pt x="493405" y="61782"/>
                    <a:pt x="490484" y="60875"/>
                    <a:pt x="488285" y="59043"/>
                  </a:cubicBezTo>
                  <a:cubicBezTo>
                    <a:pt x="485698" y="56887"/>
                    <a:pt x="483675" y="54117"/>
                    <a:pt x="481141" y="51900"/>
                  </a:cubicBezTo>
                  <a:cubicBezTo>
                    <a:pt x="462015" y="35166"/>
                    <a:pt x="476271" y="48247"/>
                    <a:pt x="462091" y="37612"/>
                  </a:cubicBezTo>
                  <a:cubicBezTo>
                    <a:pt x="458025" y="34562"/>
                    <a:pt x="454495" y="30781"/>
                    <a:pt x="450185" y="28087"/>
                  </a:cubicBezTo>
                  <a:cubicBezTo>
                    <a:pt x="448056" y="26757"/>
                    <a:pt x="445391" y="26587"/>
                    <a:pt x="443041" y="25706"/>
                  </a:cubicBezTo>
                  <a:cubicBezTo>
                    <a:pt x="439039" y="24205"/>
                    <a:pt x="435137" y="22444"/>
                    <a:pt x="431135" y="20943"/>
                  </a:cubicBezTo>
                  <a:cubicBezTo>
                    <a:pt x="424306" y="18382"/>
                    <a:pt x="421967" y="18056"/>
                    <a:pt x="414466" y="16181"/>
                  </a:cubicBezTo>
                  <a:cubicBezTo>
                    <a:pt x="411291" y="14593"/>
                    <a:pt x="408491" y="11464"/>
                    <a:pt x="404941" y="11418"/>
                  </a:cubicBezTo>
                  <a:cubicBezTo>
                    <a:pt x="245812" y="9352"/>
                    <a:pt x="286314" y="0"/>
                    <a:pt x="221585" y="16181"/>
                  </a:cubicBezTo>
                  <a:cubicBezTo>
                    <a:pt x="216822" y="18562"/>
                    <a:pt x="212241" y="21347"/>
                    <a:pt x="207297" y="23325"/>
                  </a:cubicBezTo>
                  <a:cubicBezTo>
                    <a:pt x="204258" y="24540"/>
                    <a:pt x="200780" y="24417"/>
                    <a:pt x="197772" y="25706"/>
                  </a:cubicBezTo>
                  <a:cubicBezTo>
                    <a:pt x="189615" y="29202"/>
                    <a:pt x="181897" y="33643"/>
                    <a:pt x="173960" y="37612"/>
                  </a:cubicBezTo>
                  <a:cubicBezTo>
                    <a:pt x="167415" y="40885"/>
                    <a:pt x="159660" y="40729"/>
                    <a:pt x="152529" y="42375"/>
                  </a:cubicBezTo>
                  <a:cubicBezTo>
                    <a:pt x="149340" y="43111"/>
                    <a:pt x="146179" y="43962"/>
                    <a:pt x="143004" y="44756"/>
                  </a:cubicBezTo>
                  <a:lnTo>
                    <a:pt x="128716" y="54281"/>
                  </a:lnTo>
                  <a:cubicBezTo>
                    <a:pt x="125914" y="56149"/>
                    <a:pt x="124159" y="59269"/>
                    <a:pt x="121572" y="61425"/>
                  </a:cubicBezTo>
                  <a:cubicBezTo>
                    <a:pt x="119374" y="63257"/>
                    <a:pt x="116810" y="64600"/>
                    <a:pt x="114429" y="66187"/>
                  </a:cubicBezTo>
                  <a:cubicBezTo>
                    <a:pt x="103661" y="82338"/>
                    <a:pt x="117558" y="63058"/>
                    <a:pt x="97760" y="82856"/>
                  </a:cubicBezTo>
                  <a:cubicBezTo>
                    <a:pt x="95736" y="84880"/>
                    <a:pt x="94829" y="87801"/>
                    <a:pt x="92997" y="90000"/>
                  </a:cubicBezTo>
                  <a:cubicBezTo>
                    <a:pt x="90841" y="92587"/>
                    <a:pt x="88010" y="94556"/>
                    <a:pt x="85854" y="97143"/>
                  </a:cubicBezTo>
                  <a:cubicBezTo>
                    <a:pt x="75932" y="109050"/>
                    <a:pt x="87044" y="100318"/>
                    <a:pt x="73947" y="109050"/>
                  </a:cubicBezTo>
                  <a:cubicBezTo>
                    <a:pt x="69056" y="123723"/>
                    <a:pt x="73072" y="114185"/>
                    <a:pt x="57279" y="135243"/>
                  </a:cubicBezTo>
                  <a:cubicBezTo>
                    <a:pt x="55562" y="137533"/>
                    <a:pt x="52308" y="138143"/>
                    <a:pt x="50135" y="140006"/>
                  </a:cubicBezTo>
                  <a:cubicBezTo>
                    <a:pt x="46726" y="142928"/>
                    <a:pt x="43989" y="146574"/>
                    <a:pt x="40610" y="149531"/>
                  </a:cubicBezTo>
                  <a:cubicBezTo>
                    <a:pt x="37623" y="152144"/>
                    <a:pt x="33891" y="153869"/>
                    <a:pt x="31085" y="156675"/>
                  </a:cubicBezTo>
                  <a:cubicBezTo>
                    <a:pt x="28279" y="159481"/>
                    <a:pt x="26524" y="163187"/>
                    <a:pt x="23941" y="166200"/>
                  </a:cubicBezTo>
                  <a:cubicBezTo>
                    <a:pt x="21749" y="168757"/>
                    <a:pt x="18953" y="170756"/>
                    <a:pt x="16797" y="173343"/>
                  </a:cubicBezTo>
                  <a:cubicBezTo>
                    <a:pt x="214" y="193242"/>
                    <a:pt x="25771" y="166751"/>
                    <a:pt x="4891" y="187631"/>
                  </a:cubicBezTo>
                  <a:cubicBezTo>
                    <a:pt x="0" y="202305"/>
                    <a:pt x="2907" y="235256"/>
                    <a:pt x="2510" y="244781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6" name="직사각형 15"/>
            <p:cNvSpPr/>
            <p:nvPr/>
          </p:nvSpPr>
          <p:spPr>
            <a:xfrm>
              <a:off x="5564989" y="2369335"/>
              <a:ext cx="642942" cy="14287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20" name="모서리가 둥근 직사각형 19">
            <a:extLst>
              <a:ext uri="{FF2B5EF4-FFF2-40B4-BE49-F238E27FC236}">
                <a16:creationId xmlns:a16="http://schemas.microsoft.com/office/drawing/2014/main" id="{AB1AE3CF-D32B-4DCB-86C8-066CA9EE39FE}"/>
              </a:ext>
            </a:extLst>
          </p:cNvPr>
          <p:cNvSpPr/>
          <p:nvPr/>
        </p:nvSpPr>
        <p:spPr>
          <a:xfrm>
            <a:off x="8371963" y="183643"/>
            <a:ext cx="245964" cy="234801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200" spc="-50" dirty="0">
                <a:ln>
                  <a:solidFill>
                    <a:schemeClr val="bg1">
                      <a:lumMod val="85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rPr>
              <a:t>Ⅴ</a:t>
            </a:r>
            <a:endParaRPr lang="ko-KR" altLang="en-US" sz="1200" spc="-50" dirty="0">
              <a:ln>
                <a:solidFill>
                  <a:schemeClr val="bg1">
                    <a:lumMod val="85000"/>
                    <a:alpha val="0"/>
                  </a:schemeClr>
                </a:solidFill>
              </a:ln>
              <a:solidFill>
                <a:schemeClr val="bg1"/>
              </a:solidFill>
              <a:latin typeface="KoPub돋움체 Bold" panose="00000800000000000000" pitchFamily="2" charset="-127"/>
              <a:ea typeface="KoPub돋움체 Bold" panose="00000800000000000000" pitchFamily="2" charset="-127"/>
            </a:endParaRPr>
          </a:p>
        </p:txBody>
      </p:sp>
      <p:sp>
        <p:nvSpPr>
          <p:cNvPr id="21" name="모서리가 둥근 직사각형 20">
            <a:extLst>
              <a:ext uri="{FF2B5EF4-FFF2-40B4-BE49-F238E27FC236}">
                <a16:creationId xmlns:a16="http://schemas.microsoft.com/office/drawing/2014/main" id="{C60C7C84-7302-48B1-AA8D-F1952C702B56}"/>
              </a:ext>
            </a:extLst>
          </p:cNvPr>
          <p:cNvSpPr/>
          <p:nvPr/>
        </p:nvSpPr>
        <p:spPr>
          <a:xfrm>
            <a:off x="8673594" y="181899"/>
            <a:ext cx="245964" cy="234801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200" spc="-50" dirty="0">
                <a:ln>
                  <a:solidFill>
                    <a:schemeClr val="bg1">
                      <a:lumMod val="85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rPr>
              <a:t>Ⅵ</a:t>
            </a:r>
            <a:endParaRPr lang="ko-KR" altLang="en-US" sz="1200" spc="-50" dirty="0">
              <a:ln>
                <a:solidFill>
                  <a:schemeClr val="bg1">
                    <a:lumMod val="85000"/>
                    <a:alpha val="0"/>
                  </a:schemeClr>
                </a:solidFill>
              </a:ln>
              <a:solidFill>
                <a:schemeClr val="bg1"/>
              </a:solidFill>
              <a:latin typeface="KoPub돋움체 Bold" panose="00000800000000000000" pitchFamily="2" charset="-127"/>
              <a:ea typeface="KoPub돋움체 Bold" panose="00000800000000000000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1470522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직사각형 125">
            <a:extLst>
              <a:ext uri="{FF2B5EF4-FFF2-40B4-BE49-F238E27FC236}">
                <a16:creationId xmlns:a16="http://schemas.microsoft.com/office/drawing/2014/main" id="{8D9D8584-BF89-4F72-B60C-F831CAD52348}"/>
              </a:ext>
            </a:extLst>
          </p:cNvPr>
          <p:cNvSpPr/>
          <p:nvPr/>
        </p:nvSpPr>
        <p:spPr>
          <a:xfrm>
            <a:off x="1156159" y="1772698"/>
            <a:ext cx="1753419" cy="583152"/>
          </a:xfrm>
          <a:prstGeom prst="rect">
            <a:avLst/>
          </a:prstGeom>
          <a:solidFill>
            <a:schemeClr val="tx2">
              <a:lumMod val="20000"/>
              <a:lumOff val="80000"/>
              <a:alpha val="34000"/>
            </a:schemeClr>
          </a:solidFill>
          <a:ln w="6350" cap="flat" cmpd="sng" algn="ctr">
            <a:solidFill>
              <a:schemeClr val="bg1">
                <a:lumMod val="75000"/>
              </a:schemeClr>
            </a:solidFill>
            <a:prstDash val="solid"/>
          </a:ln>
          <a:effectLst>
            <a:innerShdw dist="12700" dir="16200000">
              <a:sysClr val="window" lastClr="FFFFFF">
                <a:alpha val="50000"/>
              </a:sysClr>
            </a:innerShdw>
          </a:effectLst>
        </p:spPr>
        <p:txBody>
          <a:bodyPr rtlCol="0" anchor="ctr"/>
          <a:lstStyle/>
          <a:p>
            <a:pPr algn="ctr">
              <a:defRPr/>
            </a:pPr>
            <a:endParaRPr lang="ko-KR" altLang="en-US" sz="1050" b="1" dirty="0">
              <a:solidFill>
                <a:prstClr val="white"/>
              </a:solidFill>
              <a:latin typeface="KoPub돋움체 Bold" panose="02020603020101020101" pitchFamily="18" charset="-127"/>
              <a:ea typeface="KoPub돋움체 Bold" panose="02020603020101020101" pitchFamily="18" charset="-127"/>
            </a:endParaRPr>
          </a:p>
        </p:txBody>
      </p:sp>
      <p:sp>
        <p:nvSpPr>
          <p:cNvPr id="127" name="직사각형 126">
            <a:extLst>
              <a:ext uri="{FF2B5EF4-FFF2-40B4-BE49-F238E27FC236}">
                <a16:creationId xmlns:a16="http://schemas.microsoft.com/office/drawing/2014/main" id="{1C15DE86-A030-4BE4-BBC1-99F7C7CCDE64}"/>
              </a:ext>
            </a:extLst>
          </p:cNvPr>
          <p:cNvSpPr/>
          <p:nvPr/>
        </p:nvSpPr>
        <p:spPr>
          <a:xfrm>
            <a:off x="3133609" y="1772698"/>
            <a:ext cx="1753419" cy="583152"/>
          </a:xfrm>
          <a:prstGeom prst="rect">
            <a:avLst/>
          </a:prstGeom>
          <a:solidFill>
            <a:schemeClr val="tx2">
              <a:lumMod val="20000"/>
              <a:lumOff val="80000"/>
              <a:alpha val="34000"/>
            </a:schemeClr>
          </a:solidFill>
          <a:ln w="6350" cap="flat" cmpd="sng" algn="ctr">
            <a:solidFill>
              <a:schemeClr val="bg1">
                <a:lumMod val="75000"/>
              </a:schemeClr>
            </a:solidFill>
            <a:prstDash val="solid"/>
          </a:ln>
          <a:effectLst>
            <a:innerShdw dist="12700" dir="16200000">
              <a:sysClr val="window" lastClr="FFFFFF">
                <a:alpha val="50000"/>
              </a:sysClr>
            </a:innerShdw>
          </a:effectLst>
        </p:spPr>
        <p:txBody>
          <a:bodyPr rtlCol="0" anchor="ctr"/>
          <a:lstStyle/>
          <a:p>
            <a:pPr algn="ctr">
              <a:defRPr/>
            </a:pPr>
            <a:endParaRPr lang="ko-KR" altLang="en-US" sz="1050" b="1" dirty="0">
              <a:solidFill>
                <a:prstClr val="white"/>
              </a:solidFill>
              <a:latin typeface="KoPub돋움체 Bold" panose="02020603020101020101" pitchFamily="18" charset="-127"/>
              <a:ea typeface="KoPub돋움체 Bold" panose="02020603020101020101" pitchFamily="18" charset="-127"/>
            </a:endParaRPr>
          </a:p>
        </p:txBody>
      </p:sp>
      <p:sp>
        <p:nvSpPr>
          <p:cNvPr id="128" name="직사각형 127">
            <a:extLst>
              <a:ext uri="{FF2B5EF4-FFF2-40B4-BE49-F238E27FC236}">
                <a16:creationId xmlns:a16="http://schemas.microsoft.com/office/drawing/2014/main" id="{3EE892C4-9E2E-4BD4-9D6E-9778D49678D7}"/>
              </a:ext>
            </a:extLst>
          </p:cNvPr>
          <p:cNvSpPr/>
          <p:nvPr/>
        </p:nvSpPr>
        <p:spPr>
          <a:xfrm>
            <a:off x="5111055" y="1772698"/>
            <a:ext cx="1753419" cy="583152"/>
          </a:xfrm>
          <a:prstGeom prst="rect">
            <a:avLst/>
          </a:prstGeom>
          <a:solidFill>
            <a:schemeClr val="tx2">
              <a:lumMod val="20000"/>
              <a:lumOff val="80000"/>
              <a:alpha val="34000"/>
            </a:schemeClr>
          </a:solidFill>
          <a:ln w="6350" cap="flat" cmpd="sng" algn="ctr">
            <a:solidFill>
              <a:schemeClr val="bg1">
                <a:lumMod val="75000"/>
              </a:schemeClr>
            </a:solidFill>
            <a:prstDash val="solid"/>
          </a:ln>
          <a:effectLst>
            <a:innerShdw dist="12700" dir="16200000">
              <a:sysClr val="window" lastClr="FFFFFF">
                <a:alpha val="50000"/>
              </a:sysClr>
            </a:innerShdw>
          </a:effectLst>
        </p:spPr>
        <p:txBody>
          <a:bodyPr rtlCol="0" anchor="ctr"/>
          <a:lstStyle/>
          <a:p>
            <a:pPr algn="ctr">
              <a:defRPr/>
            </a:pPr>
            <a:endParaRPr lang="ko-KR" altLang="en-US" sz="1050" b="1" dirty="0">
              <a:solidFill>
                <a:prstClr val="white"/>
              </a:solidFill>
              <a:latin typeface="KoPub돋움체 Bold" panose="02020603020101020101" pitchFamily="18" charset="-127"/>
              <a:ea typeface="KoPub돋움체 Bold" panose="02020603020101020101" pitchFamily="18" charset="-127"/>
            </a:endParaRPr>
          </a:p>
        </p:txBody>
      </p:sp>
      <p:sp>
        <p:nvSpPr>
          <p:cNvPr id="129" name="직사각형 128">
            <a:extLst>
              <a:ext uri="{FF2B5EF4-FFF2-40B4-BE49-F238E27FC236}">
                <a16:creationId xmlns:a16="http://schemas.microsoft.com/office/drawing/2014/main" id="{105E3CA2-8A6A-421A-9FE7-F4F26451C303}"/>
              </a:ext>
            </a:extLst>
          </p:cNvPr>
          <p:cNvSpPr/>
          <p:nvPr/>
        </p:nvSpPr>
        <p:spPr>
          <a:xfrm>
            <a:off x="7088505" y="1772698"/>
            <a:ext cx="1753419" cy="583152"/>
          </a:xfrm>
          <a:prstGeom prst="rect">
            <a:avLst/>
          </a:prstGeom>
          <a:solidFill>
            <a:schemeClr val="tx2">
              <a:lumMod val="20000"/>
              <a:lumOff val="80000"/>
              <a:alpha val="34000"/>
            </a:schemeClr>
          </a:solidFill>
          <a:ln w="6350" cap="flat" cmpd="sng" algn="ctr">
            <a:solidFill>
              <a:schemeClr val="bg1">
                <a:lumMod val="75000"/>
              </a:schemeClr>
            </a:solidFill>
            <a:prstDash val="solid"/>
          </a:ln>
          <a:effectLst>
            <a:innerShdw dist="12700" dir="16200000">
              <a:sysClr val="window" lastClr="FFFFFF">
                <a:alpha val="50000"/>
              </a:sysClr>
            </a:innerShdw>
          </a:effectLst>
        </p:spPr>
        <p:txBody>
          <a:bodyPr rtlCol="0" anchor="ctr"/>
          <a:lstStyle/>
          <a:p>
            <a:pPr algn="ctr">
              <a:defRPr/>
            </a:pPr>
            <a:endParaRPr lang="ko-KR" altLang="en-US" sz="1050" b="1" dirty="0">
              <a:solidFill>
                <a:prstClr val="white"/>
              </a:solidFill>
              <a:latin typeface="KoPub돋움체 Bold" panose="02020603020101020101" pitchFamily="18" charset="-127"/>
              <a:ea typeface="KoPub돋움체 Bold" panose="02020603020101020101" pitchFamily="18" charset="-127"/>
            </a:endParaRPr>
          </a:p>
        </p:txBody>
      </p:sp>
      <p:pic>
        <p:nvPicPr>
          <p:cNvPr id="26" name="그림 25">
            <a:extLst>
              <a:ext uri="{FF2B5EF4-FFF2-40B4-BE49-F238E27FC236}">
                <a16:creationId xmlns:a16="http://schemas.microsoft.com/office/drawing/2014/main" id="{AD7040A1-E3A2-4ECF-A5F4-DB1F93CB66F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828675"/>
          </a:xfrm>
          <a:prstGeom prst="rect">
            <a:avLst/>
          </a:prstGeom>
        </p:spPr>
      </p:pic>
      <p:pic>
        <p:nvPicPr>
          <p:cNvPr id="27" name="그림 26">
            <a:extLst>
              <a:ext uri="{FF2B5EF4-FFF2-40B4-BE49-F238E27FC236}">
                <a16:creationId xmlns:a16="http://schemas.microsoft.com/office/drawing/2014/main" id="{CC106F35-8D9C-4E3D-A0BF-89554534DB0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3143" y="60525"/>
            <a:ext cx="905690" cy="884790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13C0D3C6-25C0-43FD-A0F3-13EE231E8760}"/>
              </a:ext>
            </a:extLst>
          </p:cNvPr>
          <p:cNvSpPr txBox="1"/>
          <p:nvPr/>
        </p:nvSpPr>
        <p:spPr>
          <a:xfrm>
            <a:off x="158308" y="113210"/>
            <a:ext cx="306686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042873" latinLnBrk="1">
              <a:buClr>
                <a:schemeClr val="tx1">
                  <a:lumMod val="50000"/>
                  <a:lumOff val="50000"/>
                </a:schemeClr>
              </a:buClr>
            </a:pPr>
            <a:r>
              <a:rPr lang="ko-KR" altLang="en-US" sz="10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화산섬 제주의 </a:t>
            </a:r>
            <a:r>
              <a:rPr lang="ko-KR" altLang="en-US" sz="10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66FFFF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실시간 홍수 감지 및 안전지원 기술 </a:t>
            </a:r>
            <a:r>
              <a:rPr lang="ko-KR" altLang="en-US" sz="10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개발</a:t>
            </a:r>
          </a:p>
        </p:txBody>
      </p:sp>
      <p:cxnSp>
        <p:nvCxnSpPr>
          <p:cNvPr id="29" name="직선 연결선 28">
            <a:extLst>
              <a:ext uri="{FF2B5EF4-FFF2-40B4-BE49-F238E27FC236}">
                <a16:creationId xmlns:a16="http://schemas.microsoft.com/office/drawing/2014/main" id="{2A3B4120-C5D6-4E6B-83EF-99A42724F464}"/>
              </a:ext>
            </a:extLst>
          </p:cNvPr>
          <p:cNvCxnSpPr>
            <a:cxnSpLocks/>
          </p:cNvCxnSpPr>
          <p:nvPr/>
        </p:nvCxnSpPr>
        <p:spPr>
          <a:xfrm>
            <a:off x="250825" y="366126"/>
            <a:ext cx="2881015" cy="1000"/>
          </a:xfrm>
          <a:prstGeom prst="line">
            <a:avLst/>
          </a:prstGeom>
          <a:ln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17462057-003F-40EC-B16B-766EF48BC713}"/>
              </a:ext>
            </a:extLst>
          </p:cNvPr>
          <p:cNvSpPr txBox="1"/>
          <p:nvPr/>
        </p:nvSpPr>
        <p:spPr>
          <a:xfrm>
            <a:off x="157980" y="400592"/>
            <a:ext cx="10823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042873" latinLnBrk="1">
              <a:spcAft>
                <a:spcPts val="600"/>
              </a:spcAft>
              <a:buClr>
                <a:schemeClr val="tx1">
                  <a:lumMod val="50000"/>
                  <a:lumOff val="50000"/>
                </a:schemeClr>
              </a:buClr>
            </a:pPr>
            <a:r>
              <a:rPr lang="ko-KR" altLang="en-US" sz="20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최종목표</a:t>
            </a:r>
            <a:endParaRPr lang="en-US" altLang="ko-KR" sz="200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/>
              </a:solidFill>
              <a:latin typeface="KoPub돋움체 Bold" panose="02020603020101020101" pitchFamily="18" charset="-127"/>
              <a:ea typeface="KoPub돋움체 Bold" panose="02020603020101020101" pitchFamily="18" charset="-127"/>
            </a:endParaRPr>
          </a:p>
        </p:txBody>
      </p:sp>
      <p:sp>
        <p:nvSpPr>
          <p:cNvPr id="328" name="사각형: 둥근 모서리 94">
            <a:extLst>
              <a:ext uri="{FF2B5EF4-FFF2-40B4-BE49-F238E27FC236}">
                <a16:creationId xmlns:a16="http://schemas.microsoft.com/office/drawing/2014/main" id="{E8B3444E-0C22-4960-8400-7E1696132299}"/>
              </a:ext>
            </a:extLst>
          </p:cNvPr>
          <p:cNvSpPr/>
          <p:nvPr/>
        </p:nvSpPr>
        <p:spPr>
          <a:xfrm>
            <a:off x="1086732" y="5703607"/>
            <a:ext cx="7804093" cy="888402"/>
          </a:xfrm>
          <a:prstGeom prst="rect">
            <a:avLst/>
          </a:prstGeom>
          <a:solidFill>
            <a:srgbClr val="DDEBF8"/>
          </a:solidFill>
          <a:ln w="63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600" dirty="0"/>
          </a:p>
        </p:txBody>
      </p:sp>
      <p:sp>
        <p:nvSpPr>
          <p:cNvPr id="330" name="직사각형 329">
            <a:extLst>
              <a:ext uri="{FF2B5EF4-FFF2-40B4-BE49-F238E27FC236}">
                <a16:creationId xmlns:a16="http://schemas.microsoft.com/office/drawing/2014/main" id="{438D8020-4ECC-409B-8A6B-CA99B12F8A86}"/>
              </a:ext>
            </a:extLst>
          </p:cNvPr>
          <p:cNvSpPr/>
          <p:nvPr/>
        </p:nvSpPr>
        <p:spPr>
          <a:xfrm>
            <a:off x="1154307" y="3841114"/>
            <a:ext cx="1753419" cy="601095"/>
          </a:xfrm>
          <a:prstGeom prst="rect">
            <a:avLst/>
          </a:prstGeom>
          <a:solidFill>
            <a:schemeClr val="bg1"/>
          </a:solidFill>
          <a:ln w="6350" cap="flat" cmpd="sng" algn="ctr">
            <a:solidFill>
              <a:schemeClr val="bg1">
                <a:lumMod val="75000"/>
              </a:schemeClr>
            </a:solidFill>
            <a:prstDash val="solid"/>
          </a:ln>
          <a:effectLst>
            <a:innerShdw dist="12700" dir="16200000">
              <a:sysClr val="window" lastClr="FFFFFF">
                <a:alpha val="50000"/>
              </a:sysClr>
            </a:innerShdw>
          </a:effectLst>
        </p:spPr>
        <p:txBody>
          <a:bodyPr rtlCol="0" anchor="ctr"/>
          <a:lstStyle/>
          <a:p>
            <a:pPr algn="ctr">
              <a:defRPr/>
            </a:pPr>
            <a:endParaRPr lang="ko-KR" altLang="en-US" sz="1050" b="1" dirty="0">
              <a:solidFill>
                <a:prstClr val="white"/>
              </a:solidFill>
              <a:latin typeface="KoPub돋움체 Bold" panose="02020603020101020101" pitchFamily="18" charset="-127"/>
              <a:ea typeface="KoPub돋움체 Bold" panose="02020603020101020101" pitchFamily="18" charset="-127"/>
            </a:endParaRPr>
          </a:p>
        </p:txBody>
      </p:sp>
      <p:sp>
        <p:nvSpPr>
          <p:cNvPr id="331" name="직사각형 330">
            <a:extLst>
              <a:ext uri="{FF2B5EF4-FFF2-40B4-BE49-F238E27FC236}">
                <a16:creationId xmlns:a16="http://schemas.microsoft.com/office/drawing/2014/main" id="{32CC9746-09D0-468E-855F-1FBFB3C59A5D}"/>
              </a:ext>
            </a:extLst>
          </p:cNvPr>
          <p:cNvSpPr/>
          <p:nvPr/>
        </p:nvSpPr>
        <p:spPr>
          <a:xfrm>
            <a:off x="1154307" y="3586868"/>
            <a:ext cx="1753419" cy="26079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6350" cap="flat" cmpd="sng" algn="ctr">
            <a:solidFill>
              <a:schemeClr val="accent1">
                <a:lumMod val="60000"/>
                <a:lumOff val="40000"/>
              </a:schemeClr>
            </a:solidFill>
            <a:prstDash val="solid"/>
          </a:ln>
          <a:effectLst>
            <a:innerShdw dist="12700" dir="16200000">
              <a:sysClr val="window" lastClr="FFFFFF">
                <a:alpha val="50000"/>
              </a:sysClr>
            </a:innerShdw>
          </a:effectLst>
        </p:spPr>
        <p:txBody>
          <a:bodyPr rtlCol="0" anchor="ctr"/>
          <a:lstStyle/>
          <a:p>
            <a:pPr algn="ctr">
              <a:defRPr/>
            </a:pPr>
            <a:endParaRPr lang="ko-KR" altLang="en-US" sz="1050" b="1" dirty="0">
              <a:solidFill>
                <a:prstClr val="white"/>
              </a:solidFill>
              <a:latin typeface="KoPub돋움체 Bold" panose="02020603020101020101" pitchFamily="18" charset="-127"/>
              <a:ea typeface="KoPub돋움체 Bold" panose="02020603020101020101" pitchFamily="18" charset="-127"/>
            </a:endParaRPr>
          </a:p>
        </p:txBody>
      </p:sp>
      <p:sp>
        <p:nvSpPr>
          <p:cNvPr id="332" name="TextBox 331">
            <a:extLst>
              <a:ext uri="{FF2B5EF4-FFF2-40B4-BE49-F238E27FC236}">
                <a16:creationId xmlns:a16="http://schemas.microsoft.com/office/drawing/2014/main" id="{5B2090AD-C728-4DFA-A65C-2EC26FD0B960}"/>
              </a:ext>
            </a:extLst>
          </p:cNvPr>
          <p:cNvSpPr txBox="1"/>
          <p:nvPr/>
        </p:nvSpPr>
        <p:spPr>
          <a:xfrm>
            <a:off x="1892527" y="3626686"/>
            <a:ext cx="276985" cy="18115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>
              <a:buClr>
                <a:schemeClr val="tx1">
                  <a:lumMod val="50000"/>
                  <a:lumOff val="50000"/>
                </a:schemeClr>
              </a:buClr>
            </a:pPr>
            <a:r>
              <a:rPr lang="en-US" altLang="ko-KR" sz="12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1.2</a:t>
            </a:r>
            <a:endParaRPr lang="ko-KR" altLang="en-US" sz="120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KoPub돋움체 Bold" panose="02020603020101020101" pitchFamily="18" charset="-127"/>
              <a:ea typeface="KoPub돋움체 Bold" panose="02020603020101020101" pitchFamily="18" charset="-127"/>
            </a:endParaRPr>
          </a:p>
        </p:txBody>
      </p:sp>
      <p:sp>
        <p:nvSpPr>
          <p:cNvPr id="333" name="TextBox 332">
            <a:extLst>
              <a:ext uri="{FF2B5EF4-FFF2-40B4-BE49-F238E27FC236}">
                <a16:creationId xmlns:a16="http://schemas.microsoft.com/office/drawing/2014/main" id="{84672B91-3853-4F31-B1CE-A28AF7E42723}"/>
              </a:ext>
            </a:extLst>
          </p:cNvPr>
          <p:cNvSpPr txBox="1"/>
          <p:nvPr/>
        </p:nvSpPr>
        <p:spPr>
          <a:xfrm>
            <a:off x="1206310" y="3964670"/>
            <a:ext cx="1649416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buClr>
                <a:schemeClr val="tx1">
                  <a:lumMod val="50000"/>
                  <a:lumOff val="50000"/>
                </a:schemeClr>
              </a:buClr>
            </a:pPr>
            <a:r>
              <a:rPr lang="ko-KR" altLang="en-US" sz="12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itchFamily="18" charset="-127"/>
                <a:ea typeface="KoPub돋움체 Medium" pitchFamily="18" charset="-127"/>
              </a:rPr>
              <a:t>제주지역 맞춤형 안전지원 기술 개발</a:t>
            </a:r>
          </a:p>
        </p:txBody>
      </p:sp>
      <p:grpSp>
        <p:nvGrpSpPr>
          <p:cNvPr id="335" name="그룹 334">
            <a:extLst>
              <a:ext uri="{FF2B5EF4-FFF2-40B4-BE49-F238E27FC236}">
                <a16:creationId xmlns:a16="http://schemas.microsoft.com/office/drawing/2014/main" id="{7571AF58-5C8A-4A6E-A20F-199F3B696B2F}"/>
              </a:ext>
            </a:extLst>
          </p:cNvPr>
          <p:cNvGrpSpPr/>
          <p:nvPr/>
        </p:nvGrpSpPr>
        <p:grpSpPr>
          <a:xfrm>
            <a:off x="1154307" y="1446710"/>
            <a:ext cx="1753419" cy="325988"/>
            <a:chOff x="410214" y="939031"/>
            <a:chExt cx="1512000" cy="360000"/>
          </a:xfrm>
        </p:grpSpPr>
        <p:sp>
          <p:nvSpPr>
            <p:cNvPr id="424" name="직사각형 423">
              <a:extLst>
                <a:ext uri="{FF2B5EF4-FFF2-40B4-BE49-F238E27FC236}">
                  <a16:creationId xmlns:a16="http://schemas.microsoft.com/office/drawing/2014/main" id="{0823AF8A-3AB9-4D55-9D55-78817314BED9}"/>
                </a:ext>
              </a:extLst>
            </p:cNvPr>
            <p:cNvSpPr/>
            <p:nvPr/>
          </p:nvSpPr>
          <p:spPr>
            <a:xfrm>
              <a:off x="410214" y="939031"/>
              <a:ext cx="1512000" cy="360000"/>
            </a:xfrm>
            <a:prstGeom prst="rect">
              <a:avLst/>
            </a:prstGeom>
            <a:solidFill>
              <a:srgbClr val="558ED5"/>
            </a:solidFill>
            <a:ln w="6350" cap="flat" cmpd="sng" algn="ctr">
              <a:solidFill>
                <a:srgbClr val="4F81BD">
                  <a:lumMod val="75000"/>
                </a:srgbClr>
              </a:solidFill>
              <a:prstDash val="solid"/>
            </a:ln>
            <a:effectLst>
              <a:innerShdw dist="12700" dir="16200000">
                <a:sysClr val="window" lastClr="FFFFFF">
                  <a:alpha val="50000"/>
                </a:sysClr>
              </a:innerShdw>
            </a:effectLst>
          </p:spPr>
          <p:txBody>
            <a:bodyPr rtlCol="0" anchor="ctr"/>
            <a:lstStyle/>
            <a:p>
              <a:pPr algn="ctr">
                <a:defRPr/>
              </a:pPr>
              <a:endParaRPr lang="ko-KR" altLang="en-US" sz="1050" b="1" dirty="0">
                <a:solidFill>
                  <a:prstClr val="white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endParaRPr>
            </a:p>
          </p:txBody>
        </p:sp>
        <p:sp>
          <p:nvSpPr>
            <p:cNvPr id="425" name="TextBox 424">
              <a:extLst>
                <a:ext uri="{FF2B5EF4-FFF2-40B4-BE49-F238E27FC236}">
                  <a16:creationId xmlns:a16="http://schemas.microsoft.com/office/drawing/2014/main" id="{99683975-9C6F-4352-B680-5C663163CD18}"/>
                </a:ext>
              </a:extLst>
            </p:cNvPr>
            <p:cNvSpPr txBox="1"/>
            <p:nvPr/>
          </p:nvSpPr>
          <p:spPr>
            <a:xfrm>
              <a:off x="741453" y="995921"/>
              <a:ext cx="849520" cy="231125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>
                <a:buClr>
                  <a:schemeClr val="tx1">
                    <a:lumMod val="50000"/>
                    <a:lumOff val="50000"/>
                  </a:schemeClr>
                </a:buClr>
              </a:pPr>
              <a:r>
                <a:rPr lang="ko-KR" altLang="en-US" sz="120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돋움체 Bold" panose="02020603020101020101" pitchFamily="18" charset="-127"/>
                  <a:ea typeface="KoPub돋움체 Bold" panose="02020603020101020101" pitchFamily="18" charset="-127"/>
                </a:rPr>
                <a:t>핵심성과</a:t>
              </a:r>
              <a:r>
                <a:rPr lang="ko-KR" altLang="en-US" sz="140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돋움체 Bold" panose="02020603020101020101" pitchFamily="18" charset="-127"/>
                  <a:ea typeface="KoPub돋움체 Bold" panose="02020603020101020101" pitchFamily="18" charset="-127"/>
                </a:rPr>
                <a:t> </a:t>
              </a:r>
              <a:r>
                <a:rPr lang="en-US" altLang="ko-KR" sz="140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돋움체 Bold" panose="02020603020101020101" pitchFamily="18" charset="-127"/>
                  <a:ea typeface="KoPub돋움체 Bold" panose="02020603020101020101" pitchFamily="18" charset="-127"/>
                </a:rPr>
                <a:t>01</a:t>
              </a:r>
              <a:endParaRPr lang="ko-KR" altLang="en-US" sz="14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endParaRPr>
            </a:p>
          </p:txBody>
        </p:sp>
      </p:grpSp>
      <p:sp>
        <p:nvSpPr>
          <p:cNvPr id="336" name="TextBox 335">
            <a:extLst>
              <a:ext uri="{FF2B5EF4-FFF2-40B4-BE49-F238E27FC236}">
                <a16:creationId xmlns:a16="http://schemas.microsoft.com/office/drawing/2014/main" id="{05A0961A-728D-448C-8439-B23CB4793BD4}"/>
              </a:ext>
            </a:extLst>
          </p:cNvPr>
          <p:cNvSpPr txBox="1"/>
          <p:nvPr/>
        </p:nvSpPr>
        <p:spPr>
          <a:xfrm>
            <a:off x="1206310" y="1792987"/>
            <a:ext cx="1649416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buClr>
                <a:schemeClr val="tx1">
                  <a:lumMod val="50000"/>
                  <a:lumOff val="50000"/>
                </a:schemeClr>
              </a:buClr>
            </a:pPr>
            <a:r>
              <a:rPr lang="ko-KR" altLang="en-US" sz="12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제주지역 </a:t>
            </a:r>
            <a:endParaRPr lang="en-US" altLang="ko-KR" sz="120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KoPub돋움체 Bold" panose="02020603020101020101" pitchFamily="18" charset="-127"/>
              <a:ea typeface="KoPub돋움체 Bold" panose="02020603020101020101" pitchFamily="18" charset="-127"/>
            </a:endParaRPr>
          </a:p>
          <a:p>
            <a:pPr algn="ctr">
              <a:buClr>
                <a:schemeClr val="tx1">
                  <a:lumMod val="50000"/>
                  <a:lumOff val="50000"/>
                </a:schemeClr>
              </a:buClr>
            </a:pPr>
            <a:r>
              <a:rPr lang="ko-KR" altLang="en-US" sz="12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맞춤형 안전지원 </a:t>
            </a:r>
            <a:endParaRPr lang="en-US" altLang="ko-KR" sz="120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KoPub돋움체 Bold" panose="02020603020101020101" pitchFamily="18" charset="-127"/>
              <a:ea typeface="KoPub돋움체 Bold" panose="02020603020101020101" pitchFamily="18" charset="-127"/>
            </a:endParaRPr>
          </a:p>
          <a:p>
            <a:pPr algn="ctr">
              <a:buClr>
                <a:schemeClr val="tx1">
                  <a:lumMod val="50000"/>
                  <a:lumOff val="50000"/>
                </a:schemeClr>
              </a:buClr>
            </a:pPr>
            <a:r>
              <a:rPr lang="ko-KR" altLang="en-US" sz="12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기술 개발</a:t>
            </a:r>
          </a:p>
        </p:txBody>
      </p:sp>
      <p:sp>
        <p:nvSpPr>
          <p:cNvPr id="337" name="직사각형 336">
            <a:extLst>
              <a:ext uri="{FF2B5EF4-FFF2-40B4-BE49-F238E27FC236}">
                <a16:creationId xmlns:a16="http://schemas.microsoft.com/office/drawing/2014/main" id="{8D9D8584-BF89-4F72-B60C-F831CAD52348}"/>
              </a:ext>
            </a:extLst>
          </p:cNvPr>
          <p:cNvSpPr/>
          <p:nvPr/>
        </p:nvSpPr>
        <p:spPr>
          <a:xfrm>
            <a:off x="1154307" y="2821152"/>
            <a:ext cx="1753419" cy="586778"/>
          </a:xfrm>
          <a:prstGeom prst="rect">
            <a:avLst/>
          </a:prstGeom>
          <a:solidFill>
            <a:schemeClr val="bg1"/>
          </a:solidFill>
          <a:ln w="6350" cap="flat" cmpd="sng" algn="ctr">
            <a:solidFill>
              <a:schemeClr val="bg1">
                <a:lumMod val="75000"/>
              </a:schemeClr>
            </a:solidFill>
            <a:prstDash val="solid"/>
          </a:ln>
          <a:effectLst>
            <a:innerShdw dist="12700" dir="16200000">
              <a:sysClr val="window" lastClr="FFFFFF">
                <a:alpha val="50000"/>
              </a:sysClr>
            </a:innerShdw>
          </a:effectLst>
        </p:spPr>
        <p:txBody>
          <a:bodyPr rtlCol="0" anchor="ctr"/>
          <a:lstStyle/>
          <a:p>
            <a:pPr algn="ctr">
              <a:defRPr/>
            </a:pPr>
            <a:endParaRPr lang="ko-KR" altLang="en-US" sz="1050" b="1" dirty="0">
              <a:solidFill>
                <a:prstClr val="white"/>
              </a:solidFill>
              <a:latin typeface="KoPub돋움체 Bold" panose="02020603020101020101" pitchFamily="18" charset="-127"/>
              <a:ea typeface="KoPub돋움체 Bold" panose="02020603020101020101" pitchFamily="18" charset="-127"/>
            </a:endParaRPr>
          </a:p>
        </p:txBody>
      </p:sp>
      <p:sp>
        <p:nvSpPr>
          <p:cNvPr id="338" name="직사각형 337">
            <a:extLst>
              <a:ext uri="{FF2B5EF4-FFF2-40B4-BE49-F238E27FC236}">
                <a16:creationId xmlns:a16="http://schemas.microsoft.com/office/drawing/2014/main" id="{5F9E3944-2452-4C92-AEB1-BB909DB45E96}"/>
              </a:ext>
            </a:extLst>
          </p:cNvPr>
          <p:cNvSpPr/>
          <p:nvPr/>
        </p:nvSpPr>
        <p:spPr>
          <a:xfrm>
            <a:off x="1154307" y="2566905"/>
            <a:ext cx="1753419" cy="26079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6350" cap="flat" cmpd="sng" algn="ctr">
            <a:solidFill>
              <a:schemeClr val="accent1">
                <a:lumMod val="60000"/>
                <a:lumOff val="40000"/>
              </a:schemeClr>
            </a:solidFill>
            <a:prstDash val="solid"/>
          </a:ln>
          <a:effectLst>
            <a:innerShdw dist="12700" dir="16200000">
              <a:sysClr val="window" lastClr="FFFFFF">
                <a:alpha val="50000"/>
              </a:sysClr>
            </a:innerShdw>
          </a:effectLst>
        </p:spPr>
        <p:txBody>
          <a:bodyPr rtlCol="0" anchor="ctr"/>
          <a:lstStyle/>
          <a:p>
            <a:pPr algn="ctr">
              <a:defRPr/>
            </a:pPr>
            <a:endParaRPr lang="ko-KR" altLang="en-US" sz="1050" b="1" dirty="0">
              <a:solidFill>
                <a:prstClr val="white"/>
              </a:solidFill>
              <a:latin typeface="KoPub돋움체 Bold" panose="02020603020101020101" pitchFamily="18" charset="-127"/>
              <a:ea typeface="KoPub돋움체 Bold" panose="02020603020101020101" pitchFamily="18" charset="-127"/>
            </a:endParaRPr>
          </a:p>
        </p:txBody>
      </p:sp>
      <p:sp>
        <p:nvSpPr>
          <p:cNvPr id="339" name="TextBox 338">
            <a:extLst>
              <a:ext uri="{FF2B5EF4-FFF2-40B4-BE49-F238E27FC236}">
                <a16:creationId xmlns:a16="http://schemas.microsoft.com/office/drawing/2014/main" id="{89F9FFC0-F415-4512-B327-E369A4C319A3}"/>
              </a:ext>
            </a:extLst>
          </p:cNvPr>
          <p:cNvSpPr txBox="1"/>
          <p:nvPr/>
        </p:nvSpPr>
        <p:spPr>
          <a:xfrm>
            <a:off x="1892527" y="2606723"/>
            <a:ext cx="276985" cy="18115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>
              <a:buClr>
                <a:schemeClr val="tx1">
                  <a:lumMod val="50000"/>
                  <a:lumOff val="50000"/>
                </a:schemeClr>
              </a:buClr>
            </a:pPr>
            <a:r>
              <a:rPr lang="en-US" altLang="ko-KR" sz="12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1.1</a:t>
            </a:r>
            <a:endParaRPr lang="ko-KR" altLang="en-US" sz="120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KoPub돋움체 Bold" panose="02020603020101020101" pitchFamily="18" charset="-127"/>
              <a:ea typeface="KoPub돋움체 Bold" panose="02020603020101020101" pitchFamily="18" charset="-127"/>
            </a:endParaRPr>
          </a:p>
        </p:txBody>
      </p:sp>
      <p:sp>
        <p:nvSpPr>
          <p:cNvPr id="340" name="TextBox 339">
            <a:extLst>
              <a:ext uri="{FF2B5EF4-FFF2-40B4-BE49-F238E27FC236}">
                <a16:creationId xmlns:a16="http://schemas.microsoft.com/office/drawing/2014/main" id="{17CFEB03-55EF-402D-9A14-FA1088B6165E}"/>
              </a:ext>
            </a:extLst>
          </p:cNvPr>
          <p:cNvSpPr txBox="1"/>
          <p:nvPr/>
        </p:nvSpPr>
        <p:spPr>
          <a:xfrm>
            <a:off x="1206310" y="2930609"/>
            <a:ext cx="1649416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buClr>
                <a:schemeClr val="tx1">
                  <a:lumMod val="50000"/>
                  <a:lumOff val="50000"/>
                </a:schemeClr>
              </a:buClr>
            </a:pPr>
            <a:r>
              <a:rPr lang="ko-KR" altLang="en-US" sz="12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itchFamily="18" charset="-127"/>
                <a:ea typeface="KoPub돋움체 Medium" pitchFamily="18" charset="-127"/>
              </a:rPr>
              <a:t>제주지역 안전수요 조사 및 재난대응 안전체계 진단</a:t>
            </a:r>
          </a:p>
        </p:txBody>
      </p:sp>
      <p:sp>
        <p:nvSpPr>
          <p:cNvPr id="342" name="직사각형 341">
            <a:extLst>
              <a:ext uri="{FF2B5EF4-FFF2-40B4-BE49-F238E27FC236}">
                <a16:creationId xmlns:a16="http://schemas.microsoft.com/office/drawing/2014/main" id="{71A343EE-5FD4-4F0E-BFC4-98344AFF92B7}"/>
              </a:ext>
            </a:extLst>
          </p:cNvPr>
          <p:cNvSpPr/>
          <p:nvPr/>
        </p:nvSpPr>
        <p:spPr>
          <a:xfrm>
            <a:off x="3131757" y="3841114"/>
            <a:ext cx="1753419" cy="601095"/>
          </a:xfrm>
          <a:prstGeom prst="rect">
            <a:avLst/>
          </a:prstGeom>
          <a:solidFill>
            <a:schemeClr val="bg1"/>
          </a:solidFill>
          <a:ln w="6350" cap="flat" cmpd="sng" algn="ctr">
            <a:solidFill>
              <a:schemeClr val="bg1">
                <a:lumMod val="75000"/>
              </a:schemeClr>
            </a:solidFill>
            <a:prstDash val="solid"/>
          </a:ln>
          <a:effectLst>
            <a:innerShdw dist="12700" dir="16200000">
              <a:sysClr val="window" lastClr="FFFFFF">
                <a:alpha val="50000"/>
              </a:sysClr>
            </a:innerShdw>
          </a:effectLst>
        </p:spPr>
        <p:txBody>
          <a:bodyPr rtlCol="0" anchor="ctr"/>
          <a:lstStyle/>
          <a:p>
            <a:pPr algn="ctr">
              <a:defRPr/>
            </a:pPr>
            <a:endParaRPr lang="ko-KR" altLang="en-US" sz="1050" b="1" dirty="0">
              <a:solidFill>
                <a:prstClr val="white"/>
              </a:solidFill>
              <a:latin typeface="KoPub돋움체 Bold" panose="02020603020101020101" pitchFamily="18" charset="-127"/>
              <a:ea typeface="KoPub돋움체 Bold" panose="02020603020101020101" pitchFamily="18" charset="-127"/>
            </a:endParaRPr>
          </a:p>
        </p:txBody>
      </p:sp>
      <p:sp>
        <p:nvSpPr>
          <p:cNvPr id="343" name="직사각형 342">
            <a:extLst>
              <a:ext uri="{FF2B5EF4-FFF2-40B4-BE49-F238E27FC236}">
                <a16:creationId xmlns:a16="http://schemas.microsoft.com/office/drawing/2014/main" id="{8C7F7D82-213A-4DB4-A2D3-CAEBFB01C18E}"/>
              </a:ext>
            </a:extLst>
          </p:cNvPr>
          <p:cNvSpPr/>
          <p:nvPr/>
        </p:nvSpPr>
        <p:spPr>
          <a:xfrm>
            <a:off x="3131757" y="3586868"/>
            <a:ext cx="1753419" cy="26079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6350" cap="flat" cmpd="sng" algn="ctr">
            <a:solidFill>
              <a:schemeClr val="accent5">
                <a:lumMod val="60000"/>
                <a:lumOff val="40000"/>
              </a:schemeClr>
            </a:solidFill>
            <a:prstDash val="solid"/>
          </a:ln>
          <a:effectLst>
            <a:innerShdw dist="12700" dir="16200000">
              <a:sysClr val="window" lastClr="FFFFFF">
                <a:alpha val="50000"/>
              </a:sysClr>
            </a:innerShdw>
          </a:effectLst>
        </p:spPr>
        <p:txBody>
          <a:bodyPr rtlCol="0" anchor="ctr"/>
          <a:lstStyle/>
          <a:p>
            <a:pPr algn="ctr">
              <a:defRPr/>
            </a:pPr>
            <a:endParaRPr lang="ko-KR" altLang="en-US" sz="1050" b="1" dirty="0">
              <a:solidFill>
                <a:prstClr val="white"/>
              </a:solidFill>
              <a:latin typeface="KoPub돋움체 Bold" panose="02020603020101020101" pitchFamily="18" charset="-127"/>
              <a:ea typeface="KoPub돋움체 Bold" panose="02020603020101020101" pitchFamily="18" charset="-127"/>
            </a:endParaRPr>
          </a:p>
        </p:txBody>
      </p:sp>
      <p:sp>
        <p:nvSpPr>
          <p:cNvPr id="344" name="TextBox 343">
            <a:extLst>
              <a:ext uri="{FF2B5EF4-FFF2-40B4-BE49-F238E27FC236}">
                <a16:creationId xmlns:a16="http://schemas.microsoft.com/office/drawing/2014/main" id="{A6F985D6-F078-4B82-B647-8E8C07D116EB}"/>
              </a:ext>
            </a:extLst>
          </p:cNvPr>
          <p:cNvSpPr txBox="1"/>
          <p:nvPr/>
        </p:nvSpPr>
        <p:spPr>
          <a:xfrm>
            <a:off x="3869975" y="3626686"/>
            <a:ext cx="276985" cy="18115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>
              <a:buClr>
                <a:schemeClr val="tx1">
                  <a:lumMod val="50000"/>
                  <a:lumOff val="50000"/>
                </a:schemeClr>
              </a:buClr>
            </a:pPr>
            <a:r>
              <a:rPr lang="en-US" altLang="ko-KR" sz="12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2.2</a:t>
            </a:r>
            <a:endParaRPr lang="ko-KR" altLang="en-US" sz="120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KoPub돋움체 Bold" panose="02020603020101020101" pitchFamily="18" charset="-127"/>
              <a:ea typeface="KoPub돋움체 Bold" panose="02020603020101020101" pitchFamily="18" charset="-127"/>
            </a:endParaRPr>
          </a:p>
        </p:txBody>
      </p:sp>
      <p:sp>
        <p:nvSpPr>
          <p:cNvPr id="345" name="TextBox 344">
            <a:extLst>
              <a:ext uri="{FF2B5EF4-FFF2-40B4-BE49-F238E27FC236}">
                <a16:creationId xmlns:a16="http://schemas.microsoft.com/office/drawing/2014/main" id="{774BFB81-5944-42C9-BEBE-5D78328C6FB8}"/>
              </a:ext>
            </a:extLst>
          </p:cNvPr>
          <p:cNvSpPr txBox="1"/>
          <p:nvPr/>
        </p:nvSpPr>
        <p:spPr>
          <a:xfrm>
            <a:off x="3183760" y="3964670"/>
            <a:ext cx="1649416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buClr>
                <a:schemeClr val="tx1">
                  <a:lumMod val="50000"/>
                  <a:lumOff val="50000"/>
                </a:schemeClr>
              </a:buClr>
            </a:pPr>
            <a:r>
              <a:rPr lang="ko-KR" altLang="en-US" sz="12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itchFamily="18" charset="-127"/>
                <a:ea typeface="KoPub돋움체 Medium" pitchFamily="18" charset="-127"/>
              </a:rPr>
              <a:t>호우시나리오 기반 도시 침수 및 하천 홍수 예측</a:t>
            </a:r>
          </a:p>
        </p:txBody>
      </p:sp>
      <p:grpSp>
        <p:nvGrpSpPr>
          <p:cNvPr id="347" name="그룹 346">
            <a:extLst>
              <a:ext uri="{FF2B5EF4-FFF2-40B4-BE49-F238E27FC236}">
                <a16:creationId xmlns:a16="http://schemas.microsoft.com/office/drawing/2014/main" id="{6317DCE4-61CD-4394-AC37-EEAFA67B4EA3}"/>
              </a:ext>
            </a:extLst>
          </p:cNvPr>
          <p:cNvGrpSpPr/>
          <p:nvPr/>
        </p:nvGrpSpPr>
        <p:grpSpPr>
          <a:xfrm>
            <a:off x="3131757" y="1446710"/>
            <a:ext cx="1753419" cy="325988"/>
            <a:chOff x="2115398" y="939031"/>
            <a:chExt cx="1512000" cy="360000"/>
          </a:xfrm>
        </p:grpSpPr>
        <p:sp>
          <p:nvSpPr>
            <p:cNvPr id="422" name="직사각형 421">
              <a:extLst>
                <a:ext uri="{FF2B5EF4-FFF2-40B4-BE49-F238E27FC236}">
                  <a16:creationId xmlns:a16="http://schemas.microsoft.com/office/drawing/2014/main" id="{D392DCA8-5DC7-4127-95DC-4FC0D15C56CF}"/>
                </a:ext>
              </a:extLst>
            </p:cNvPr>
            <p:cNvSpPr/>
            <p:nvPr/>
          </p:nvSpPr>
          <p:spPr>
            <a:xfrm>
              <a:off x="2115398" y="939031"/>
              <a:ext cx="1512000" cy="360000"/>
            </a:xfrm>
            <a:prstGeom prst="rect">
              <a:avLst/>
            </a:prstGeom>
            <a:solidFill>
              <a:schemeClr val="accent5"/>
            </a:solidFill>
            <a:ln w="6350" cap="flat" cmpd="sng" algn="ctr">
              <a:solidFill>
                <a:schemeClr val="accent5">
                  <a:lumMod val="75000"/>
                </a:schemeClr>
              </a:solidFill>
              <a:prstDash val="solid"/>
            </a:ln>
            <a:effectLst>
              <a:innerShdw dist="12700" dir="16200000">
                <a:sysClr val="window" lastClr="FFFFFF">
                  <a:alpha val="50000"/>
                </a:sysClr>
              </a:innerShdw>
            </a:effectLst>
          </p:spPr>
          <p:txBody>
            <a:bodyPr rtlCol="0" anchor="ctr"/>
            <a:lstStyle/>
            <a:p>
              <a:pPr algn="ctr">
                <a:defRPr/>
              </a:pPr>
              <a:endParaRPr lang="ko-KR" altLang="en-US" sz="1050" b="1" dirty="0">
                <a:solidFill>
                  <a:prstClr val="white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endParaRPr>
            </a:p>
          </p:txBody>
        </p:sp>
        <p:sp>
          <p:nvSpPr>
            <p:cNvPr id="423" name="TextBox 422">
              <a:extLst>
                <a:ext uri="{FF2B5EF4-FFF2-40B4-BE49-F238E27FC236}">
                  <a16:creationId xmlns:a16="http://schemas.microsoft.com/office/drawing/2014/main" id="{FB457F17-4826-4A53-9B62-6EE567867A9F}"/>
                </a:ext>
              </a:extLst>
            </p:cNvPr>
            <p:cNvSpPr txBox="1"/>
            <p:nvPr/>
          </p:nvSpPr>
          <p:spPr>
            <a:xfrm>
              <a:off x="2446637" y="995921"/>
              <a:ext cx="849520" cy="231125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>
                <a:buClr>
                  <a:schemeClr val="tx1">
                    <a:lumMod val="50000"/>
                    <a:lumOff val="50000"/>
                  </a:schemeClr>
                </a:buClr>
              </a:pPr>
              <a:r>
                <a:rPr lang="ko-KR" altLang="en-US" sz="120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돋움체 Bold" panose="02020603020101020101" pitchFamily="18" charset="-127"/>
                  <a:ea typeface="KoPub돋움체 Bold" panose="02020603020101020101" pitchFamily="18" charset="-127"/>
                </a:rPr>
                <a:t>핵심성과</a:t>
              </a:r>
              <a:r>
                <a:rPr lang="ko-KR" altLang="en-US" sz="140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돋움체 Bold" panose="02020603020101020101" pitchFamily="18" charset="-127"/>
                  <a:ea typeface="KoPub돋움체 Bold" panose="02020603020101020101" pitchFamily="18" charset="-127"/>
                </a:rPr>
                <a:t> </a:t>
              </a:r>
              <a:r>
                <a:rPr lang="en-US" altLang="ko-KR" sz="140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돋움체 Bold" panose="02020603020101020101" pitchFamily="18" charset="-127"/>
                  <a:ea typeface="KoPub돋움체 Bold" panose="02020603020101020101" pitchFamily="18" charset="-127"/>
                </a:rPr>
                <a:t>02</a:t>
              </a:r>
              <a:endParaRPr lang="ko-KR" altLang="en-US" sz="14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endParaRPr>
            </a:p>
          </p:txBody>
        </p:sp>
      </p:grpSp>
      <p:sp>
        <p:nvSpPr>
          <p:cNvPr id="348" name="TextBox 347">
            <a:extLst>
              <a:ext uri="{FF2B5EF4-FFF2-40B4-BE49-F238E27FC236}">
                <a16:creationId xmlns:a16="http://schemas.microsoft.com/office/drawing/2014/main" id="{E5CD3108-A0FC-4D40-9D47-618EC1BDD9EB}"/>
              </a:ext>
            </a:extLst>
          </p:cNvPr>
          <p:cNvSpPr txBox="1"/>
          <p:nvPr/>
        </p:nvSpPr>
        <p:spPr>
          <a:xfrm>
            <a:off x="3105980" y="1792987"/>
            <a:ext cx="1804973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buClr>
                <a:schemeClr val="tx1">
                  <a:lumMod val="50000"/>
                  <a:lumOff val="50000"/>
                </a:schemeClr>
              </a:buClr>
            </a:pPr>
            <a:r>
              <a:rPr lang="ko-KR" altLang="en-US" sz="12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실시간 모델링 및 호우시나리오 기반 홍수위험 추정 시스템 개발</a:t>
            </a:r>
          </a:p>
        </p:txBody>
      </p:sp>
      <p:sp>
        <p:nvSpPr>
          <p:cNvPr id="354" name="직사각형 353">
            <a:extLst>
              <a:ext uri="{FF2B5EF4-FFF2-40B4-BE49-F238E27FC236}">
                <a16:creationId xmlns:a16="http://schemas.microsoft.com/office/drawing/2014/main" id="{4EF4C445-194D-48E7-92A8-9E645BBBBCED}"/>
              </a:ext>
            </a:extLst>
          </p:cNvPr>
          <p:cNvSpPr/>
          <p:nvPr/>
        </p:nvSpPr>
        <p:spPr>
          <a:xfrm>
            <a:off x="5109203" y="3841114"/>
            <a:ext cx="1753419" cy="601095"/>
          </a:xfrm>
          <a:prstGeom prst="rect">
            <a:avLst/>
          </a:prstGeom>
          <a:solidFill>
            <a:schemeClr val="bg1"/>
          </a:solidFill>
          <a:ln w="6350" cap="flat" cmpd="sng" algn="ctr">
            <a:solidFill>
              <a:schemeClr val="bg1">
                <a:lumMod val="75000"/>
              </a:schemeClr>
            </a:solidFill>
            <a:prstDash val="solid"/>
          </a:ln>
          <a:effectLst>
            <a:innerShdw dist="12700" dir="16200000">
              <a:sysClr val="window" lastClr="FFFFFF">
                <a:alpha val="50000"/>
              </a:sysClr>
            </a:innerShdw>
          </a:effectLst>
        </p:spPr>
        <p:txBody>
          <a:bodyPr rtlCol="0" anchor="ctr"/>
          <a:lstStyle/>
          <a:p>
            <a:pPr algn="ctr">
              <a:defRPr/>
            </a:pPr>
            <a:endParaRPr lang="ko-KR" altLang="en-US" sz="1050" b="1" dirty="0">
              <a:solidFill>
                <a:prstClr val="white"/>
              </a:solidFill>
              <a:latin typeface="KoPub돋움체 Bold" panose="02020603020101020101" pitchFamily="18" charset="-127"/>
              <a:ea typeface="KoPub돋움체 Bold" panose="02020603020101020101" pitchFamily="18" charset="-127"/>
            </a:endParaRPr>
          </a:p>
        </p:txBody>
      </p:sp>
      <p:sp>
        <p:nvSpPr>
          <p:cNvPr id="355" name="직사각형 354">
            <a:extLst>
              <a:ext uri="{FF2B5EF4-FFF2-40B4-BE49-F238E27FC236}">
                <a16:creationId xmlns:a16="http://schemas.microsoft.com/office/drawing/2014/main" id="{9740A842-E588-49D7-9FD5-88B2D79FCB16}"/>
              </a:ext>
            </a:extLst>
          </p:cNvPr>
          <p:cNvSpPr/>
          <p:nvPr/>
        </p:nvSpPr>
        <p:spPr>
          <a:xfrm>
            <a:off x="5109203" y="3586868"/>
            <a:ext cx="1753419" cy="260790"/>
          </a:xfrm>
          <a:prstGeom prst="rect">
            <a:avLst/>
          </a:prstGeom>
          <a:solidFill>
            <a:srgbClr val="E1F7FF"/>
          </a:solidFill>
          <a:ln w="6350" cap="flat" cmpd="sng" algn="ctr">
            <a:solidFill>
              <a:srgbClr val="C5F0FF"/>
            </a:solidFill>
            <a:prstDash val="solid"/>
          </a:ln>
          <a:effectLst>
            <a:innerShdw dist="12700" dir="16200000">
              <a:sysClr val="window" lastClr="FFFFFF">
                <a:alpha val="50000"/>
              </a:sysClr>
            </a:innerShdw>
          </a:effectLst>
        </p:spPr>
        <p:txBody>
          <a:bodyPr rtlCol="0" anchor="ctr"/>
          <a:lstStyle/>
          <a:p>
            <a:pPr algn="ctr">
              <a:defRPr/>
            </a:pPr>
            <a:endParaRPr lang="ko-KR" altLang="en-US" sz="1050" b="1" dirty="0">
              <a:solidFill>
                <a:prstClr val="white"/>
              </a:solidFill>
              <a:latin typeface="KoPub돋움체 Bold" panose="02020603020101020101" pitchFamily="18" charset="-127"/>
              <a:ea typeface="KoPub돋움체 Bold" panose="02020603020101020101" pitchFamily="18" charset="-127"/>
            </a:endParaRPr>
          </a:p>
        </p:txBody>
      </p:sp>
      <p:sp>
        <p:nvSpPr>
          <p:cNvPr id="356" name="TextBox 355">
            <a:extLst>
              <a:ext uri="{FF2B5EF4-FFF2-40B4-BE49-F238E27FC236}">
                <a16:creationId xmlns:a16="http://schemas.microsoft.com/office/drawing/2014/main" id="{8DD1E374-A26E-4EE1-9ED8-5B5E49F4F38D}"/>
              </a:ext>
            </a:extLst>
          </p:cNvPr>
          <p:cNvSpPr txBox="1"/>
          <p:nvPr/>
        </p:nvSpPr>
        <p:spPr>
          <a:xfrm>
            <a:off x="5847422" y="3626686"/>
            <a:ext cx="276985" cy="18115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>
              <a:buClr>
                <a:schemeClr val="tx1">
                  <a:lumMod val="50000"/>
                  <a:lumOff val="50000"/>
                </a:schemeClr>
              </a:buClr>
            </a:pPr>
            <a:r>
              <a:rPr lang="en-US" altLang="ko-KR" sz="12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3.2</a:t>
            </a:r>
            <a:endParaRPr lang="ko-KR" altLang="en-US" sz="120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KoPub돋움체 Bold" panose="02020603020101020101" pitchFamily="18" charset="-127"/>
              <a:ea typeface="KoPub돋움체 Bold" panose="02020603020101020101" pitchFamily="18" charset="-127"/>
            </a:endParaRPr>
          </a:p>
        </p:txBody>
      </p:sp>
      <p:sp>
        <p:nvSpPr>
          <p:cNvPr id="357" name="TextBox 356">
            <a:extLst>
              <a:ext uri="{FF2B5EF4-FFF2-40B4-BE49-F238E27FC236}">
                <a16:creationId xmlns:a16="http://schemas.microsoft.com/office/drawing/2014/main" id="{91573D72-E719-4ADF-BFBC-3463DC723C04}"/>
              </a:ext>
            </a:extLst>
          </p:cNvPr>
          <p:cNvSpPr txBox="1"/>
          <p:nvPr/>
        </p:nvSpPr>
        <p:spPr>
          <a:xfrm>
            <a:off x="5161206" y="3872337"/>
            <a:ext cx="1649416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buClr>
                <a:schemeClr val="tx1">
                  <a:lumMod val="50000"/>
                  <a:lumOff val="50000"/>
                </a:schemeClr>
              </a:buClr>
            </a:pPr>
            <a:r>
              <a:rPr lang="ko-KR" altLang="en-US" sz="12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itchFamily="18" charset="-127"/>
                <a:ea typeface="KoPub돋움체 Medium" pitchFamily="18" charset="-127"/>
              </a:rPr>
              <a:t>실시간 위험상황 감시 기능 개발 및 위험상황 모니터링 시스템</a:t>
            </a:r>
            <a:r>
              <a:rPr lang="en-US" altLang="ko-KR" sz="12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itchFamily="18" charset="-127"/>
                <a:ea typeface="KoPub돋움체 Medium" pitchFamily="18" charset="-127"/>
              </a:rPr>
              <a:t>(</a:t>
            </a:r>
            <a:r>
              <a:rPr lang="ko-KR" altLang="en-US" sz="12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itchFamily="18" charset="-127"/>
                <a:ea typeface="KoPub돋움체 Medium" pitchFamily="18" charset="-127"/>
              </a:rPr>
              <a:t>웹</a:t>
            </a:r>
            <a:r>
              <a:rPr lang="en-US" altLang="ko-KR" sz="12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itchFamily="18" charset="-127"/>
                <a:ea typeface="KoPub돋움체 Medium" pitchFamily="18" charset="-127"/>
              </a:rPr>
              <a:t>,</a:t>
            </a:r>
            <a:r>
              <a:rPr lang="ko-KR" altLang="en-US" sz="1200" spc="-50" dirty="0" err="1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itchFamily="18" charset="-127"/>
                <a:ea typeface="KoPub돋움체 Medium" pitchFamily="18" charset="-127"/>
              </a:rPr>
              <a:t>앱</a:t>
            </a:r>
            <a:r>
              <a:rPr lang="en-US" altLang="ko-KR" sz="12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itchFamily="18" charset="-127"/>
                <a:ea typeface="KoPub돋움체 Medium" pitchFamily="18" charset="-127"/>
              </a:rPr>
              <a:t>) </a:t>
            </a:r>
            <a:r>
              <a:rPr lang="ko-KR" altLang="en-US" sz="12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itchFamily="18" charset="-127"/>
                <a:ea typeface="KoPub돋움체 Medium" pitchFamily="18" charset="-127"/>
              </a:rPr>
              <a:t>개발</a:t>
            </a:r>
          </a:p>
        </p:txBody>
      </p:sp>
      <p:grpSp>
        <p:nvGrpSpPr>
          <p:cNvPr id="359" name="그룹 358">
            <a:extLst>
              <a:ext uri="{FF2B5EF4-FFF2-40B4-BE49-F238E27FC236}">
                <a16:creationId xmlns:a16="http://schemas.microsoft.com/office/drawing/2014/main" id="{7B8AA8B2-BB02-453E-94DC-69E78F077397}"/>
              </a:ext>
            </a:extLst>
          </p:cNvPr>
          <p:cNvGrpSpPr/>
          <p:nvPr/>
        </p:nvGrpSpPr>
        <p:grpSpPr>
          <a:xfrm>
            <a:off x="5109203" y="1446710"/>
            <a:ext cx="1753419" cy="325988"/>
            <a:chOff x="3820582" y="939031"/>
            <a:chExt cx="1512000" cy="360000"/>
          </a:xfrm>
        </p:grpSpPr>
        <p:sp>
          <p:nvSpPr>
            <p:cNvPr id="420" name="직사각형 419">
              <a:extLst>
                <a:ext uri="{FF2B5EF4-FFF2-40B4-BE49-F238E27FC236}">
                  <a16:creationId xmlns:a16="http://schemas.microsoft.com/office/drawing/2014/main" id="{CE07CF92-440E-4E40-95BC-4B8D0F594C07}"/>
                </a:ext>
              </a:extLst>
            </p:cNvPr>
            <p:cNvSpPr/>
            <p:nvPr/>
          </p:nvSpPr>
          <p:spPr>
            <a:xfrm>
              <a:off x="3820582" y="939031"/>
              <a:ext cx="1512000" cy="360000"/>
            </a:xfrm>
            <a:prstGeom prst="rect">
              <a:avLst/>
            </a:prstGeom>
            <a:solidFill>
              <a:srgbClr val="0094C8"/>
            </a:solidFill>
            <a:ln w="6350" cap="flat" cmpd="sng" algn="ctr">
              <a:solidFill>
                <a:srgbClr val="006F96"/>
              </a:solidFill>
              <a:prstDash val="solid"/>
            </a:ln>
            <a:effectLst>
              <a:innerShdw dist="12700" dir="16200000">
                <a:sysClr val="window" lastClr="FFFFFF">
                  <a:alpha val="50000"/>
                </a:sysClr>
              </a:innerShdw>
            </a:effectLst>
          </p:spPr>
          <p:txBody>
            <a:bodyPr rtlCol="0" anchor="ctr"/>
            <a:lstStyle/>
            <a:p>
              <a:pPr algn="ctr">
                <a:defRPr/>
              </a:pPr>
              <a:endParaRPr lang="ko-KR" altLang="en-US" sz="1050" b="1" dirty="0">
                <a:solidFill>
                  <a:prstClr val="white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endParaRPr>
            </a:p>
          </p:txBody>
        </p:sp>
        <p:sp>
          <p:nvSpPr>
            <p:cNvPr id="421" name="TextBox 420">
              <a:extLst>
                <a:ext uri="{FF2B5EF4-FFF2-40B4-BE49-F238E27FC236}">
                  <a16:creationId xmlns:a16="http://schemas.microsoft.com/office/drawing/2014/main" id="{5BB5C073-DF52-43BD-B6A3-74D3203C08B7}"/>
                </a:ext>
              </a:extLst>
            </p:cNvPr>
            <p:cNvSpPr txBox="1"/>
            <p:nvPr/>
          </p:nvSpPr>
          <p:spPr>
            <a:xfrm>
              <a:off x="4151821" y="995921"/>
              <a:ext cx="849520" cy="231125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>
                <a:buClr>
                  <a:schemeClr val="tx1">
                    <a:lumMod val="50000"/>
                    <a:lumOff val="50000"/>
                  </a:schemeClr>
                </a:buClr>
              </a:pPr>
              <a:r>
                <a:rPr lang="ko-KR" altLang="en-US" sz="120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돋움체 Bold" panose="02020603020101020101" pitchFamily="18" charset="-127"/>
                  <a:ea typeface="KoPub돋움체 Bold" panose="02020603020101020101" pitchFamily="18" charset="-127"/>
                </a:rPr>
                <a:t>핵심성과</a:t>
              </a:r>
              <a:r>
                <a:rPr lang="ko-KR" altLang="en-US" sz="140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돋움체 Bold" panose="02020603020101020101" pitchFamily="18" charset="-127"/>
                  <a:ea typeface="KoPub돋움체 Bold" panose="02020603020101020101" pitchFamily="18" charset="-127"/>
                </a:rPr>
                <a:t> </a:t>
              </a:r>
              <a:r>
                <a:rPr lang="en-US" altLang="ko-KR" sz="140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돋움체 Bold" panose="02020603020101020101" pitchFamily="18" charset="-127"/>
                  <a:ea typeface="KoPub돋움체 Bold" panose="02020603020101020101" pitchFamily="18" charset="-127"/>
                </a:rPr>
                <a:t>03</a:t>
              </a:r>
              <a:endParaRPr lang="ko-KR" altLang="en-US" sz="14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endParaRPr>
            </a:p>
          </p:txBody>
        </p:sp>
      </p:grpSp>
      <p:sp>
        <p:nvSpPr>
          <p:cNvPr id="360" name="TextBox 359">
            <a:extLst>
              <a:ext uri="{FF2B5EF4-FFF2-40B4-BE49-F238E27FC236}">
                <a16:creationId xmlns:a16="http://schemas.microsoft.com/office/drawing/2014/main" id="{6079F210-B9B2-4B38-B388-3A28DDD14312}"/>
              </a:ext>
            </a:extLst>
          </p:cNvPr>
          <p:cNvSpPr txBox="1"/>
          <p:nvPr/>
        </p:nvSpPr>
        <p:spPr>
          <a:xfrm>
            <a:off x="5161206" y="1885320"/>
            <a:ext cx="1649416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buClr>
                <a:schemeClr val="tx1">
                  <a:lumMod val="50000"/>
                  <a:lumOff val="50000"/>
                </a:schemeClr>
              </a:buClr>
            </a:pPr>
            <a:r>
              <a:rPr lang="ko-KR" altLang="en-US" sz="12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실시간 홍수 위험 기반의 안전지원 통합 시스템 개발</a:t>
            </a:r>
          </a:p>
        </p:txBody>
      </p:sp>
      <p:sp>
        <p:nvSpPr>
          <p:cNvPr id="361" name="직사각형 360">
            <a:extLst>
              <a:ext uri="{FF2B5EF4-FFF2-40B4-BE49-F238E27FC236}">
                <a16:creationId xmlns:a16="http://schemas.microsoft.com/office/drawing/2014/main" id="{3EE892C4-9E2E-4BD4-9D6E-9778D49678D7}"/>
              </a:ext>
            </a:extLst>
          </p:cNvPr>
          <p:cNvSpPr/>
          <p:nvPr/>
        </p:nvSpPr>
        <p:spPr>
          <a:xfrm>
            <a:off x="5109203" y="2821152"/>
            <a:ext cx="1753419" cy="586778"/>
          </a:xfrm>
          <a:prstGeom prst="rect">
            <a:avLst/>
          </a:prstGeom>
          <a:solidFill>
            <a:schemeClr val="bg1"/>
          </a:solidFill>
          <a:ln w="6350" cap="flat" cmpd="sng" algn="ctr">
            <a:solidFill>
              <a:schemeClr val="bg1">
                <a:lumMod val="75000"/>
              </a:schemeClr>
            </a:solidFill>
            <a:prstDash val="solid"/>
          </a:ln>
          <a:effectLst>
            <a:innerShdw dist="12700" dir="16200000">
              <a:sysClr val="window" lastClr="FFFFFF">
                <a:alpha val="50000"/>
              </a:sysClr>
            </a:innerShdw>
          </a:effectLst>
        </p:spPr>
        <p:txBody>
          <a:bodyPr rtlCol="0" anchor="ctr"/>
          <a:lstStyle/>
          <a:p>
            <a:pPr algn="ctr">
              <a:defRPr/>
            </a:pPr>
            <a:endParaRPr lang="ko-KR" altLang="en-US" sz="1050" b="1" dirty="0">
              <a:solidFill>
                <a:prstClr val="white"/>
              </a:solidFill>
              <a:latin typeface="KoPub돋움체 Bold" panose="02020603020101020101" pitchFamily="18" charset="-127"/>
              <a:ea typeface="KoPub돋움체 Bold" panose="02020603020101020101" pitchFamily="18" charset="-127"/>
            </a:endParaRPr>
          </a:p>
        </p:txBody>
      </p:sp>
      <p:sp>
        <p:nvSpPr>
          <p:cNvPr id="362" name="직사각형 361">
            <a:extLst>
              <a:ext uri="{FF2B5EF4-FFF2-40B4-BE49-F238E27FC236}">
                <a16:creationId xmlns:a16="http://schemas.microsoft.com/office/drawing/2014/main" id="{3A117E56-B535-499E-A4D2-4AB42FF7C092}"/>
              </a:ext>
            </a:extLst>
          </p:cNvPr>
          <p:cNvSpPr/>
          <p:nvPr/>
        </p:nvSpPr>
        <p:spPr>
          <a:xfrm>
            <a:off x="5109203" y="2566905"/>
            <a:ext cx="1753419" cy="260790"/>
          </a:xfrm>
          <a:prstGeom prst="rect">
            <a:avLst/>
          </a:prstGeom>
          <a:solidFill>
            <a:srgbClr val="E1F7FF"/>
          </a:solidFill>
          <a:ln w="6350" cap="flat" cmpd="sng" algn="ctr">
            <a:solidFill>
              <a:srgbClr val="C5F0FF"/>
            </a:solidFill>
            <a:prstDash val="solid"/>
          </a:ln>
          <a:effectLst>
            <a:innerShdw dist="12700" dir="16200000">
              <a:sysClr val="window" lastClr="FFFFFF">
                <a:alpha val="50000"/>
              </a:sysClr>
            </a:innerShdw>
          </a:effectLst>
        </p:spPr>
        <p:txBody>
          <a:bodyPr rtlCol="0" anchor="ctr"/>
          <a:lstStyle/>
          <a:p>
            <a:pPr algn="ctr">
              <a:defRPr/>
            </a:pPr>
            <a:endParaRPr lang="ko-KR" altLang="en-US" sz="1050" b="1" dirty="0">
              <a:solidFill>
                <a:prstClr val="white"/>
              </a:solidFill>
              <a:latin typeface="KoPub돋움체 Bold" panose="02020603020101020101" pitchFamily="18" charset="-127"/>
              <a:ea typeface="KoPub돋움체 Bold" panose="02020603020101020101" pitchFamily="18" charset="-127"/>
            </a:endParaRPr>
          </a:p>
        </p:txBody>
      </p:sp>
      <p:sp>
        <p:nvSpPr>
          <p:cNvPr id="363" name="TextBox 362">
            <a:extLst>
              <a:ext uri="{FF2B5EF4-FFF2-40B4-BE49-F238E27FC236}">
                <a16:creationId xmlns:a16="http://schemas.microsoft.com/office/drawing/2014/main" id="{8C0E87A8-289F-46FE-80A3-41A1D0631292}"/>
              </a:ext>
            </a:extLst>
          </p:cNvPr>
          <p:cNvSpPr txBox="1"/>
          <p:nvPr/>
        </p:nvSpPr>
        <p:spPr>
          <a:xfrm>
            <a:off x="5847422" y="2606723"/>
            <a:ext cx="276985" cy="18115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>
              <a:buClr>
                <a:schemeClr val="tx1">
                  <a:lumMod val="50000"/>
                  <a:lumOff val="50000"/>
                </a:schemeClr>
              </a:buClr>
            </a:pPr>
            <a:r>
              <a:rPr lang="en-US" altLang="ko-KR" sz="12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3.1</a:t>
            </a:r>
            <a:endParaRPr lang="ko-KR" altLang="en-US" sz="120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KoPub돋움체 Bold" panose="02020603020101020101" pitchFamily="18" charset="-127"/>
              <a:ea typeface="KoPub돋움체 Bold" panose="02020603020101020101" pitchFamily="18" charset="-127"/>
            </a:endParaRPr>
          </a:p>
        </p:txBody>
      </p:sp>
      <p:sp>
        <p:nvSpPr>
          <p:cNvPr id="364" name="TextBox 363">
            <a:extLst>
              <a:ext uri="{FF2B5EF4-FFF2-40B4-BE49-F238E27FC236}">
                <a16:creationId xmlns:a16="http://schemas.microsoft.com/office/drawing/2014/main" id="{70FC2327-16E3-4601-8592-07B7B8B7A1BC}"/>
              </a:ext>
            </a:extLst>
          </p:cNvPr>
          <p:cNvSpPr txBox="1"/>
          <p:nvPr/>
        </p:nvSpPr>
        <p:spPr>
          <a:xfrm>
            <a:off x="5161206" y="3022942"/>
            <a:ext cx="1649416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buClr>
                <a:schemeClr val="tx1">
                  <a:lumMod val="50000"/>
                  <a:lumOff val="50000"/>
                </a:schemeClr>
              </a:buClr>
            </a:pPr>
            <a:r>
              <a:rPr lang="ko-KR" altLang="en-US" sz="12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itchFamily="18" charset="-127"/>
                <a:ea typeface="KoPub돋움체 Medium" pitchFamily="18" charset="-127"/>
              </a:rPr>
              <a:t>안전지원 시설 장비 구축</a:t>
            </a:r>
          </a:p>
        </p:txBody>
      </p:sp>
      <p:sp>
        <p:nvSpPr>
          <p:cNvPr id="366" name="직사각형 365">
            <a:extLst>
              <a:ext uri="{FF2B5EF4-FFF2-40B4-BE49-F238E27FC236}">
                <a16:creationId xmlns:a16="http://schemas.microsoft.com/office/drawing/2014/main" id="{51A16D41-53A8-4996-A8AC-C8A20E1AF1DF}"/>
              </a:ext>
            </a:extLst>
          </p:cNvPr>
          <p:cNvSpPr/>
          <p:nvPr/>
        </p:nvSpPr>
        <p:spPr>
          <a:xfrm>
            <a:off x="7086653" y="3841114"/>
            <a:ext cx="1753419" cy="601095"/>
          </a:xfrm>
          <a:prstGeom prst="rect">
            <a:avLst/>
          </a:prstGeom>
          <a:solidFill>
            <a:schemeClr val="bg1"/>
          </a:solidFill>
          <a:ln w="6350" cap="flat" cmpd="sng" algn="ctr">
            <a:solidFill>
              <a:schemeClr val="bg1">
                <a:lumMod val="75000"/>
              </a:schemeClr>
            </a:solidFill>
            <a:prstDash val="solid"/>
          </a:ln>
          <a:effectLst>
            <a:innerShdw dist="12700" dir="16200000">
              <a:sysClr val="window" lastClr="FFFFFF">
                <a:alpha val="50000"/>
              </a:sysClr>
            </a:innerShdw>
          </a:effectLst>
        </p:spPr>
        <p:txBody>
          <a:bodyPr rtlCol="0" anchor="ctr"/>
          <a:lstStyle/>
          <a:p>
            <a:pPr algn="ctr">
              <a:defRPr/>
            </a:pPr>
            <a:endParaRPr lang="ko-KR" altLang="en-US" sz="1050" b="1" dirty="0">
              <a:solidFill>
                <a:prstClr val="white"/>
              </a:solidFill>
              <a:latin typeface="KoPub돋움체 Bold" panose="02020603020101020101" pitchFamily="18" charset="-127"/>
              <a:ea typeface="KoPub돋움체 Bold" panose="02020603020101020101" pitchFamily="18" charset="-127"/>
            </a:endParaRPr>
          </a:p>
        </p:txBody>
      </p:sp>
      <p:sp>
        <p:nvSpPr>
          <p:cNvPr id="367" name="직사각형 366">
            <a:extLst>
              <a:ext uri="{FF2B5EF4-FFF2-40B4-BE49-F238E27FC236}">
                <a16:creationId xmlns:a16="http://schemas.microsoft.com/office/drawing/2014/main" id="{AF2B6DF8-273C-466A-9AE3-958875CD881D}"/>
              </a:ext>
            </a:extLst>
          </p:cNvPr>
          <p:cNvSpPr/>
          <p:nvPr/>
        </p:nvSpPr>
        <p:spPr>
          <a:xfrm>
            <a:off x="7086653" y="3586868"/>
            <a:ext cx="1753419" cy="26079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6350" cap="flat" cmpd="sng" algn="ctr">
            <a:solidFill>
              <a:schemeClr val="tx2">
                <a:lumMod val="40000"/>
                <a:lumOff val="60000"/>
              </a:schemeClr>
            </a:solidFill>
            <a:prstDash val="solid"/>
          </a:ln>
          <a:effectLst>
            <a:innerShdw dist="12700" dir="16200000">
              <a:sysClr val="window" lastClr="FFFFFF">
                <a:alpha val="50000"/>
              </a:sysClr>
            </a:innerShdw>
          </a:effectLst>
        </p:spPr>
        <p:txBody>
          <a:bodyPr rtlCol="0" anchor="ctr"/>
          <a:lstStyle/>
          <a:p>
            <a:pPr algn="ctr">
              <a:defRPr/>
            </a:pPr>
            <a:endParaRPr lang="ko-KR" altLang="en-US" sz="1050" b="1" dirty="0">
              <a:solidFill>
                <a:prstClr val="white"/>
              </a:solidFill>
              <a:latin typeface="KoPub돋움체 Bold" panose="02020603020101020101" pitchFamily="18" charset="-127"/>
              <a:ea typeface="KoPub돋움체 Bold" panose="02020603020101020101" pitchFamily="18" charset="-127"/>
            </a:endParaRPr>
          </a:p>
        </p:txBody>
      </p:sp>
      <p:sp>
        <p:nvSpPr>
          <p:cNvPr id="368" name="TextBox 367">
            <a:extLst>
              <a:ext uri="{FF2B5EF4-FFF2-40B4-BE49-F238E27FC236}">
                <a16:creationId xmlns:a16="http://schemas.microsoft.com/office/drawing/2014/main" id="{0BB18F0A-BF18-445C-B731-D1454C6B351C}"/>
              </a:ext>
            </a:extLst>
          </p:cNvPr>
          <p:cNvSpPr txBox="1"/>
          <p:nvPr/>
        </p:nvSpPr>
        <p:spPr>
          <a:xfrm>
            <a:off x="7824872" y="3626686"/>
            <a:ext cx="276985" cy="18115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>
              <a:buClr>
                <a:schemeClr val="tx1">
                  <a:lumMod val="50000"/>
                  <a:lumOff val="50000"/>
                </a:schemeClr>
              </a:buClr>
            </a:pPr>
            <a:r>
              <a:rPr lang="en-US" altLang="ko-KR" sz="12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4.2</a:t>
            </a:r>
            <a:endParaRPr lang="ko-KR" altLang="en-US" sz="120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KoPub돋움체 Bold" panose="02020603020101020101" pitchFamily="18" charset="-127"/>
              <a:ea typeface="KoPub돋움체 Bold" panose="02020603020101020101" pitchFamily="18" charset="-127"/>
            </a:endParaRPr>
          </a:p>
        </p:txBody>
      </p:sp>
      <p:sp>
        <p:nvSpPr>
          <p:cNvPr id="369" name="TextBox 368">
            <a:extLst>
              <a:ext uri="{FF2B5EF4-FFF2-40B4-BE49-F238E27FC236}">
                <a16:creationId xmlns:a16="http://schemas.microsoft.com/office/drawing/2014/main" id="{94216A24-0242-4EBE-BA39-4467D30F5BE1}"/>
              </a:ext>
            </a:extLst>
          </p:cNvPr>
          <p:cNvSpPr txBox="1"/>
          <p:nvPr/>
        </p:nvSpPr>
        <p:spPr>
          <a:xfrm>
            <a:off x="7138655" y="3964670"/>
            <a:ext cx="1649416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946094">
              <a:buClr>
                <a:prstClr val="black">
                  <a:lumMod val="50000"/>
                  <a:lumOff val="50000"/>
                </a:prstClr>
              </a:buClr>
            </a:pPr>
            <a:r>
              <a:rPr lang="ko-KR" altLang="en-US" sz="1200" dirty="0">
                <a:ln>
                  <a:solidFill>
                    <a:srgbClr val="4F81BD">
                      <a:shade val="50000"/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KoPub돋움체 Medium" pitchFamily="18" charset="-127"/>
                <a:ea typeface="KoPub돋움체 Medium" pitchFamily="18" charset="-127"/>
              </a:rPr>
              <a:t>기존 홍수량 관측자료 </a:t>
            </a:r>
            <a:r>
              <a:rPr lang="en-US" altLang="ko-KR" sz="1200" dirty="0">
                <a:ln>
                  <a:solidFill>
                    <a:srgbClr val="4F81BD">
                      <a:shade val="50000"/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KoPub돋움체 Medium" pitchFamily="18" charset="-127"/>
                <a:ea typeface="KoPub돋움체 Medium" pitchFamily="18" charset="-127"/>
              </a:rPr>
              <a:t>DB </a:t>
            </a:r>
            <a:r>
              <a:rPr lang="ko-KR" altLang="en-US" sz="1200" dirty="0">
                <a:ln>
                  <a:solidFill>
                    <a:srgbClr val="4F81BD">
                      <a:shade val="50000"/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KoPub돋움체 Medium" pitchFamily="18" charset="-127"/>
                <a:ea typeface="KoPub돋움체 Medium" pitchFamily="18" charset="-127"/>
              </a:rPr>
              <a:t>구축 및 검증</a:t>
            </a:r>
          </a:p>
        </p:txBody>
      </p:sp>
      <p:grpSp>
        <p:nvGrpSpPr>
          <p:cNvPr id="371" name="그룹 370">
            <a:extLst>
              <a:ext uri="{FF2B5EF4-FFF2-40B4-BE49-F238E27FC236}">
                <a16:creationId xmlns:a16="http://schemas.microsoft.com/office/drawing/2014/main" id="{B2F019A3-16C3-42DC-AEFA-E7A6B8B8E368}"/>
              </a:ext>
            </a:extLst>
          </p:cNvPr>
          <p:cNvGrpSpPr/>
          <p:nvPr/>
        </p:nvGrpSpPr>
        <p:grpSpPr>
          <a:xfrm>
            <a:off x="7086653" y="1446710"/>
            <a:ext cx="1753419" cy="325988"/>
            <a:chOff x="5525766" y="939031"/>
            <a:chExt cx="1512000" cy="360000"/>
          </a:xfrm>
        </p:grpSpPr>
        <p:sp>
          <p:nvSpPr>
            <p:cNvPr id="418" name="직사각형 417">
              <a:extLst>
                <a:ext uri="{FF2B5EF4-FFF2-40B4-BE49-F238E27FC236}">
                  <a16:creationId xmlns:a16="http://schemas.microsoft.com/office/drawing/2014/main" id="{27209EC0-80AF-479B-8CF0-FBF5B03D9A05}"/>
                </a:ext>
              </a:extLst>
            </p:cNvPr>
            <p:cNvSpPr/>
            <p:nvPr/>
          </p:nvSpPr>
          <p:spPr>
            <a:xfrm>
              <a:off x="5525766" y="939031"/>
              <a:ext cx="1512000" cy="360000"/>
            </a:xfrm>
            <a:prstGeom prst="rect">
              <a:avLst/>
            </a:prstGeom>
            <a:solidFill>
              <a:srgbClr val="0070C0"/>
            </a:solidFill>
            <a:ln w="6350" cap="flat" cmpd="sng" algn="ctr">
              <a:solidFill>
                <a:srgbClr val="034A9F"/>
              </a:solidFill>
              <a:prstDash val="solid"/>
            </a:ln>
            <a:effectLst>
              <a:innerShdw dist="12700" dir="16200000">
                <a:sysClr val="window" lastClr="FFFFFF">
                  <a:alpha val="50000"/>
                </a:sysClr>
              </a:innerShdw>
            </a:effectLst>
          </p:spPr>
          <p:txBody>
            <a:bodyPr rtlCol="0" anchor="ctr"/>
            <a:lstStyle/>
            <a:p>
              <a:pPr algn="ctr">
                <a:defRPr/>
              </a:pPr>
              <a:endParaRPr lang="ko-KR" altLang="en-US" sz="1050" b="1" dirty="0">
                <a:solidFill>
                  <a:prstClr val="white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endParaRPr>
            </a:p>
          </p:txBody>
        </p:sp>
        <p:sp>
          <p:nvSpPr>
            <p:cNvPr id="419" name="TextBox 418">
              <a:extLst>
                <a:ext uri="{FF2B5EF4-FFF2-40B4-BE49-F238E27FC236}">
                  <a16:creationId xmlns:a16="http://schemas.microsoft.com/office/drawing/2014/main" id="{10A03ADE-3193-46AF-90B2-AB42A2FD2E0F}"/>
                </a:ext>
              </a:extLst>
            </p:cNvPr>
            <p:cNvSpPr txBox="1"/>
            <p:nvPr/>
          </p:nvSpPr>
          <p:spPr>
            <a:xfrm>
              <a:off x="5857005" y="995921"/>
              <a:ext cx="849520" cy="231125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>
                <a:buClr>
                  <a:schemeClr val="tx1">
                    <a:lumMod val="50000"/>
                    <a:lumOff val="50000"/>
                  </a:schemeClr>
                </a:buClr>
              </a:pPr>
              <a:r>
                <a:rPr lang="ko-KR" altLang="en-US" sz="120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돋움체 Bold" panose="02020603020101020101" pitchFamily="18" charset="-127"/>
                  <a:ea typeface="KoPub돋움체 Bold" panose="02020603020101020101" pitchFamily="18" charset="-127"/>
                </a:rPr>
                <a:t>핵심성과</a:t>
              </a:r>
              <a:r>
                <a:rPr lang="ko-KR" altLang="en-US" sz="140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돋움체 Bold" panose="02020603020101020101" pitchFamily="18" charset="-127"/>
                  <a:ea typeface="KoPub돋움체 Bold" panose="02020603020101020101" pitchFamily="18" charset="-127"/>
                </a:rPr>
                <a:t> </a:t>
              </a:r>
              <a:r>
                <a:rPr lang="en-US" altLang="ko-KR" sz="140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돋움체 Bold" panose="02020603020101020101" pitchFamily="18" charset="-127"/>
                  <a:ea typeface="KoPub돋움체 Bold" panose="02020603020101020101" pitchFamily="18" charset="-127"/>
                </a:rPr>
                <a:t>04</a:t>
              </a:r>
              <a:endParaRPr lang="ko-KR" altLang="en-US" sz="14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endParaRPr>
            </a:p>
          </p:txBody>
        </p:sp>
      </p:grpSp>
      <p:sp>
        <p:nvSpPr>
          <p:cNvPr id="372" name="TextBox 371">
            <a:extLst>
              <a:ext uri="{FF2B5EF4-FFF2-40B4-BE49-F238E27FC236}">
                <a16:creationId xmlns:a16="http://schemas.microsoft.com/office/drawing/2014/main" id="{5C442DEA-A239-4DA1-99A0-9FC3A7E1D7BD}"/>
              </a:ext>
            </a:extLst>
          </p:cNvPr>
          <p:cNvSpPr txBox="1"/>
          <p:nvPr/>
        </p:nvSpPr>
        <p:spPr>
          <a:xfrm>
            <a:off x="7138655" y="1885320"/>
            <a:ext cx="1649416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buClr>
                <a:schemeClr val="tx1">
                  <a:lumMod val="50000"/>
                  <a:lumOff val="50000"/>
                </a:schemeClr>
              </a:buClr>
            </a:pPr>
            <a:r>
              <a:rPr lang="ko-KR" altLang="en-US" sz="12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실시간 안전지원 기술 적용 및 검증</a:t>
            </a:r>
          </a:p>
        </p:txBody>
      </p:sp>
      <p:sp>
        <p:nvSpPr>
          <p:cNvPr id="373" name="직사각형 372">
            <a:extLst>
              <a:ext uri="{FF2B5EF4-FFF2-40B4-BE49-F238E27FC236}">
                <a16:creationId xmlns:a16="http://schemas.microsoft.com/office/drawing/2014/main" id="{105E3CA2-8A6A-421A-9FE7-F4F26451C303}"/>
              </a:ext>
            </a:extLst>
          </p:cNvPr>
          <p:cNvSpPr/>
          <p:nvPr/>
        </p:nvSpPr>
        <p:spPr>
          <a:xfrm>
            <a:off x="7086653" y="2821152"/>
            <a:ext cx="1753419" cy="586778"/>
          </a:xfrm>
          <a:prstGeom prst="rect">
            <a:avLst/>
          </a:prstGeom>
          <a:solidFill>
            <a:schemeClr val="bg1"/>
          </a:solidFill>
          <a:ln w="6350" cap="flat" cmpd="sng" algn="ctr">
            <a:solidFill>
              <a:schemeClr val="bg1">
                <a:lumMod val="75000"/>
              </a:schemeClr>
            </a:solidFill>
            <a:prstDash val="solid"/>
          </a:ln>
          <a:effectLst>
            <a:innerShdw dist="12700" dir="16200000">
              <a:sysClr val="window" lastClr="FFFFFF">
                <a:alpha val="50000"/>
              </a:sysClr>
            </a:innerShdw>
          </a:effectLst>
        </p:spPr>
        <p:txBody>
          <a:bodyPr rtlCol="0" anchor="ctr"/>
          <a:lstStyle/>
          <a:p>
            <a:pPr algn="ctr">
              <a:defRPr/>
            </a:pPr>
            <a:endParaRPr lang="ko-KR" altLang="en-US" sz="1050" b="1" dirty="0">
              <a:solidFill>
                <a:prstClr val="white"/>
              </a:solidFill>
              <a:latin typeface="KoPub돋움체 Bold" panose="02020603020101020101" pitchFamily="18" charset="-127"/>
              <a:ea typeface="KoPub돋움체 Bold" panose="02020603020101020101" pitchFamily="18" charset="-127"/>
            </a:endParaRPr>
          </a:p>
        </p:txBody>
      </p:sp>
      <p:sp>
        <p:nvSpPr>
          <p:cNvPr id="374" name="직사각형 373">
            <a:extLst>
              <a:ext uri="{FF2B5EF4-FFF2-40B4-BE49-F238E27FC236}">
                <a16:creationId xmlns:a16="http://schemas.microsoft.com/office/drawing/2014/main" id="{3C865ABA-E8EC-4DA8-B465-29D50CB25B32}"/>
              </a:ext>
            </a:extLst>
          </p:cNvPr>
          <p:cNvSpPr/>
          <p:nvPr/>
        </p:nvSpPr>
        <p:spPr>
          <a:xfrm>
            <a:off x="7086653" y="2566905"/>
            <a:ext cx="1753419" cy="26079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6350" cap="flat" cmpd="sng" algn="ctr">
            <a:solidFill>
              <a:schemeClr val="tx2">
                <a:lumMod val="40000"/>
                <a:lumOff val="60000"/>
              </a:schemeClr>
            </a:solidFill>
            <a:prstDash val="solid"/>
          </a:ln>
          <a:effectLst>
            <a:innerShdw dist="12700" dir="16200000">
              <a:sysClr val="window" lastClr="FFFFFF">
                <a:alpha val="50000"/>
              </a:sysClr>
            </a:innerShdw>
          </a:effectLst>
        </p:spPr>
        <p:txBody>
          <a:bodyPr rtlCol="0" anchor="ctr"/>
          <a:lstStyle/>
          <a:p>
            <a:pPr algn="ctr">
              <a:defRPr/>
            </a:pPr>
            <a:endParaRPr lang="ko-KR" altLang="en-US" sz="1050" b="1" dirty="0">
              <a:solidFill>
                <a:prstClr val="white"/>
              </a:solidFill>
              <a:latin typeface="KoPub돋움체 Bold" panose="02020603020101020101" pitchFamily="18" charset="-127"/>
              <a:ea typeface="KoPub돋움체 Bold" panose="02020603020101020101" pitchFamily="18" charset="-127"/>
            </a:endParaRPr>
          </a:p>
        </p:txBody>
      </p:sp>
      <p:sp>
        <p:nvSpPr>
          <p:cNvPr id="375" name="TextBox 374">
            <a:extLst>
              <a:ext uri="{FF2B5EF4-FFF2-40B4-BE49-F238E27FC236}">
                <a16:creationId xmlns:a16="http://schemas.microsoft.com/office/drawing/2014/main" id="{AB1B0621-66F4-44B2-8531-721ECA1662AC}"/>
              </a:ext>
            </a:extLst>
          </p:cNvPr>
          <p:cNvSpPr txBox="1"/>
          <p:nvPr/>
        </p:nvSpPr>
        <p:spPr>
          <a:xfrm>
            <a:off x="7824872" y="2606723"/>
            <a:ext cx="276985" cy="18115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>
              <a:buClr>
                <a:schemeClr val="tx1">
                  <a:lumMod val="50000"/>
                  <a:lumOff val="50000"/>
                </a:schemeClr>
              </a:buClr>
            </a:pPr>
            <a:r>
              <a:rPr lang="en-US" altLang="ko-KR" sz="12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4.1</a:t>
            </a:r>
            <a:endParaRPr lang="ko-KR" altLang="en-US" sz="120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KoPub돋움체 Bold" panose="02020603020101020101" pitchFamily="18" charset="-127"/>
              <a:ea typeface="KoPub돋움체 Bold" panose="02020603020101020101" pitchFamily="18" charset="-127"/>
            </a:endParaRPr>
          </a:p>
        </p:txBody>
      </p:sp>
      <p:sp>
        <p:nvSpPr>
          <p:cNvPr id="376" name="TextBox 375">
            <a:extLst>
              <a:ext uri="{FF2B5EF4-FFF2-40B4-BE49-F238E27FC236}">
                <a16:creationId xmlns:a16="http://schemas.microsoft.com/office/drawing/2014/main" id="{A166BBF7-12F2-409C-9E13-AE870883D5D9}"/>
              </a:ext>
            </a:extLst>
          </p:cNvPr>
          <p:cNvSpPr txBox="1"/>
          <p:nvPr/>
        </p:nvSpPr>
        <p:spPr>
          <a:xfrm>
            <a:off x="7138655" y="2930609"/>
            <a:ext cx="1649416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946094">
              <a:defRPr/>
            </a:pPr>
            <a:r>
              <a:rPr lang="ko-KR" altLang="en-US" sz="1200" dirty="0">
                <a:ln>
                  <a:solidFill>
                    <a:srgbClr val="4F81BD">
                      <a:shade val="50000"/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KoPub돋움체 Medium" pitchFamily="18" charset="-127"/>
                <a:ea typeface="KoPub돋움체 Medium" pitchFamily="18" charset="-127"/>
              </a:rPr>
              <a:t>관측기기 운영 기반의</a:t>
            </a:r>
            <a:endParaRPr lang="en-US" altLang="ko-KR" sz="1200" dirty="0">
              <a:ln>
                <a:solidFill>
                  <a:srgbClr val="4F81BD">
                    <a:shade val="50000"/>
                    <a:alpha val="0"/>
                  </a:srgbClr>
                </a:solidFill>
              </a:ln>
              <a:solidFill>
                <a:prstClr val="black">
                  <a:lumMod val="75000"/>
                  <a:lumOff val="25000"/>
                </a:prstClr>
              </a:solidFill>
              <a:latin typeface="KoPub돋움체 Medium" pitchFamily="18" charset="-127"/>
              <a:ea typeface="KoPub돋움체 Medium" pitchFamily="18" charset="-127"/>
            </a:endParaRPr>
          </a:p>
          <a:p>
            <a:pPr algn="ctr" defTabSz="946094">
              <a:defRPr/>
            </a:pPr>
            <a:r>
              <a:rPr lang="en-US" altLang="ko-KR" sz="1200" dirty="0">
                <a:ln>
                  <a:solidFill>
                    <a:srgbClr val="4F81BD">
                      <a:shade val="50000"/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KoPub돋움체 Medium" pitchFamily="18" charset="-127"/>
                <a:ea typeface="KoPub돋움체 Medium" pitchFamily="18" charset="-127"/>
              </a:rPr>
              <a:t>DB </a:t>
            </a:r>
            <a:r>
              <a:rPr lang="ko-KR" altLang="en-US" sz="1200" dirty="0">
                <a:ln>
                  <a:solidFill>
                    <a:srgbClr val="4F81BD">
                      <a:shade val="50000"/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KoPub돋움체 Medium" pitchFamily="18" charset="-127"/>
                <a:ea typeface="KoPub돋움체 Medium" pitchFamily="18" charset="-127"/>
              </a:rPr>
              <a:t>구축</a:t>
            </a:r>
          </a:p>
        </p:txBody>
      </p:sp>
      <p:sp>
        <p:nvSpPr>
          <p:cNvPr id="390" name="직사각형 389">
            <a:extLst>
              <a:ext uri="{FF2B5EF4-FFF2-40B4-BE49-F238E27FC236}">
                <a16:creationId xmlns:a16="http://schemas.microsoft.com/office/drawing/2014/main" id="{623B2DF5-3EFD-42BE-93D3-CB6822E75DDB}"/>
              </a:ext>
            </a:extLst>
          </p:cNvPr>
          <p:cNvSpPr/>
          <p:nvPr/>
        </p:nvSpPr>
        <p:spPr>
          <a:xfrm>
            <a:off x="1154307" y="4864928"/>
            <a:ext cx="1753419" cy="598362"/>
          </a:xfrm>
          <a:prstGeom prst="rect">
            <a:avLst/>
          </a:prstGeom>
          <a:solidFill>
            <a:schemeClr val="bg1"/>
          </a:solidFill>
          <a:ln w="6350" cap="flat" cmpd="sng" algn="ctr">
            <a:solidFill>
              <a:schemeClr val="bg1">
                <a:lumMod val="75000"/>
              </a:schemeClr>
            </a:solidFill>
            <a:prstDash val="solid"/>
          </a:ln>
          <a:effectLst>
            <a:innerShdw dist="12700" dir="16200000">
              <a:sysClr val="window" lastClr="FFFFFF">
                <a:alpha val="50000"/>
              </a:sysClr>
            </a:innerShdw>
          </a:effectLst>
        </p:spPr>
        <p:txBody>
          <a:bodyPr rtlCol="0" anchor="ctr"/>
          <a:lstStyle/>
          <a:p>
            <a:pPr algn="ctr">
              <a:defRPr/>
            </a:pPr>
            <a:endParaRPr lang="ko-KR" altLang="en-US" sz="1050" b="1" dirty="0">
              <a:solidFill>
                <a:prstClr val="white"/>
              </a:solidFill>
              <a:latin typeface="KoPub돋움체 Bold" panose="02020603020101020101" pitchFamily="18" charset="-127"/>
              <a:ea typeface="KoPub돋움체 Bold" panose="02020603020101020101" pitchFamily="18" charset="-127"/>
            </a:endParaRPr>
          </a:p>
        </p:txBody>
      </p:sp>
      <p:sp>
        <p:nvSpPr>
          <p:cNvPr id="391" name="직사각형 390">
            <a:extLst>
              <a:ext uri="{FF2B5EF4-FFF2-40B4-BE49-F238E27FC236}">
                <a16:creationId xmlns:a16="http://schemas.microsoft.com/office/drawing/2014/main" id="{399F761E-6754-42B1-A37D-DA429027C2DF}"/>
              </a:ext>
            </a:extLst>
          </p:cNvPr>
          <p:cNvSpPr/>
          <p:nvPr/>
        </p:nvSpPr>
        <p:spPr>
          <a:xfrm>
            <a:off x="1154307" y="4603060"/>
            <a:ext cx="1753419" cy="26079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6350" cap="flat" cmpd="sng" algn="ctr">
            <a:solidFill>
              <a:schemeClr val="accent1">
                <a:lumMod val="60000"/>
                <a:lumOff val="40000"/>
              </a:schemeClr>
            </a:solidFill>
            <a:prstDash val="solid"/>
          </a:ln>
          <a:effectLst>
            <a:innerShdw dist="12700" dir="16200000">
              <a:sysClr val="window" lastClr="FFFFFF">
                <a:alpha val="50000"/>
              </a:sysClr>
            </a:innerShdw>
          </a:effectLst>
        </p:spPr>
        <p:txBody>
          <a:bodyPr rtlCol="0" anchor="ctr"/>
          <a:lstStyle/>
          <a:p>
            <a:pPr algn="ctr">
              <a:defRPr/>
            </a:pPr>
            <a:endParaRPr lang="ko-KR" altLang="en-US" sz="1050" b="1" dirty="0">
              <a:solidFill>
                <a:prstClr val="white"/>
              </a:solidFill>
              <a:latin typeface="KoPub돋움체 Bold" panose="02020603020101020101" pitchFamily="18" charset="-127"/>
              <a:ea typeface="KoPub돋움체 Bold" panose="02020603020101020101" pitchFamily="18" charset="-127"/>
            </a:endParaRPr>
          </a:p>
        </p:txBody>
      </p:sp>
      <p:sp>
        <p:nvSpPr>
          <p:cNvPr id="392" name="TextBox 391">
            <a:extLst>
              <a:ext uri="{FF2B5EF4-FFF2-40B4-BE49-F238E27FC236}">
                <a16:creationId xmlns:a16="http://schemas.microsoft.com/office/drawing/2014/main" id="{D1D1A869-0543-4F36-8BC4-BE7A70D236A2}"/>
              </a:ext>
            </a:extLst>
          </p:cNvPr>
          <p:cNvSpPr txBox="1"/>
          <p:nvPr/>
        </p:nvSpPr>
        <p:spPr>
          <a:xfrm>
            <a:off x="1892527" y="4642881"/>
            <a:ext cx="276985" cy="18115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>
              <a:buClr>
                <a:schemeClr val="tx1">
                  <a:lumMod val="50000"/>
                  <a:lumOff val="50000"/>
                </a:schemeClr>
              </a:buClr>
            </a:pPr>
            <a:r>
              <a:rPr lang="en-US" altLang="ko-KR" sz="12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1.3</a:t>
            </a:r>
            <a:endParaRPr lang="ko-KR" altLang="en-US" sz="120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KoPub돋움체 Bold" panose="02020603020101020101" pitchFamily="18" charset="-127"/>
              <a:ea typeface="KoPub돋움체 Bold" panose="02020603020101020101" pitchFamily="18" charset="-127"/>
            </a:endParaRPr>
          </a:p>
        </p:txBody>
      </p:sp>
      <p:sp>
        <p:nvSpPr>
          <p:cNvPr id="393" name="TextBox 392">
            <a:extLst>
              <a:ext uri="{FF2B5EF4-FFF2-40B4-BE49-F238E27FC236}">
                <a16:creationId xmlns:a16="http://schemas.microsoft.com/office/drawing/2014/main" id="{6E9F3CF3-9BCD-4CBA-A615-8F0D32FC2719}"/>
              </a:ext>
            </a:extLst>
          </p:cNvPr>
          <p:cNvSpPr txBox="1"/>
          <p:nvPr/>
        </p:nvSpPr>
        <p:spPr>
          <a:xfrm>
            <a:off x="1206311" y="4975798"/>
            <a:ext cx="1649416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buClr>
                <a:schemeClr val="tx1">
                  <a:lumMod val="50000"/>
                  <a:lumOff val="50000"/>
                </a:schemeClr>
              </a:buClr>
            </a:pPr>
            <a:r>
              <a:rPr lang="ko-KR" altLang="en-US" sz="12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itchFamily="18" charset="-127"/>
                <a:ea typeface="KoPub돋움체 Medium" pitchFamily="18" charset="-127"/>
              </a:rPr>
              <a:t>제주지역 홍수 비상대처계획 및 매뉴얼 개발</a:t>
            </a:r>
          </a:p>
        </p:txBody>
      </p:sp>
      <p:sp>
        <p:nvSpPr>
          <p:cNvPr id="394" name="직사각형 393">
            <a:extLst>
              <a:ext uri="{FF2B5EF4-FFF2-40B4-BE49-F238E27FC236}">
                <a16:creationId xmlns:a16="http://schemas.microsoft.com/office/drawing/2014/main" id="{816A45FB-C87C-4F77-A7AB-77E71E01871E}"/>
              </a:ext>
            </a:extLst>
          </p:cNvPr>
          <p:cNvSpPr/>
          <p:nvPr/>
        </p:nvSpPr>
        <p:spPr>
          <a:xfrm>
            <a:off x="3131757" y="4864928"/>
            <a:ext cx="1753419" cy="598362"/>
          </a:xfrm>
          <a:prstGeom prst="rect">
            <a:avLst/>
          </a:prstGeom>
          <a:solidFill>
            <a:schemeClr val="bg1"/>
          </a:solidFill>
          <a:ln w="6350" cap="flat" cmpd="sng" algn="ctr">
            <a:solidFill>
              <a:schemeClr val="bg1">
                <a:lumMod val="75000"/>
              </a:schemeClr>
            </a:solidFill>
            <a:prstDash val="solid"/>
          </a:ln>
          <a:effectLst>
            <a:innerShdw dist="12700" dir="16200000">
              <a:sysClr val="window" lastClr="FFFFFF">
                <a:alpha val="50000"/>
              </a:sysClr>
            </a:innerShdw>
          </a:effectLst>
        </p:spPr>
        <p:txBody>
          <a:bodyPr rtlCol="0" anchor="ctr"/>
          <a:lstStyle/>
          <a:p>
            <a:pPr algn="ctr">
              <a:defRPr/>
            </a:pPr>
            <a:endParaRPr lang="ko-KR" altLang="en-US" sz="1050" b="1" dirty="0">
              <a:solidFill>
                <a:prstClr val="white"/>
              </a:solidFill>
              <a:latin typeface="KoPub돋움체 Bold" panose="02020603020101020101" pitchFamily="18" charset="-127"/>
              <a:ea typeface="KoPub돋움체 Bold" panose="02020603020101020101" pitchFamily="18" charset="-127"/>
            </a:endParaRPr>
          </a:p>
        </p:txBody>
      </p:sp>
      <p:sp>
        <p:nvSpPr>
          <p:cNvPr id="395" name="직사각형 394">
            <a:extLst>
              <a:ext uri="{FF2B5EF4-FFF2-40B4-BE49-F238E27FC236}">
                <a16:creationId xmlns:a16="http://schemas.microsoft.com/office/drawing/2014/main" id="{6F56CA78-0661-462D-8970-EF05118F7D96}"/>
              </a:ext>
            </a:extLst>
          </p:cNvPr>
          <p:cNvSpPr/>
          <p:nvPr/>
        </p:nvSpPr>
        <p:spPr>
          <a:xfrm>
            <a:off x="3131757" y="4603060"/>
            <a:ext cx="1753419" cy="26079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6350" cap="flat" cmpd="sng" algn="ctr">
            <a:solidFill>
              <a:schemeClr val="accent5">
                <a:lumMod val="60000"/>
                <a:lumOff val="40000"/>
              </a:schemeClr>
            </a:solidFill>
            <a:prstDash val="solid"/>
          </a:ln>
          <a:effectLst>
            <a:innerShdw dist="12700" dir="16200000">
              <a:sysClr val="window" lastClr="FFFFFF">
                <a:alpha val="50000"/>
              </a:sysClr>
            </a:innerShdw>
          </a:effectLst>
        </p:spPr>
        <p:txBody>
          <a:bodyPr rtlCol="0" anchor="ctr"/>
          <a:lstStyle/>
          <a:p>
            <a:pPr algn="ctr">
              <a:defRPr/>
            </a:pPr>
            <a:endParaRPr lang="ko-KR" altLang="en-US" sz="1050" b="1" dirty="0">
              <a:solidFill>
                <a:prstClr val="white"/>
              </a:solidFill>
              <a:latin typeface="KoPub돋움체 Bold" panose="02020603020101020101" pitchFamily="18" charset="-127"/>
              <a:ea typeface="KoPub돋움체 Bold" panose="02020603020101020101" pitchFamily="18" charset="-127"/>
            </a:endParaRPr>
          </a:p>
        </p:txBody>
      </p:sp>
      <p:sp>
        <p:nvSpPr>
          <p:cNvPr id="396" name="TextBox 395">
            <a:extLst>
              <a:ext uri="{FF2B5EF4-FFF2-40B4-BE49-F238E27FC236}">
                <a16:creationId xmlns:a16="http://schemas.microsoft.com/office/drawing/2014/main" id="{EF68C1AD-29BF-4359-B0F5-A99B2C1E5125}"/>
              </a:ext>
            </a:extLst>
          </p:cNvPr>
          <p:cNvSpPr txBox="1"/>
          <p:nvPr/>
        </p:nvSpPr>
        <p:spPr>
          <a:xfrm>
            <a:off x="3869976" y="4642881"/>
            <a:ext cx="276985" cy="18115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>
              <a:buClr>
                <a:schemeClr val="tx1">
                  <a:lumMod val="50000"/>
                  <a:lumOff val="50000"/>
                </a:schemeClr>
              </a:buClr>
            </a:pPr>
            <a:r>
              <a:rPr lang="en-US" altLang="ko-KR" sz="12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2.3</a:t>
            </a:r>
            <a:endParaRPr lang="ko-KR" altLang="en-US" sz="120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KoPub돋움체 Bold" panose="02020603020101020101" pitchFamily="18" charset="-127"/>
              <a:ea typeface="KoPub돋움체 Bold" panose="02020603020101020101" pitchFamily="18" charset="-127"/>
            </a:endParaRPr>
          </a:p>
        </p:txBody>
      </p:sp>
      <p:sp>
        <p:nvSpPr>
          <p:cNvPr id="397" name="TextBox 396">
            <a:extLst>
              <a:ext uri="{FF2B5EF4-FFF2-40B4-BE49-F238E27FC236}">
                <a16:creationId xmlns:a16="http://schemas.microsoft.com/office/drawing/2014/main" id="{85F8979C-424F-4D8D-91CD-CA2E68E30ED7}"/>
              </a:ext>
            </a:extLst>
          </p:cNvPr>
          <p:cNvSpPr txBox="1"/>
          <p:nvPr/>
        </p:nvSpPr>
        <p:spPr>
          <a:xfrm>
            <a:off x="3183760" y="4883465"/>
            <a:ext cx="1649416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buClr>
                <a:schemeClr val="tx1">
                  <a:lumMod val="50000"/>
                  <a:lumOff val="50000"/>
                </a:schemeClr>
              </a:buClr>
            </a:pPr>
            <a:r>
              <a:rPr lang="ko-KR" altLang="en-US" sz="12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itchFamily="18" charset="-127"/>
                <a:ea typeface="KoPub돋움체 Medium" pitchFamily="18" charset="-127"/>
              </a:rPr>
              <a:t>레이더강우 및 호우시나리오 기반 홍수 시뮬레이션</a:t>
            </a:r>
            <a:r>
              <a:rPr lang="en-US" altLang="ko-KR" sz="12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itchFamily="18" charset="-127"/>
                <a:ea typeface="KoPub돋움체 Medium" pitchFamily="18" charset="-127"/>
              </a:rPr>
              <a:t/>
            </a:r>
            <a:br>
              <a:rPr lang="en-US" altLang="ko-KR" sz="12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itchFamily="18" charset="-127"/>
                <a:ea typeface="KoPub돋움체 Medium" pitchFamily="18" charset="-127"/>
              </a:rPr>
            </a:br>
            <a:r>
              <a:rPr lang="ko-KR" altLang="en-US" sz="12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itchFamily="18" charset="-127"/>
                <a:ea typeface="KoPub돋움체 Medium" pitchFamily="18" charset="-127"/>
              </a:rPr>
              <a:t>시스템 개발</a:t>
            </a:r>
          </a:p>
        </p:txBody>
      </p:sp>
      <p:sp>
        <p:nvSpPr>
          <p:cNvPr id="398" name="직사각형 397">
            <a:extLst>
              <a:ext uri="{FF2B5EF4-FFF2-40B4-BE49-F238E27FC236}">
                <a16:creationId xmlns:a16="http://schemas.microsoft.com/office/drawing/2014/main" id="{D1D1A01F-658F-45B3-BDDF-D3DE40BA37F7}"/>
              </a:ext>
            </a:extLst>
          </p:cNvPr>
          <p:cNvSpPr/>
          <p:nvPr/>
        </p:nvSpPr>
        <p:spPr>
          <a:xfrm>
            <a:off x="5109203" y="4864928"/>
            <a:ext cx="1753419" cy="598362"/>
          </a:xfrm>
          <a:prstGeom prst="rect">
            <a:avLst/>
          </a:prstGeom>
          <a:solidFill>
            <a:schemeClr val="bg1"/>
          </a:solidFill>
          <a:ln w="6350" cap="flat" cmpd="sng" algn="ctr">
            <a:solidFill>
              <a:schemeClr val="bg1">
                <a:lumMod val="75000"/>
              </a:schemeClr>
            </a:solidFill>
            <a:prstDash val="solid"/>
          </a:ln>
          <a:effectLst>
            <a:innerShdw dist="12700" dir="16200000">
              <a:sysClr val="window" lastClr="FFFFFF">
                <a:alpha val="50000"/>
              </a:sysClr>
            </a:innerShdw>
          </a:effectLst>
        </p:spPr>
        <p:txBody>
          <a:bodyPr rtlCol="0" anchor="ctr"/>
          <a:lstStyle/>
          <a:p>
            <a:pPr algn="ctr">
              <a:defRPr/>
            </a:pPr>
            <a:endParaRPr lang="ko-KR" altLang="en-US" sz="1050" b="1" dirty="0">
              <a:solidFill>
                <a:prstClr val="white"/>
              </a:solidFill>
              <a:latin typeface="KoPub돋움체 Bold" panose="02020603020101020101" pitchFamily="18" charset="-127"/>
              <a:ea typeface="KoPub돋움체 Bold" panose="02020603020101020101" pitchFamily="18" charset="-127"/>
            </a:endParaRPr>
          </a:p>
        </p:txBody>
      </p:sp>
      <p:sp>
        <p:nvSpPr>
          <p:cNvPr id="399" name="직사각형 398">
            <a:extLst>
              <a:ext uri="{FF2B5EF4-FFF2-40B4-BE49-F238E27FC236}">
                <a16:creationId xmlns:a16="http://schemas.microsoft.com/office/drawing/2014/main" id="{7F3FDBE4-C84D-4DC9-A7D8-F0F943E2CAB0}"/>
              </a:ext>
            </a:extLst>
          </p:cNvPr>
          <p:cNvSpPr/>
          <p:nvPr/>
        </p:nvSpPr>
        <p:spPr>
          <a:xfrm>
            <a:off x="5109203" y="4603060"/>
            <a:ext cx="1753419" cy="260790"/>
          </a:xfrm>
          <a:prstGeom prst="rect">
            <a:avLst/>
          </a:prstGeom>
          <a:solidFill>
            <a:srgbClr val="E1F7FF"/>
          </a:solidFill>
          <a:ln w="6350" cap="flat" cmpd="sng" algn="ctr">
            <a:solidFill>
              <a:srgbClr val="C5F0FF"/>
            </a:solidFill>
            <a:prstDash val="solid"/>
          </a:ln>
          <a:effectLst>
            <a:innerShdw dist="12700" dir="16200000">
              <a:sysClr val="window" lastClr="FFFFFF">
                <a:alpha val="50000"/>
              </a:sysClr>
            </a:innerShdw>
          </a:effectLst>
        </p:spPr>
        <p:txBody>
          <a:bodyPr rtlCol="0" anchor="ctr"/>
          <a:lstStyle/>
          <a:p>
            <a:pPr algn="ctr">
              <a:defRPr/>
            </a:pPr>
            <a:endParaRPr lang="ko-KR" altLang="en-US" sz="1050" b="1" dirty="0">
              <a:solidFill>
                <a:prstClr val="white"/>
              </a:solidFill>
              <a:latin typeface="KoPub돋움체 Bold" panose="02020603020101020101" pitchFamily="18" charset="-127"/>
              <a:ea typeface="KoPub돋움체 Bold" panose="02020603020101020101" pitchFamily="18" charset="-127"/>
            </a:endParaRPr>
          </a:p>
        </p:txBody>
      </p:sp>
      <p:sp>
        <p:nvSpPr>
          <p:cNvPr id="400" name="TextBox 399">
            <a:extLst>
              <a:ext uri="{FF2B5EF4-FFF2-40B4-BE49-F238E27FC236}">
                <a16:creationId xmlns:a16="http://schemas.microsoft.com/office/drawing/2014/main" id="{4D75B815-1E9D-4096-B9B1-00FE6D383E0A}"/>
              </a:ext>
            </a:extLst>
          </p:cNvPr>
          <p:cNvSpPr txBox="1"/>
          <p:nvPr/>
        </p:nvSpPr>
        <p:spPr>
          <a:xfrm>
            <a:off x="5847422" y="4642881"/>
            <a:ext cx="276985" cy="18115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>
              <a:buClr>
                <a:schemeClr val="tx1">
                  <a:lumMod val="50000"/>
                  <a:lumOff val="50000"/>
                </a:schemeClr>
              </a:buClr>
            </a:pPr>
            <a:r>
              <a:rPr lang="en-US" altLang="ko-KR" sz="12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3.3</a:t>
            </a:r>
            <a:endParaRPr lang="ko-KR" altLang="en-US" sz="120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KoPub돋움체 Bold" panose="02020603020101020101" pitchFamily="18" charset="-127"/>
              <a:ea typeface="KoPub돋움체 Bold" panose="02020603020101020101" pitchFamily="18" charset="-127"/>
            </a:endParaRPr>
          </a:p>
        </p:txBody>
      </p:sp>
      <p:sp>
        <p:nvSpPr>
          <p:cNvPr id="401" name="TextBox 400">
            <a:extLst>
              <a:ext uri="{FF2B5EF4-FFF2-40B4-BE49-F238E27FC236}">
                <a16:creationId xmlns:a16="http://schemas.microsoft.com/office/drawing/2014/main" id="{264FA350-B73C-4EA2-9192-FD299BC9FA51}"/>
              </a:ext>
            </a:extLst>
          </p:cNvPr>
          <p:cNvSpPr txBox="1"/>
          <p:nvPr/>
        </p:nvSpPr>
        <p:spPr>
          <a:xfrm>
            <a:off x="5161208" y="4975798"/>
            <a:ext cx="1649416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buClr>
                <a:schemeClr val="tx1">
                  <a:lumMod val="50000"/>
                  <a:lumOff val="50000"/>
                </a:schemeClr>
              </a:buClr>
            </a:pPr>
            <a:r>
              <a:rPr lang="ko-KR" altLang="en-US" sz="12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itchFamily="18" charset="-127"/>
                <a:ea typeface="KoPub돋움체 Medium" pitchFamily="18" charset="-127"/>
              </a:rPr>
              <a:t>홍수 위험 기반의 안전지원 통합 시스템 개발 및 검증</a:t>
            </a:r>
          </a:p>
        </p:txBody>
      </p:sp>
      <p:sp>
        <p:nvSpPr>
          <p:cNvPr id="402" name="직사각형 401">
            <a:extLst>
              <a:ext uri="{FF2B5EF4-FFF2-40B4-BE49-F238E27FC236}">
                <a16:creationId xmlns:a16="http://schemas.microsoft.com/office/drawing/2014/main" id="{90EC5540-7A08-48AE-AD3A-EF9C62234587}"/>
              </a:ext>
            </a:extLst>
          </p:cNvPr>
          <p:cNvSpPr/>
          <p:nvPr/>
        </p:nvSpPr>
        <p:spPr>
          <a:xfrm>
            <a:off x="7086653" y="4864928"/>
            <a:ext cx="1753419" cy="598362"/>
          </a:xfrm>
          <a:prstGeom prst="rect">
            <a:avLst/>
          </a:prstGeom>
          <a:solidFill>
            <a:schemeClr val="bg1"/>
          </a:solidFill>
          <a:ln w="6350" cap="flat" cmpd="sng" algn="ctr">
            <a:solidFill>
              <a:schemeClr val="bg1">
                <a:lumMod val="75000"/>
              </a:schemeClr>
            </a:solidFill>
            <a:prstDash val="solid"/>
          </a:ln>
          <a:effectLst>
            <a:innerShdw dist="12700" dir="16200000">
              <a:sysClr val="window" lastClr="FFFFFF">
                <a:alpha val="50000"/>
              </a:sysClr>
            </a:innerShdw>
          </a:effectLst>
        </p:spPr>
        <p:txBody>
          <a:bodyPr rtlCol="0" anchor="ctr"/>
          <a:lstStyle/>
          <a:p>
            <a:pPr algn="ctr">
              <a:defRPr/>
            </a:pPr>
            <a:endParaRPr lang="ko-KR" altLang="en-US" sz="1050" b="1" dirty="0">
              <a:solidFill>
                <a:prstClr val="white"/>
              </a:solidFill>
              <a:latin typeface="KoPub돋움체 Bold" panose="02020603020101020101" pitchFamily="18" charset="-127"/>
              <a:ea typeface="KoPub돋움체 Bold" panose="02020603020101020101" pitchFamily="18" charset="-127"/>
            </a:endParaRPr>
          </a:p>
        </p:txBody>
      </p:sp>
      <p:sp>
        <p:nvSpPr>
          <p:cNvPr id="403" name="직사각형 402">
            <a:extLst>
              <a:ext uri="{FF2B5EF4-FFF2-40B4-BE49-F238E27FC236}">
                <a16:creationId xmlns:a16="http://schemas.microsoft.com/office/drawing/2014/main" id="{21C02B1E-7EEE-4956-A00A-B5AAC5F5DDDB}"/>
              </a:ext>
            </a:extLst>
          </p:cNvPr>
          <p:cNvSpPr/>
          <p:nvPr/>
        </p:nvSpPr>
        <p:spPr>
          <a:xfrm>
            <a:off x="7086653" y="4603060"/>
            <a:ext cx="1753419" cy="26079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6350" cap="flat" cmpd="sng" algn="ctr">
            <a:solidFill>
              <a:schemeClr val="tx2">
                <a:lumMod val="40000"/>
                <a:lumOff val="60000"/>
              </a:schemeClr>
            </a:solidFill>
            <a:prstDash val="solid"/>
          </a:ln>
          <a:effectLst>
            <a:innerShdw dist="12700" dir="16200000">
              <a:sysClr val="window" lastClr="FFFFFF">
                <a:alpha val="50000"/>
              </a:sysClr>
            </a:innerShdw>
          </a:effectLst>
        </p:spPr>
        <p:txBody>
          <a:bodyPr rtlCol="0" anchor="ctr"/>
          <a:lstStyle/>
          <a:p>
            <a:pPr algn="ctr">
              <a:defRPr/>
            </a:pPr>
            <a:endParaRPr lang="ko-KR" altLang="en-US" sz="1050" b="1" dirty="0">
              <a:solidFill>
                <a:prstClr val="white"/>
              </a:solidFill>
              <a:latin typeface="KoPub돋움체 Bold" panose="02020603020101020101" pitchFamily="18" charset="-127"/>
              <a:ea typeface="KoPub돋움체 Bold" panose="02020603020101020101" pitchFamily="18" charset="-127"/>
            </a:endParaRPr>
          </a:p>
        </p:txBody>
      </p:sp>
      <p:sp>
        <p:nvSpPr>
          <p:cNvPr id="404" name="TextBox 403">
            <a:extLst>
              <a:ext uri="{FF2B5EF4-FFF2-40B4-BE49-F238E27FC236}">
                <a16:creationId xmlns:a16="http://schemas.microsoft.com/office/drawing/2014/main" id="{26E7521A-CE2B-4F83-B463-9989386CC839}"/>
              </a:ext>
            </a:extLst>
          </p:cNvPr>
          <p:cNvSpPr txBox="1"/>
          <p:nvPr/>
        </p:nvSpPr>
        <p:spPr>
          <a:xfrm>
            <a:off x="7824873" y="4642881"/>
            <a:ext cx="276985" cy="18115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>
              <a:buClr>
                <a:schemeClr val="tx1">
                  <a:lumMod val="50000"/>
                  <a:lumOff val="50000"/>
                </a:schemeClr>
              </a:buClr>
            </a:pPr>
            <a:r>
              <a:rPr lang="en-US" altLang="ko-KR" sz="12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4.3</a:t>
            </a:r>
            <a:endParaRPr lang="ko-KR" altLang="en-US" sz="120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KoPub돋움체 Bold" panose="02020603020101020101" pitchFamily="18" charset="-127"/>
              <a:ea typeface="KoPub돋움체 Bold" panose="02020603020101020101" pitchFamily="18" charset="-127"/>
            </a:endParaRPr>
          </a:p>
        </p:txBody>
      </p:sp>
      <p:sp>
        <p:nvSpPr>
          <p:cNvPr id="405" name="TextBox 404">
            <a:extLst>
              <a:ext uri="{FF2B5EF4-FFF2-40B4-BE49-F238E27FC236}">
                <a16:creationId xmlns:a16="http://schemas.microsoft.com/office/drawing/2014/main" id="{211889A5-C9BA-4DAD-AB0A-7ABDC5FB1F5A}"/>
              </a:ext>
            </a:extLst>
          </p:cNvPr>
          <p:cNvSpPr txBox="1"/>
          <p:nvPr/>
        </p:nvSpPr>
        <p:spPr>
          <a:xfrm>
            <a:off x="7138655" y="4975798"/>
            <a:ext cx="1649416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946094">
              <a:buClr>
                <a:prstClr val="black">
                  <a:lumMod val="50000"/>
                  <a:lumOff val="50000"/>
                </a:prstClr>
              </a:buClr>
            </a:pPr>
            <a:r>
              <a:rPr lang="ko-KR" altLang="en-US" sz="1200" dirty="0">
                <a:ln>
                  <a:solidFill>
                    <a:srgbClr val="4F81BD">
                      <a:shade val="50000"/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KoPub돋움체 Medium" pitchFamily="18" charset="-127"/>
                <a:ea typeface="KoPub돋움체 Medium" pitchFamily="18" charset="-127"/>
              </a:rPr>
              <a:t>안전지원 기술 적용 및 검증</a:t>
            </a:r>
          </a:p>
        </p:txBody>
      </p:sp>
      <p:sp>
        <p:nvSpPr>
          <p:cNvPr id="415" name="TextBox 414">
            <a:extLst>
              <a:ext uri="{FF2B5EF4-FFF2-40B4-BE49-F238E27FC236}">
                <a16:creationId xmlns:a16="http://schemas.microsoft.com/office/drawing/2014/main" id="{30A5FC81-3DD6-47FF-BC5C-7DFE975F0C02}"/>
              </a:ext>
            </a:extLst>
          </p:cNvPr>
          <p:cNvSpPr txBox="1"/>
          <p:nvPr/>
        </p:nvSpPr>
        <p:spPr>
          <a:xfrm>
            <a:off x="1628463" y="5761326"/>
            <a:ext cx="6690210" cy="76944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algn="ctr">
              <a:buClr>
                <a:schemeClr val="tx1">
                  <a:lumMod val="50000"/>
                  <a:lumOff val="50000"/>
                </a:schemeClr>
              </a:buClr>
              <a:defRPr sz="120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defRPr>
            </a:lvl1pPr>
          </a:lstStyle>
          <a:p>
            <a:pPr algn="l">
              <a:lnSpc>
                <a:spcPts val="2000"/>
              </a:lnSpc>
            </a:pPr>
            <a:r>
              <a:rPr lang="ko-KR" altLang="en-US" sz="13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실시간 모델링 및 호우시나리오 기반 홍수위험 추정 시스템 개발</a:t>
            </a:r>
            <a:endParaRPr lang="en-US" altLang="ko-KR" sz="13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algn="l">
              <a:lnSpc>
                <a:spcPts val="2000"/>
              </a:lnSpc>
            </a:pPr>
            <a:r>
              <a:rPr lang="ko-KR" altLang="en-US" sz="13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실시간 홍수위험 기반의 안전지원 통합 시스템 개발</a:t>
            </a:r>
            <a:endParaRPr lang="en-US" altLang="ko-KR" sz="13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algn="l">
              <a:lnSpc>
                <a:spcPts val="2000"/>
              </a:lnSpc>
            </a:pPr>
            <a:r>
              <a:rPr lang="ko-KR" altLang="en-US" sz="13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홍수 비상대처계획 및 매뉴얼</a:t>
            </a:r>
          </a:p>
        </p:txBody>
      </p:sp>
      <p:sp>
        <p:nvSpPr>
          <p:cNvPr id="320" name="직사각형 319">
            <a:extLst>
              <a:ext uri="{FF2B5EF4-FFF2-40B4-BE49-F238E27FC236}">
                <a16:creationId xmlns:a16="http://schemas.microsoft.com/office/drawing/2014/main" id="{209C364B-1D77-498D-ADCC-8812E74C1F87}"/>
              </a:ext>
            </a:extLst>
          </p:cNvPr>
          <p:cNvSpPr/>
          <p:nvPr/>
        </p:nvSpPr>
        <p:spPr>
          <a:xfrm>
            <a:off x="254731" y="5703607"/>
            <a:ext cx="758354" cy="89056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21" name="직사각형 320">
            <a:extLst>
              <a:ext uri="{FF2B5EF4-FFF2-40B4-BE49-F238E27FC236}">
                <a16:creationId xmlns:a16="http://schemas.microsoft.com/office/drawing/2014/main" id="{B947CCE9-94A1-46C0-B4D7-47BCBFE8505C}"/>
              </a:ext>
            </a:extLst>
          </p:cNvPr>
          <p:cNvSpPr/>
          <p:nvPr/>
        </p:nvSpPr>
        <p:spPr>
          <a:xfrm>
            <a:off x="254731" y="2562194"/>
            <a:ext cx="758354" cy="2901096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22" name="직사각형 321">
            <a:extLst>
              <a:ext uri="{FF2B5EF4-FFF2-40B4-BE49-F238E27FC236}">
                <a16:creationId xmlns:a16="http://schemas.microsoft.com/office/drawing/2014/main" id="{3C8DD541-3627-4A96-A234-3318C76840AB}"/>
              </a:ext>
            </a:extLst>
          </p:cNvPr>
          <p:cNvSpPr/>
          <p:nvPr/>
        </p:nvSpPr>
        <p:spPr>
          <a:xfrm>
            <a:off x="254731" y="1441701"/>
            <a:ext cx="758354" cy="899674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25" name="TextBox 324">
            <a:extLst>
              <a:ext uri="{FF2B5EF4-FFF2-40B4-BE49-F238E27FC236}">
                <a16:creationId xmlns:a16="http://schemas.microsoft.com/office/drawing/2014/main" id="{3877EC14-2781-4838-ABBD-081DE2325E14}"/>
              </a:ext>
            </a:extLst>
          </p:cNvPr>
          <p:cNvSpPr txBox="1"/>
          <p:nvPr/>
        </p:nvSpPr>
        <p:spPr>
          <a:xfrm>
            <a:off x="306764" y="1794656"/>
            <a:ext cx="577081" cy="215444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spAutoFit/>
          </a:bodyPr>
          <a:lstStyle>
            <a:defPPr>
              <a:defRPr lang="ko-KR"/>
            </a:defPPr>
            <a:lvl1pPr marL="288000" indent="-288000">
              <a:lnSpc>
                <a:spcPct val="130000"/>
              </a:lnSpc>
              <a:buAutoNum type="arabicPeriod"/>
              <a:defRPr sz="2400">
                <a:gradFill>
                  <a:gsLst>
                    <a:gs pos="0">
                      <a:schemeClr val="tx1">
                        <a:lumMod val="85000"/>
                        <a:lumOff val="15000"/>
                      </a:schemeClr>
                    </a:gs>
                    <a:gs pos="99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0"/>
                </a:gradFill>
                <a:latin typeface="Rix고딕 B" pitchFamily="18" charset="-127"/>
                <a:ea typeface="Rix고딕 B" pitchFamily="18" charset="-127"/>
              </a:defRPr>
            </a:lvl1pPr>
          </a:lstStyle>
          <a:p>
            <a:pPr marL="0" indent="0" algn="ctr" font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tx1">
                  <a:lumMod val="50000"/>
                  <a:lumOff val="50000"/>
                </a:schemeClr>
              </a:buClr>
              <a:buSzPct val="80000"/>
              <a:buNone/>
              <a:tabLst>
                <a:tab pos="152400" algn="l"/>
                <a:tab pos="303213" algn="l"/>
                <a:tab pos="461963" algn="l"/>
              </a:tabLst>
              <a:defRPr/>
            </a:pPr>
            <a:r>
              <a:rPr lang="ko-KR" altLang="en-US" sz="1400" spc="-100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연구목표</a:t>
            </a:r>
            <a:endParaRPr lang="ko-KR" altLang="en-US" sz="1400" spc="-10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/>
              </a:solidFill>
              <a:latin typeface="KoPub돋움체 Bold" panose="02020603020101020101" pitchFamily="18" charset="-127"/>
              <a:ea typeface="KoPub돋움체 Bold" panose="02020603020101020101" pitchFamily="18" charset="-127"/>
            </a:endParaRPr>
          </a:p>
        </p:txBody>
      </p:sp>
      <p:sp>
        <p:nvSpPr>
          <p:cNvPr id="326" name="TextBox 325">
            <a:extLst>
              <a:ext uri="{FF2B5EF4-FFF2-40B4-BE49-F238E27FC236}">
                <a16:creationId xmlns:a16="http://schemas.microsoft.com/office/drawing/2014/main" id="{18174A98-2A71-45C3-A90D-33DCEAAC78ED}"/>
              </a:ext>
            </a:extLst>
          </p:cNvPr>
          <p:cNvSpPr txBox="1"/>
          <p:nvPr/>
        </p:nvSpPr>
        <p:spPr>
          <a:xfrm>
            <a:off x="458597" y="3752808"/>
            <a:ext cx="350622" cy="641751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spAutoFit/>
          </a:bodyPr>
          <a:lstStyle>
            <a:defPPr>
              <a:defRPr lang="ko-KR"/>
            </a:defPPr>
            <a:lvl1pPr marL="288000" indent="-288000">
              <a:lnSpc>
                <a:spcPct val="130000"/>
              </a:lnSpc>
              <a:buAutoNum type="arabicPeriod"/>
              <a:defRPr sz="2400">
                <a:gradFill>
                  <a:gsLst>
                    <a:gs pos="0">
                      <a:schemeClr val="tx1">
                        <a:lumMod val="85000"/>
                        <a:lumOff val="15000"/>
                      </a:schemeClr>
                    </a:gs>
                    <a:gs pos="99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0"/>
                </a:gradFill>
                <a:latin typeface="Rix고딕 B" pitchFamily="18" charset="-127"/>
                <a:ea typeface="Rix고딕 B" pitchFamily="18" charset="-127"/>
              </a:defRPr>
            </a:lvl1pPr>
          </a:lstStyle>
          <a:p>
            <a:pPr marL="0" indent="0" font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tx1">
                  <a:lumMod val="50000"/>
                  <a:lumOff val="50000"/>
                </a:schemeClr>
              </a:buClr>
              <a:buSzPct val="80000"/>
              <a:buNone/>
              <a:tabLst>
                <a:tab pos="152400" algn="l"/>
                <a:tab pos="303213" algn="l"/>
                <a:tab pos="461963" algn="l"/>
              </a:tabLst>
              <a:defRPr/>
            </a:pPr>
            <a:r>
              <a:rPr lang="ko-KR" altLang="en-US" sz="1400" spc="-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세부</a:t>
            </a:r>
            <a:r>
              <a:rPr lang="en-US" altLang="ko-KR" sz="1400" spc="-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 </a:t>
            </a:r>
          </a:p>
          <a:p>
            <a:pPr marL="0" indent="0" font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tx1">
                  <a:lumMod val="50000"/>
                  <a:lumOff val="50000"/>
                </a:schemeClr>
              </a:buClr>
              <a:buSzPct val="80000"/>
              <a:buNone/>
              <a:tabLst>
                <a:tab pos="152400" algn="l"/>
                <a:tab pos="303213" algn="l"/>
                <a:tab pos="461963" algn="l"/>
              </a:tabLst>
              <a:defRPr/>
            </a:pPr>
            <a:r>
              <a:rPr lang="ko-KR" altLang="en-US" sz="1400" spc="-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수행</a:t>
            </a:r>
            <a:endParaRPr lang="en-US" altLang="ko-KR" sz="1400" spc="-10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/>
              </a:solidFill>
              <a:latin typeface="KoPub돋움체 Bold" panose="02020603020101020101" pitchFamily="18" charset="-127"/>
              <a:ea typeface="KoPub돋움체 Bold" panose="02020603020101020101" pitchFamily="18" charset="-127"/>
            </a:endParaRPr>
          </a:p>
          <a:p>
            <a:pPr marL="0" indent="0" font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tx1">
                  <a:lumMod val="50000"/>
                  <a:lumOff val="50000"/>
                </a:schemeClr>
              </a:buClr>
              <a:buSzPct val="80000"/>
              <a:buNone/>
              <a:tabLst>
                <a:tab pos="152400" algn="l"/>
                <a:tab pos="303213" algn="l"/>
                <a:tab pos="461963" algn="l"/>
              </a:tabLst>
              <a:defRPr/>
            </a:pPr>
            <a:r>
              <a:rPr lang="ko-KR" altLang="en-US" sz="1400" spc="-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계획</a:t>
            </a:r>
          </a:p>
        </p:txBody>
      </p:sp>
      <p:sp>
        <p:nvSpPr>
          <p:cNvPr id="327" name="TextBox 326">
            <a:extLst>
              <a:ext uri="{FF2B5EF4-FFF2-40B4-BE49-F238E27FC236}">
                <a16:creationId xmlns:a16="http://schemas.microsoft.com/office/drawing/2014/main" id="{C61A1522-F6A8-4A85-8B51-F5AA93C7A343}"/>
              </a:ext>
            </a:extLst>
          </p:cNvPr>
          <p:cNvSpPr txBox="1"/>
          <p:nvPr/>
        </p:nvSpPr>
        <p:spPr>
          <a:xfrm>
            <a:off x="401879" y="5939547"/>
            <a:ext cx="464058" cy="427834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spAutoFit/>
          </a:bodyPr>
          <a:lstStyle>
            <a:defPPr>
              <a:defRPr lang="ko-KR"/>
            </a:defPPr>
            <a:lvl1pPr marL="288000" indent="-288000">
              <a:lnSpc>
                <a:spcPct val="130000"/>
              </a:lnSpc>
              <a:buAutoNum type="arabicPeriod"/>
              <a:defRPr sz="2400">
                <a:gradFill>
                  <a:gsLst>
                    <a:gs pos="0">
                      <a:schemeClr val="tx1">
                        <a:lumMod val="85000"/>
                        <a:lumOff val="15000"/>
                      </a:schemeClr>
                    </a:gs>
                    <a:gs pos="99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0"/>
                </a:gradFill>
                <a:latin typeface="Rix고딕 B" pitchFamily="18" charset="-127"/>
                <a:ea typeface="Rix고딕 B" pitchFamily="18" charset="-127"/>
              </a:defRPr>
            </a:lvl1pPr>
          </a:lstStyle>
          <a:p>
            <a:pPr marL="0" indent="0" algn="ctr" font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tx1">
                  <a:lumMod val="50000"/>
                  <a:lumOff val="50000"/>
                </a:schemeClr>
              </a:buClr>
              <a:buSzPct val="80000"/>
              <a:buNone/>
              <a:tabLst>
                <a:tab pos="152400" algn="l"/>
                <a:tab pos="303213" algn="l"/>
                <a:tab pos="461963" algn="l"/>
              </a:tabLst>
              <a:defRPr/>
            </a:pPr>
            <a:r>
              <a:rPr lang="ko-KR" altLang="en-US" sz="1400" spc="-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최종</a:t>
            </a:r>
            <a:endParaRPr lang="en-US" altLang="ko-KR" sz="1400" spc="-10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/>
              </a:solidFill>
              <a:latin typeface="KoPub돋움체 Bold" panose="02020603020101020101" pitchFamily="18" charset="-127"/>
              <a:ea typeface="KoPub돋움체 Bold" panose="02020603020101020101" pitchFamily="18" charset="-127"/>
            </a:endParaRPr>
          </a:p>
          <a:p>
            <a:pPr marL="0" indent="0" algn="ctr" font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tx1">
                  <a:lumMod val="50000"/>
                  <a:lumOff val="50000"/>
                </a:schemeClr>
              </a:buClr>
              <a:buSzPct val="80000"/>
              <a:buNone/>
              <a:tabLst>
                <a:tab pos="152400" algn="l"/>
                <a:tab pos="303213" algn="l"/>
                <a:tab pos="461963" algn="l"/>
              </a:tabLst>
              <a:defRPr/>
            </a:pPr>
            <a:r>
              <a:rPr lang="ko-KR" altLang="en-US" sz="1400" spc="-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성과물</a:t>
            </a:r>
          </a:p>
        </p:txBody>
      </p:sp>
      <p:sp>
        <p:nvSpPr>
          <p:cNvPr id="316" name="이등변 삼각형 315">
            <a:extLst>
              <a:ext uri="{FF2B5EF4-FFF2-40B4-BE49-F238E27FC236}">
                <a16:creationId xmlns:a16="http://schemas.microsoft.com/office/drawing/2014/main" id="{57574E7E-09BB-411D-B625-8EB18CB6D388}"/>
              </a:ext>
            </a:extLst>
          </p:cNvPr>
          <p:cNvSpPr/>
          <p:nvPr/>
        </p:nvSpPr>
        <p:spPr>
          <a:xfrm rot="5400000">
            <a:off x="1005132" y="1837090"/>
            <a:ext cx="107235" cy="108894"/>
          </a:xfrm>
          <a:prstGeom prst="triangl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17" name="이등변 삼각형 316">
            <a:extLst>
              <a:ext uri="{FF2B5EF4-FFF2-40B4-BE49-F238E27FC236}">
                <a16:creationId xmlns:a16="http://schemas.microsoft.com/office/drawing/2014/main" id="{03BB1789-9728-413C-B3A9-AC00E718DF4C}"/>
              </a:ext>
            </a:extLst>
          </p:cNvPr>
          <p:cNvSpPr/>
          <p:nvPr/>
        </p:nvSpPr>
        <p:spPr>
          <a:xfrm rot="5400000">
            <a:off x="1005132" y="3958295"/>
            <a:ext cx="107235" cy="108894"/>
          </a:xfrm>
          <a:prstGeom prst="triangl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318" name="이등변 삼각형 317">
            <a:extLst>
              <a:ext uri="{FF2B5EF4-FFF2-40B4-BE49-F238E27FC236}">
                <a16:creationId xmlns:a16="http://schemas.microsoft.com/office/drawing/2014/main" id="{2C1814FB-5842-4F9E-BBB7-7A90F5C489A8}"/>
              </a:ext>
            </a:extLst>
          </p:cNvPr>
          <p:cNvSpPr/>
          <p:nvPr/>
        </p:nvSpPr>
        <p:spPr>
          <a:xfrm rot="5400000">
            <a:off x="996483" y="6094440"/>
            <a:ext cx="124533" cy="108894"/>
          </a:xfrm>
          <a:prstGeom prst="triangl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10" name="직선 연결선 9"/>
          <p:cNvCxnSpPr/>
          <p:nvPr/>
        </p:nvCxnSpPr>
        <p:spPr>
          <a:xfrm flipV="1">
            <a:off x="2359068" y="4427893"/>
            <a:ext cx="0" cy="6948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731" y="945315"/>
            <a:ext cx="8585342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1" name="모서리가 둥근 직사각형 120"/>
          <p:cNvSpPr/>
          <p:nvPr/>
        </p:nvSpPr>
        <p:spPr>
          <a:xfrm>
            <a:off x="702856" y="920448"/>
            <a:ext cx="845752" cy="377292"/>
          </a:xfrm>
          <a:prstGeom prst="roundRect">
            <a:avLst>
              <a:gd name="adj" fmla="val 18177"/>
            </a:avLst>
          </a:prstGeom>
          <a:noFill/>
        </p:spPr>
        <p:txBody>
          <a:bodyPr wrap="square" lIns="0" tIns="0" rIns="0" bIns="0" rtlCol="0" anchor="ctr" anchorCtr="0">
            <a:noAutofit/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/>
          <a:p>
            <a:pPr algn="ctr">
              <a:lnSpc>
                <a:spcPts val="1800"/>
              </a:lnSpc>
            </a:pPr>
            <a:r>
              <a:rPr lang="ko-KR" altLang="en-US" sz="1400" kern="0" spc="-110" dirty="0">
                <a:solidFill>
                  <a:srgbClr val="FFFF00"/>
                </a:solidFill>
                <a:latin typeface="KoPub돋움체 Bold" pitchFamily="18" charset="-127"/>
                <a:ea typeface="KoPub돋움체 Bold" pitchFamily="18" charset="-127"/>
              </a:rPr>
              <a:t>최종목표</a:t>
            </a:r>
          </a:p>
        </p:txBody>
      </p:sp>
      <p:sp>
        <p:nvSpPr>
          <p:cNvPr id="313" name="TextBox 312">
            <a:extLst>
              <a:ext uri="{FF2B5EF4-FFF2-40B4-BE49-F238E27FC236}">
                <a16:creationId xmlns:a16="http://schemas.microsoft.com/office/drawing/2014/main" id="{EDFE554F-F595-4C92-B38C-49D606DF5F09}"/>
              </a:ext>
            </a:extLst>
          </p:cNvPr>
          <p:cNvSpPr txBox="1"/>
          <p:nvPr/>
        </p:nvSpPr>
        <p:spPr>
          <a:xfrm>
            <a:off x="1851731" y="982322"/>
            <a:ext cx="6655750" cy="2308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buClr>
                <a:schemeClr val="tx1">
                  <a:lumMod val="50000"/>
                  <a:lumOff val="50000"/>
                </a:schemeClr>
              </a:buClr>
            </a:pPr>
            <a:r>
              <a:rPr lang="ko-KR" altLang="en-US" sz="1500" spc="-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제주지역의 실시간 홍수피해 예측과 지역 맞춤형 안전지원 기술 개발</a:t>
            </a:r>
          </a:p>
        </p:txBody>
      </p:sp>
      <p:sp>
        <p:nvSpPr>
          <p:cNvPr id="4" name="아래쪽 화살표 3"/>
          <p:cNvSpPr/>
          <p:nvPr/>
        </p:nvSpPr>
        <p:spPr>
          <a:xfrm>
            <a:off x="1948751" y="3409043"/>
            <a:ext cx="164528" cy="184076"/>
          </a:xfrm>
          <a:prstGeom prst="downArrow">
            <a:avLst/>
          </a:prstGeom>
          <a:solidFill>
            <a:srgbClr val="558ED5"/>
          </a:solidFill>
          <a:ln w="635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/>
            <a:endParaRPr lang="ko-KR" altLang="en-US" sz="1050" b="1">
              <a:solidFill>
                <a:prstClr val="white"/>
              </a:solidFill>
              <a:latin typeface="KoPub돋움체 Bold" panose="02020603020101020101" pitchFamily="18" charset="-127"/>
              <a:ea typeface="KoPub돋움체 Bold" panose="02020603020101020101" pitchFamily="18" charset="-127"/>
            </a:endParaRPr>
          </a:p>
        </p:txBody>
      </p:sp>
      <p:sp>
        <p:nvSpPr>
          <p:cNvPr id="131" name="아래쪽 화살표 130"/>
          <p:cNvSpPr/>
          <p:nvPr/>
        </p:nvSpPr>
        <p:spPr>
          <a:xfrm>
            <a:off x="1950604" y="4446059"/>
            <a:ext cx="164528" cy="153596"/>
          </a:xfrm>
          <a:prstGeom prst="downArrow">
            <a:avLst/>
          </a:prstGeom>
          <a:solidFill>
            <a:srgbClr val="558ED5"/>
          </a:solidFill>
          <a:ln w="635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/>
            <a:endParaRPr lang="ko-KR" altLang="en-US" sz="1050" b="1">
              <a:solidFill>
                <a:prstClr val="white"/>
              </a:solidFill>
              <a:latin typeface="KoPub돋움체 Bold" panose="02020603020101020101" pitchFamily="18" charset="-127"/>
              <a:ea typeface="KoPub돋움체 Bold" panose="02020603020101020101" pitchFamily="18" charset="-127"/>
            </a:endParaRPr>
          </a:p>
        </p:txBody>
      </p:sp>
      <p:sp>
        <p:nvSpPr>
          <p:cNvPr id="132" name="아래쪽 화살표 131"/>
          <p:cNvSpPr/>
          <p:nvPr/>
        </p:nvSpPr>
        <p:spPr>
          <a:xfrm>
            <a:off x="3928054" y="3407930"/>
            <a:ext cx="164528" cy="178938"/>
          </a:xfrm>
          <a:prstGeom prst="downArrow">
            <a:avLst/>
          </a:prstGeom>
          <a:solidFill>
            <a:srgbClr val="4BACC6">
              <a:alpha val="74118"/>
            </a:srgbClr>
          </a:solidFill>
          <a:ln w="635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/>
            <a:endParaRPr lang="ko-KR" altLang="en-US" sz="1050" b="1">
              <a:solidFill>
                <a:prstClr val="white"/>
              </a:solidFill>
              <a:latin typeface="KoPub돋움체 Bold" panose="02020603020101020101" pitchFamily="18" charset="-127"/>
              <a:ea typeface="KoPub돋움체 Bold" panose="02020603020101020101" pitchFamily="18" charset="-127"/>
            </a:endParaRPr>
          </a:p>
        </p:txBody>
      </p:sp>
      <p:sp>
        <p:nvSpPr>
          <p:cNvPr id="133" name="아래쪽 화살표 132"/>
          <p:cNvSpPr/>
          <p:nvPr/>
        </p:nvSpPr>
        <p:spPr>
          <a:xfrm>
            <a:off x="3929907" y="4441771"/>
            <a:ext cx="164528" cy="153596"/>
          </a:xfrm>
          <a:prstGeom prst="downArrow">
            <a:avLst/>
          </a:prstGeom>
          <a:solidFill>
            <a:srgbClr val="4BACC6">
              <a:alpha val="74118"/>
            </a:srgbClr>
          </a:solidFill>
          <a:ln w="635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/>
            <a:endParaRPr lang="ko-KR" altLang="en-US" sz="1050" b="1">
              <a:solidFill>
                <a:prstClr val="white"/>
              </a:solidFill>
              <a:latin typeface="KoPub돋움체 Bold" panose="02020603020101020101" pitchFamily="18" charset="-127"/>
              <a:ea typeface="KoPub돋움체 Bold" panose="02020603020101020101" pitchFamily="18" charset="-127"/>
            </a:endParaRPr>
          </a:p>
        </p:txBody>
      </p:sp>
      <p:sp>
        <p:nvSpPr>
          <p:cNvPr id="134" name="아래쪽 화살표 133"/>
          <p:cNvSpPr/>
          <p:nvPr/>
        </p:nvSpPr>
        <p:spPr>
          <a:xfrm>
            <a:off x="5918848" y="3407930"/>
            <a:ext cx="164528" cy="184076"/>
          </a:xfrm>
          <a:prstGeom prst="downArrow">
            <a:avLst/>
          </a:prstGeom>
          <a:solidFill>
            <a:srgbClr val="0094C8">
              <a:alpha val="54902"/>
            </a:srgbClr>
          </a:solidFill>
          <a:ln w="635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/>
            <a:endParaRPr lang="ko-KR" altLang="en-US" sz="1050" b="1">
              <a:solidFill>
                <a:prstClr val="white"/>
              </a:solidFill>
              <a:latin typeface="KoPub돋움체 Bold" panose="02020603020101020101" pitchFamily="18" charset="-127"/>
              <a:ea typeface="KoPub돋움체 Bold" panose="02020603020101020101" pitchFamily="18" charset="-127"/>
            </a:endParaRPr>
          </a:p>
        </p:txBody>
      </p:sp>
      <p:sp>
        <p:nvSpPr>
          <p:cNvPr id="135" name="아래쪽 화살표 134"/>
          <p:cNvSpPr/>
          <p:nvPr/>
        </p:nvSpPr>
        <p:spPr>
          <a:xfrm>
            <a:off x="5920701" y="4441771"/>
            <a:ext cx="164528" cy="153596"/>
          </a:xfrm>
          <a:prstGeom prst="downArrow">
            <a:avLst/>
          </a:prstGeom>
          <a:solidFill>
            <a:srgbClr val="0094C8">
              <a:alpha val="54902"/>
            </a:srgbClr>
          </a:solidFill>
          <a:ln w="635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/>
            <a:endParaRPr lang="ko-KR" altLang="en-US" sz="1050" b="1">
              <a:solidFill>
                <a:prstClr val="white"/>
              </a:solidFill>
              <a:latin typeface="KoPub돋움체 Bold" panose="02020603020101020101" pitchFamily="18" charset="-127"/>
              <a:ea typeface="KoPub돋움체 Bold" panose="02020603020101020101" pitchFamily="18" charset="-127"/>
            </a:endParaRPr>
          </a:p>
        </p:txBody>
      </p:sp>
      <p:sp>
        <p:nvSpPr>
          <p:cNvPr id="136" name="아래쪽 화살표 135"/>
          <p:cNvSpPr/>
          <p:nvPr/>
        </p:nvSpPr>
        <p:spPr>
          <a:xfrm>
            <a:off x="7908181" y="3409089"/>
            <a:ext cx="164528" cy="184076"/>
          </a:xfrm>
          <a:prstGeom prst="downArrow">
            <a:avLst/>
          </a:prstGeom>
          <a:solidFill>
            <a:schemeClr val="tx2">
              <a:lumMod val="40000"/>
              <a:lumOff val="60000"/>
            </a:schemeClr>
          </a:solidFill>
          <a:ln w="635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/>
            <a:endParaRPr lang="ko-KR" altLang="en-US" sz="1050" b="1">
              <a:solidFill>
                <a:prstClr val="white"/>
              </a:solidFill>
              <a:latin typeface="KoPub돋움체 Bold" panose="02020603020101020101" pitchFamily="18" charset="-127"/>
              <a:ea typeface="KoPub돋움체 Bold" panose="02020603020101020101" pitchFamily="18" charset="-127"/>
            </a:endParaRPr>
          </a:p>
        </p:txBody>
      </p:sp>
      <p:sp>
        <p:nvSpPr>
          <p:cNvPr id="137" name="아래쪽 화살표 136"/>
          <p:cNvSpPr/>
          <p:nvPr/>
        </p:nvSpPr>
        <p:spPr>
          <a:xfrm>
            <a:off x="7910034" y="4441771"/>
            <a:ext cx="164528" cy="161105"/>
          </a:xfrm>
          <a:prstGeom prst="downArrow">
            <a:avLst/>
          </a:prstGeom>
          <a:solidFill>
            <a:schemeClr val="tx2">
              <a:lumMod val="40000"/>
              <a:lumOff val="60000"/>
            </a:schemeClr>
          </a:solidFill>
          <a:ln w="635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/>
            <a:endParaRPr lang="ko-KR" altLang="en-US" sz="1050" b="1">
              <a:solidFill>
                <a:prstClr val="white"/>
              </a:solidFill>
              <a:latin typeface="KoPub돋움체 Bold" panose="02020603020101020101" pitchFamily="18" charset="-127"/>
              <a:ea typeface="KoPub돋움체 Bold" panose="02020603020101020101" pitchFamily="18" charset="-127"/>
            </a:endParaRPr>
          </a:p>
        </p:txBody>
      </p:sp>
      <p:sp>
        <p:nvSpPr>
          <p:cNvPr id="349" name="직사각형 348">
            <a:extLst>
              <a:ext uri="{FF2B5EF4-FFF2-40B4-BE49-F238E27FC236}">
                <a16:creationId xmlns:a16="http://schemas.microsoft.com/office/drawing/2014/main" id="{1C15DE86-A030-4BE4-BBC1-99F7C7CCDE64}"/>
              </a:ext>
            </a:extLst>
          </p:cNvPr>
          <p:cNvSpPr/>
          <p:nvPr/>
        </p:nvSpPr>
        <p:spPr>
          <a:xfrm>
            <a:off x="3131757" y="2821152"/>
            <a:ext cx="1753419" cy="586778"/>
          </a:xfrm>
          <a:prstGeom prst="rect">
            <a:avLst/>
          </a:prstGeom>
          <a:solidFill>
            <a:schemeClr val="bg1"/>
          </a:solidFill>
          <a:ln w="6350" cap="flat" cmpd="sng" algn="ctr">
            <a:solidFill>
              <a:schemeClr val="bg1">
                <a:lumMod val="75000"/>
              </a:schemeClr>
            </a:solidFill>
            <a:prstDash val="solid"/>
          </a:ln>
          <a:effectLst>
            <a:innerShdw dist="12700" dir="16200000">
              <a:sysClr val="window" lastClr="FFFFFF">
                <a:alpha val="50000"/>
              </a:sysClr>
            </a:innerShdw>
          </a:effectLst>
        </p:spPr>
        <p:txBody>
          <a:bodyPr rtlCol="0" anchor="ctr"/>
          <a:lstStyle/>
          <a:p>
            <a:pPr algn="ctr">
              <a:defRPr/>
            </a:pPr>
            <a:endParaRPr lang="ko-KR" altLang="en-US" sz="1050" b="1" dirty="0">
              <a:solidFill>
                <a:prstClr val="white"/>
              </a:solidFill>
              <a:latin typeface="KoPub돋움체 Bold" panose="02020603020101020101" pitchFamily="18" charset="-127"/>
              <a:ea typeface="KoPub돋움체 Bold" panose="02020603020101020101" pitchFamily="18" charset="-127"/>
            </a:endParaRPr>
          </a:p>
        </p:txBody>
      </p:sp>
      <p:sp>
        <p:nvSpPr>
          <p:cNvPr id="350" name="직사각형 349">
            <a:extLst>
              <a:ext uri="{FF2B5EF4-FFF2-40B4-BE49-F238E27FC236}">
                <a16:creationId xmlns:a16="http://schemas.microsoft.com/office/drawing/2014/main" id="{18879CEE-75CD-44EF-8D27-24F2934B026A}"/>
              </a:ext>
            </a:extLst>
          </p:cNvPr>
          <p:cNvSpPr/>
          <p:nvPr/>
        </p:nvSpPr>
        <p:spPr>
          <a:xfrm>
            <a:off x="3131757" y="2566905"/>
            <a:ext cx="1753419" cy="26079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6350" cap="flat" cmpd="sng" algn="ctr">
            <a:solidFill>
              <a:schemeClr val="accent5">
                <a:lumMod val="60000"/>
                <a:lumOff val="40000"/>
              </a:schemeClr>
            </a:solidFill>
            <a:prstDash val="solid"/>
          </a:ln>
          <a:effectLst>
            <a:innerShdw dist="12700" dir="16200000">
              <a:sysClr val="window" lastClr="FFFFFF">
                <a:alpha val="50000"/>
              </a:sysClr>
            </a:innerShdw>
          </a:effectLst>
        </p:spPr>
        <p:txBody>
          <a:bodyPr rtlCol="0" anchor="ctr"/>
          <a:lstStyle/>
          <a:p>
            <a:pPr algn="ctr">
              <a:defRPr/>
            </a:pPr>
            <a:endParaRPr lang="ko-KR" altLang="en-US" sz="1050" b="1" dirty="0">
              <a:solidFill>
                <a:prstClr val="white"/>
              </a:solidFill>
              <a:latin typeface="KoPub돋움체 Bold" panose="02020603020101020101" pitchFamily="18" charset="-127"/>
              <a:ea typeface="KoPub돋움체 Bold" panose="02020603020101020101" pitchFamily="18" charset="-127"/>
            </a:endParaRPr>
          </a:p>
        </p:txBody>
      </p:sp>
      <p:sp>
        <p:nvSpPr>
          <p:cNvPr id="351" name="TextBox 350">
            <a:extLst>
              <a:ext uri="{FF2B5EF4-FFF2-40B4-BE49-F238E27FC236}">
                <a16:creationId xmlns:a16="http://schemas.microsoft.com/office/drawing/2014/main" id="{CAC14479-8126-4D9B-94C2-5CCA63C1057B}"/>
              </a:ext>
            </a:extLst>
          </p:cNvPr>
          <p:cNvSpPr txBox="1"/>
          <p:nvPr/>
        </p:nvSpPr>
        <p:spPr>
          <a:xfrm>
            <a:off x="3869975" y="2606723"/>
            <a:ext cx="276985" cy="18115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>
              <a:buClr>
                <a:schemeClr val="tx1">
                  <a:lumMod val="50000"/>
                  <a:lumOff val="50000"/>
                </a:schemeClr>
              </a:buClr>
            </a:pPr>
            <a:r>
              <a:rPr lang="en-US" altLang="ko-KR" sz="12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2.1</a:t>
            </a:r>
            <a:endParaRPr lang="ko-KR" altLang="en-US" sz="120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KoPub돋움체 Bold" panose="02020603020101020101" pitchFamily="18" charset="-127"/>
              <a:ea typeface="KoPub돋움체 Bold" panose="02020603020101020101" pitchFamily="18" charset="-127"/>
            </a:endParaRPr>
          </a:p>
        </p:txBody>
      </p:sp>
      <p:sp>
        <p:nvSpPr>
          <p:cNvPr id="352" name="TextBox 351">
            <a:extLst>
              <a:ext uri="{FF2B5EF4-FFF2-40B4-BE49-F238E27FC236}">
                <a16:creationId xmlns:a16="http://schemas.microsoft.com/office/drawing/2014/main" id="{4D7DE1D6-FC11-45A9-A6E2-3FBCC644B64B}"/>
              </a:ext>
            </a:extLst>
          </p:cNvPr>
          <p:cNvSpPr txBox="1"/>
          <p:nvPr/>
        </p:nvSpPr>
        <p:spPr>
          <a:xfrm>
            <a:off x="3183760" y="2838276"/>
            <a:ext cx="1649416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buClr>
                <a:schemeClr val="tx1">
                  <a:lumMod val="50000"/>
                  <a:lumOff val="50000"/>
                </a:schemeClr>
              </a:buClr>
            </a:pPr>
            <a:r>
              <a:rPr lang="ko-KR" altLang="en-US" sz="12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itchFamily="18" charset="-127"/>
                <a:ea typeface="KoPub돋움체 Medium" pitchFamily="18" charset="-127"/>
              </a:rPr>
              <a:t>호우의 시공간 분포 </a:t>
            </a:r>
            <a:endParaRPr lang="en-US" altLang="ko-KR" sz="1200" spc="-5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KoPub돋움체 Medium" pitchFamily="18" charset="-127"/>
              <a:ea typeface="KoPub돋움체 Medium" pitchFamily="18" charset="-127"/>
            </a:endParaRPr>
          </a:p>
          <a:p>
            <a:pPr algn="ctr">
              <a:buClr>
                <a:schemeClr val="tx1">
                  <a:lumMod val="50000"/>
                  <a:lumOff val="50000"/>
                </a:schemeClr>
              </a:buClr>
            </a:pPr>
            <a:r>
              <a:rPr lang="ko-KR" altLang="en-US" sz="12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itchFamily="18" charset="-127"/>
                <a:ea typeface="KoPub돋움체 Medium" pitchFamily="18" charset="-127"/>
              </a:rPr>
              <a:t>특성 정량화 및 </a:t>
            </a:r>
            <a:r>
              <a:rPr lang="en-US" altLang="ko-KR" sz="12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itchFamily="18" charset="-127"/>
                <a:ea typeface="KoPub돋움체 Medium" pitchFamily="18" charset="-127"/>
              </a:rPr>
              <a:t/>
            </a:r>
            <a:br>
              <a:rPr lang="en-US" altLang="ko-KR" sz="12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itchFamily="18" charset="-127"/>
                <a:ea typeface="KoPub돋움체 Medium" pitchFamily="18" charset="-127"/>
              </a:rPr>
            </a:br>
            <a:r>
              <a:rPr lang="ko-KR" altLang="en-US" sz="12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itchFamily="18" charset="-127"/>
                <a:ea typeface="KoPub돋움체 Medium" pitchFamily="18" charset="-127"/>
              </a:rPr>
              <a:t>호우시나리오 개발</a:t>
            </a:r>
          </a:p>
        </p:txBody>
      </p:sp>
      <p:sp>
        <p:nvSpPr>
          <p:cNvPr id="144" name="아래쪽 화살표 143"/>
          <p:cNvSpPr/>
          <p:nvPr/>
        </p:nvSpPr>
        <p:spPr>
          <a:xfrm rot="16200000">
            <a:off x="2902260" y="5061379"/>
            <a:ext cx="164528" cy="153596"/>
          </a:xfrm>
          <a:prstGeom prst="downArrow">
            <a:avLst/>
          </a:prstGeom>
          <a:solidFill>
            <a:schemeClr val="bg1">
              <a:lumMod val="65000"/>
            </a:schemeClr>
          </a:solidFill>
          <a:ln w="635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/>
            <a:endParaRPr lang="ko-KR" altLang="en-US" sz="1050" b="1">
              <a:solidFill>
                <a:prstClr val="white"/>
              </a:solidFill>
              <a:latin typeface="KoPub돋움체 Bold" panose="02020603020101020101" pitchFamily="18" charset="-127"/>
              <a:ea typeface="KoPub돋움체 Bold" panose="02020603020101020101" pitchFamily="18" charset="-127"/>
            </a:endParaRPr>
          </a:p>
        </p:txBody>
      </p:sp>
      <p:sp>
        <p:nvSpPr>
          <p:cNvPr id="145" name="아래쪽 화살표 144"/>
          <p:cNvSpPr/>
          <p:nvPr/>
        </p:nvSpPr>
        <p:spPr>
          <a:xfrm rot="16200000">
            <a:off x="4879710" y="5061380"/>
            <a:ext cx="164528" cy="153596"/>
          </a:xfrm>
          <a:prstGeom prst="downArrow">
            <a:avLst/>
          </a:prstGeom>
          <a:solidFill>
            <a:schemeClr val="bg1">
              <a:lumMod val="65000"/>
            </a:schemeClr>
          </a:solidFill>
          <a:ln w="635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/>
            <a:endParaRPr lang="ko-KR" altLang="en-US" sz="1050" b="1">
              <a:solidFill>
                <a:prstClr val="white"/>
              </a:solidFill>
              <a:latin typeface="KoPub돋움체 Bold" panose="02020603020101020101" pitchFamily="18" charset="-127"/>
              <a:ea typeface="KoPub돋움체 Bold" panose="02020603020101020101" pitchFamily="18" charset="-127"/>
            </a:endParaRPr>
          </a:p>
        </p:txBody>
      </p:sp>
      <p:sp>
        <p:nvSpPr>
          <p:cNvPr id="146" name="아래쪽 화살표 145"/>
          <p:cNvSpPr/>
          <p:nvPr/>
        </p:nvSpPr>
        <p:spPr>
          <a:xfrm rot="16200000">
            <a:off x="6859008" y="5061380"/>
            <a:ext cx="164528" cy="153596"/>
          </a:xfrm>
          <a:prstGeom prst="downArrow">
            <a:avLst/>
          </a:prstGeom>
          <a:solidFill>
            <a:schemeClr val="bg1">
              <a:lumMod val="65000"/>
            </a:schemeClr>
          </a:solidFill>
          <a:ln w="635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/>
            <a:endParaRPr lang="ko-KR" altLang="en-US" sz="1050" b="1">
              <a:solidFill>
                <a:prstClr val="white"/>
              </a:solidFill>
              <a:latin typeface="KoPub돋움체 Bold" panose="02020603020101020101" pitchFamily="18" charset="-127"/>
              <a:ea typeface="KoPub돋움체 Bold" panose="02020603020101020101" pitchFamily="18" charset="-127"/>
            </a:endParaRPr>
          </a:p>
        </p:txBody>
      </p:sp>
      <p:cxnSp>
        <p:nvCxnSpPr>
          <p:cNvPr id="13" name="꺾인 연결선 12"/>
          <p:cNvCxnSpPr>
            <a:stCxn id="394" idx="2"/>
            <a:endCxn id="402" idx="2"/>
          </p:cNvCxnSpPr>
          <p:nvPr/>
        </p:nvCxnSpPr>
        <p:spPr>
          <a:xfrm rot="16200000" flipH="1">
            <a:off x="5985915" y="3485842"/>
            <a:ext cx="12700" cy="3954896"/>
          </a:xfrm>
          <a:prstGeom prst="bentConnector3">
            <a:avLst>
              <a:gd name="adj1" fmla="val 1180000"/>
            </a:avLst>
          </a:prstGeom>
          <a:solidFill>
            <a:schemeClr val="accent5">
              <a:lumMod val="20000"/>
              <a:lumOff val="80000"/>
            </a:schemeClr>
          </a:solidFill>
          <a:ln w="6350" cap="flat" cmpd="sng" algn="ctr">
            <a:solidFill>
              <a:schemeClr val="accent5">
                <a:lumMod val="60000"/>
                <a:lumOff val="40000"/>
              </a:schemeClr>
            </a:solidFill>
            <a:prstDash val="solid"/>
            <a:headEnd type="oval" w="sm" len="sm"/>
            <a:tailEnd type="triangle" w="med" len="med"/>
          </a:ln>
          <a:effectLst>
            <a:innerShdw dist="12700" dir="16200000">
              <a:sysClr val="window" lastClr="FFFFFF">
                <a:alpha val="50000"/>
              </a:sysClr>
            </a:innerShdw>
          </a:effectLst>
        </p:spPr>
      </p:cxnSp>
      <p:sp>
        <p:nvSpPr>
          <p:cNvPr id="15" name="직사각형 14"/>
          <p:cNvSpPr/>
          <p:nvPr/>
        </p:nvSpPr>
        <p:spPr>
          <a:xfrm>
            <a:off x="3275856" y="3427458"/>
            <a:ext cx="240028" cy="767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17" name="꺾인 연결선 16"/>
          <p:cNvCxnSpPr>
            <a:stCxn id="331" idx="3"/>
            <a:endCxn id="15" idx="1"/>
          </p:cNvCxnSpPr>
          <p:nvPr/>
        </p:nvCxnSpPr>
        <p:spPr>
          <a:xfrm flipV="1">
            <a:off x="2907726" y="3465857"/>
            <a:ext cx="368130" cy="251406"/>
          </a:xfrm>
          <a:prstGeom prst="bentConnector3">
            <a:avLst>
              <a:gd name="adj1" fmla="val 50000"/>
            </a:avLst>
          </a:prstGeom>
          <a:solidFill>
            <a:schemeClr val="accent1">
              <a:lumMod val="20000"/>
              <a:lumOff val="80000"/>
            </a:schemeClr>
          </a:solidFill>
          <a:ln w="6350" cap="flat" cmpd="sng" algn="ctr">
            <a:solidFill>
              <a:schemeClr val="accent1">
                <a:lumMod val="60000"/>
                <a:lumOff val="40000"/>
              </a:schemeClr>
            </a:solidFill>
            <a:prstDash val="solid"/>
            <a:headEnd type="oval" w="sm" len="sm"/>
          </a:ln>
          <a:effectLst>
            <a:innerShdw dist="12700" dir="16200000">
              <a:sysClr val="window" lastClr="FFFFFF">
                <a:alpha val="50000"/>
              </a:sysClr>
            </a:innerShdw>
          </a:effectLst>
        </p:spPr>
      </p:cxnSp>
      <p:cxnSp>
        <p:nvCxnSpPr>
          <p:cNvPr id="20" name="꺾인 연결선 19"/>
          <p:cNvCxnSpPr>
            <a:stCxn id="15" idx="1"/>
            <a:endCxn id="362" idx="1"/>
          </p:cNvCxnSpPr>
          <p:nvPr/>
        </p:nvCxnSpPr>
        <p:spPr>
          <a:xfrm rot="10800000" flipH="1">
            <a:off x="3275855" y="2697301"/>
            <a:ext cx="1833347" cy="768557"/>
          </a:xfrm>
          <a:prstGeom prst="bentConnector3">
            <a:avLst>
              <a:gd name="adj1" fmla="val 93517"/>
            </a:avLst>
          </a:prstGeom>
          <a:solidFill>
            <a:schemeClr val="accent1">
              <a:lumMod val="20000"/>
              <a:lumOff val="80000"/>
            </a:schemeClr>
          </a:solidFill>
          <a:ln w="6350" cap="flat" cmpd="sng" algn="ctr">
            <a:solidFill>
              <a:schemeClr val="accent1">
                <a:lumMod val="60000"/>
                <a:lumOff val="40000"/>
              </a:schemeClr>
            </a:solidFill>
            <a:prstDash val="solid"/>
            <a:tailEnd type="triangle" w="med" len="med"/>
          </a:ln>
          <a:effectLst>
            <a:innerShdw dist="12700" dir="16200000">
              <a:sysClr val="window" lastClr="FFFFFF">
                <a:alpha val="50000"/>
              </a:sysClr>
            </a:innerShdw>
          </a:effectLst>
        </p:spPr>
      </p:cxnSp>
      <p:grpSp>
        <p:nvGrpSpPr>
          <p:cNvPr id="174" name="그룹 173"/>
          <p:cNvGrpSpPr/>
          <p:nvPr/>
        </p:nvGrpSpPr>
        <p:grpSpPr>
          <a:xfrm>
            <a:off x="1290195" y="5794803"/>
            <a:ext cx="322728" cy="204902"/>
            <a:chOff x="615508" y="1324875"/>
            <a:chExt cx="399717" cy="253785"/>
          </a:xfrm>
        </p:grpSpPr>
        <p:sp>
          <p:nvSpPr>
            <p:cNvPr id="175" name="모서리가 둥근 직사각형 174"/>
            <p:cNvSpPr/>
            <p:nvPr/>
          </p:nvSpPr>
          <p:spPr>
            <a:xfrm>
              <a:off x="676234" y="1324875"/>
              <a:ext cx="277978" cy="253785"/>
            </a:xfrm>
            <a:prstGeom prst="roundRect">
              <a:avLst/>
            </a:prstGeom>
            <a:solidFill>
              <a:schemeClr val="tx2">
                <a:lumMod val="60000"/>
                <a:lumOff val="40000"/>
              </a:schemeClr>
            </a:solidFill>
            <a:ln w="19050" cap="flat" cmpd="sng" algn="ctr">
              <a:solidFill>
                <a:schemeClr val="bg1"/>
              </a:solidFill>
              <a:prstDash val="solid"/>
              <a:tailEnd type="oval" w="sm" len="sm"/>
            </a:ln>
            <a:effectLst>
              <a:innerShdw blurRad="114300">
                <a:prstClr val="black">
                  <a:alpha val="19000"/>
                </a:prstClr>
              </a:innerShdw>
            </a:effectLst>
          </p:spPr>
          <p:txBody>
            <a:bodyPr lIns="104306" tIns="52153" rIns="104306" bIns="52153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나눔고딕 ExtraBold" pitchFamily="50" charset="-127"/>
                <a:ea typeface="나눔고딕 ExtraBold" pitchFamily="50" charset="-127"/>
                <a:cs typeface="+mn-cs"/>
              </a:endParaRPr>
            </a:p>
          </p:txBody>
        </p:sp>
        <p:sp>
          <p:nvSpPr>
            <p:cNvPr id="176" name="제목 114"/>
            <p:cNvSpPr txBox="1">
              <a:spLocks/>
            </p:cNvSpPr>
            <p:nvPr/>
          </p:nvSpPr>
          <p:spPr>
            <a:xfrm>
              <a:off x="615508" y="1341814"/>
              <a:ext cx="399717" cy="219908"/>
            </a:xfrm>
            <a:prstGeom prst="rect">
              <a:avLst/>
            </a:prstGeom>
            <a:effectLst>
              <a:outerShdw blurRad="76200" dir="5400000" algn="ctr" rotWithShape="0">
                <a:sysClr val="windowText" lastClr="000000"/>
              </a:outerShdw>
            </a:effectLst>
          </p:spPr>
          <p:txBody>
            <a:bodyPr lIns="104306" tIns="52153" rIns="104306" bIns="52153" anchor="ctr" anchorCtr="0"/>
            <a:lstStyle/>
            <a:p>
              <a: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tx1">
                    <a:lumMod val="50000"/>
                    <a:lumOff val="50000"/>
                  </a:schemeClr>
                </a:buClr>
                <a:buSzTx/>
                <a:buFontTx/>
                <a:buNone/>
                <a:tabLst/>
                <a:defRPr/>
              </a:pPr>
              <a:r>
                <a:rPr lang="en-US" altLang="ko-KR" sz="120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돋움체 Bold" panose="02020603020101020101" pitchFamily="18" charset="-127"/>
                  <a:ea typeface="KoPub돋움체 Bold" panose="02020603020101020101" pitchFamily="18" charset="-127"/>
                </a:rPr>
                <a:t>1</a:t>
              </a:r>
              <a:endParaRPr lang="ko-KR" altLang="en-US" sz="12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endParaRPr>
            </a:p>
          </p:txBody>
        </p:sp>
      </p:grpSp>
      <p:grpSp>
        <p:nvGrpSpPr>
          <p:cNvPr id="188" name="그룹 187"/>
          <p:cNvGrpSpPr/>
          <p:nvPr/>
        </p:nvGrpSpPr>
        <p:grpSpPr>
          <a:xfrm>
            <a:off x="1290195" y="6047923"/>
            <a:ext cx="322728" cy="204902"/>
            <a:chOff x="615508" y="1324875"/>
            <a:chExt cx="399717" cy="253785"/>
          </a:xfrm>
        </p:grpSpPr>
        <p:sp>
          <p:nvSpPr>
            <p:cNvPr id="189" name="모서리가 둥근 직사각형 188"/>
            <p:cNvSpPr/>
            <p:nvPr/>
          </p:nvSpPr>
          <p:spPr>
            <a:xfrm>
              <a:off x="676234" y="1324875"/>
              <a:ext cx="277978" cy="253785"/>
            </a:xfrm>
            <a:prstGeom prst="roundRect">
              <a:avLst/>
            </a:prstGeom>
            <a:solidFill>
              <a:schemeClr val="tx2">
                <a:lumMod val="60000"/>
                <a:lumOff val="40000"/>
              </a:schemeClr>
            </a:solidFill>
            <a:ln w="19050" cap="flat" cmpd="sng" algn="ctr">
              <a:solidFill>
                <a:schemeClr val="bg1"/>
              </a:solidFill>
              <a:prstDash val="solid"/>
              <a:tailEnd type="oval" w="sm" len="sm"/>
            </a:ln>
            <a:effectLst>
              <a:innerShdw blurRad="114300">
                <a:prstClr val="black">
                  <a:alpha val="19000"/>
                </a:prstClr>
              </a:innerShdw>
            </a:effectLst>
          </p:spPr>
          <p:txBody>
            <a:bodyPr lIns="104306" tIns="52153" rIns="104306" bIns="52153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나눔고딕 ExtraBold" pitchFamily="50" charset="-127"/>
                <a:ea typeface="나눔고딕 ExtraBold" pitchFamily="50" charset="-127"/>
                <a:cs typeface="+mn-cs"/>
              </a:endParaRPr>
            </a:p>
          </p:txBody>
        </p:sp>
        <p:sp>
          <p:nvSpPr>
            <p:cNvPr id="190" name="제목 114"/>
            <p:cNvSpPr txBox="1">
              <a:spLocks/>
            </p:cNvSpPr>
            <p:nvPr/>
          </p:nvSpPr>
          <p:spPr>
            <a:xfrm>
              <a:off x="615508" y="1341814"/>
              <a:ext cx="399717" cy="219908"/>
            </a:xfrm>
            <a:prstGeom prst="rect">
              <a:avLst/>
            </a:prstGeom>
            <a:effectLst>
              <a:outerShdw blurRad="76200" dir="5400000" algn="ctr" rotWithShape="0">
                <a:sysClr val="windowText" lastClr="000000"/>
              </a:outerShdw>
            </a:effectLst>
          </p:spPr>
          <p:txBody>
            <a:bodyPr lIns="104306" tIns="52153" rIns="104306" bIns="52153" anchor="ctr" anchorCtr="0"/>
            <a:lstStyle/>
            <a:p>
              <a: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tx1">
                    <a:lumMod val="50000"/>
                    <a:lumOff val="50000"/>
                  </a:schemeClr>
                </a:buClr>
                <a:buSzTx/>
                <a:buFontTx/>
                <a:buNone/>
                <a:tabLst/>
                <a:defRPr/>
              </a:pPr>
              <a:r>
                <a:rPr lang="en-US" altLang="ko-KR" sz="120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돋움체 Bold" panose="02020603020101020101" pitchFamily="18" charset="-127"/>
                  <a:ea typeface="KoPub돋움체 Bold" panose="02020603020101020101" pitchFamily="18" charset="-127"/>
                </a:rPr>
                <a:t>2</a:t>
              </a:r>
              <a:endParaRPr lang="ko-KR" altLang="en-US" sz="12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endParaRPr>
            </a:p>
          </p:txBody>
        </p:sp>
      </p:grpSp>
      <p:grpSp>
        <p:nvGrpSpPr>
          <p:cNvPr id="191" name="그룹 190"/>
          <p:cNvGrpSpPr/>
          <p:nvPr/>
        </p:nvGrpSpPr>
        <p:grpSpPr>
          <a:xfrm>
            <a:off x="1290195" y="6306814"/>
            <a:ext cx="322728" cy="204902"/>
            <a:chOff x="615508" y="1324875"/>
            <a:chExt cx="399717" cy="253785"/>
          </a:xfrm>
        </p:grpSpPr>
        <p:sp>
          <p:nvSpPr>
            <p:cNvPr id="192" name="모서리가 둥근 직사각형 191"/>
            <p:cNvSpPr/>
            <p:nvPr/>
          </p:nvSpPr>
          <p:spPr>
            <a:xfrm>
              <a:off x="676234" y="1324875"/>
              <a:ext cx="277978" cy="253785"/>
            </a:xfrm>
            <a:prstGeom prst="roundRect">
              <a:avLst/>
            </a:prstGeom>
            <a:solidFill>
              <a:schemeClr val="tx2">
                <a:lumMod val="60000"/>
                <a:lumOff val="40000"/>
              </a:schemeClr>
            </a:solidFill>
            <a:ln w="19050" cap="flat" cmpd="sng" algn="ctr">
              <a:solidFill>
                <a:schemeClr val="bg1"/>
              </a:solidFill>
              <a:prstDash val="solid"/>
              <a:tailEnd type="oval" w="sm" len="sm"/>
            </a:ln>
            <a:effectLst>
              <a:innerShdw blurRad="114300">
                <a:prstClr val="black">
                  <a:alpha val="19000"/>
                </a:prstClr>
              </a:innerShdw>
            </a:effectLst>
          </p:spPr>
          <p:txBody>
            <a:bodyPr lIns="104306" tIns="52153" rIns="104306" bIns="52153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나눔고딕 ExtraBold" pitchFamily="50" charset="-127"/>
                <a:ea typeface="나눔고딕 ExtraBold" pitchFamily="50" charset="-127"/>
                <a:cs typeface="+mn-cs"/>
              </a:endParaRPr>
            </a:p>
          </p:txBody>
        </p:sp>
        <p:sp>
          <p:nvSpPr>
            <p:cNvPr id="193" name="제목 114"/>
            <p:cNvSpPr txBox="1">
              <a:spLocks/>
            </p:cNvSpPr>
            <p:nvPr/>
          </p:nvSpPr>
          <p:spPr>
            <a:xfrm>
              <a:off x="615508" y="1341814"/>
              <a:ext cx="399717" cy="219908"/>
            </a:xfrm>
            <a:prstGeom prst="rect">
              <a:avLst/>
            </a:prstGeom>
            <a:effectLst>
              <a:outerShdw blurRad="76200" dir="5400000" algn="ctr" rotWithShape="0">
                <a:sysClr val="windowText" lastClr="000000"/>
              </a:outerShdw>
            </a:effectLst>
          </p:spPr>
          <p:txBody>
            <a:bodyPr lIns="104306" tIns="52153" rIns="104306" bIns="52153" anchor="ctr" anchorCtr="0"/>
            <a:lstStyle/>
            <a:p>
              <a: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tx1">
                    <a:lumMod val="50000"/>
                    <a:lumOff val="50000"/>
                  </a:schemeClr>
                </a:buClr>
                <a:buSzTx/>
                <a:buFontTx/>
                <a:buNone/>
                <a:tabLst/>
                <a:defRPr/>
              </a:pPr>
              <a:r>
                <a:rPr lang="en-US" altLang="ko-KR" sz="120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돋움체 Bold" panose="02020603020101020101" pitchFamily="18" charset="-127"/>
                  <a:ea typeface="KoPub돋움체 Bold" panose="02020603020101020101" pitchFamily="18" charset="-127"/>
                </a:rPr>
                <a:t>3</a:t>
              </a:r>
              <a:endParaRPr lang="ko-KR" altLang="en-US" sz="12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endParaRPr>
            </a:p>
          </p:txBody>
        </p:sp>
      </p:grpSp>
      <p:sp>
        <p:nvSpPr>
          <p:cNvPr id="122" name="Slide Number Placeholder 4">
            <a:extLst>
              <a:ext uri="{FF2B5EF4-FFF2-40B4-BE49-F238E27FC236}">
                <a16:creationId xmlns:a16="http://schemas.microsoft.com/office/drawing/2014/main" id="{2109913F-AE7C-4464-BE13-AABF4197645E}"/>
              </a:ext>
            </a:extLst>
          </p:cNvPr>
          <p:cNvSpPr txBox="1">
            <a:spLocks/>
          </p:cNvSpPr>
          <p:nvPr/>
        </p:nvSpPr>
        <p:spPr>
          <a:xfrm>
            <a:off x="4126064" y="6540434"/>
            <a:ext cx="891872" cy="25567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dirty="0"/>
              <a:t>Page </a:t>
            </a:r>
            <a:fld id="{F03C90E3-98FA-4A46-95E3-0DCDD3916FEC}" type="slidenum">
              <a:rPr lang="ko-KR" altLang="en-US" smtClean="0"/>
              <a:pPr algn="ctr"/>
              <a:t>15</a:t>
            </a:fld>
            <a:endParaRPr lang="ko-KR" altLang="en-US" dirty="0"/>
          </a:p>
        </p:txBody>
      </p:sp>
      <p:grpSp>
        <p:nvGrpSpPr>
          <p:cNvPr id="123" name="그룹 122">
            <a:extLst>
              <a:ext uri="{FF2B5EF4-FFF2-40B4-BE49-F238E27FC236}">
                <a16:creationId xmlns:a16="http://schemas.microsoft.com/office/drawing/2014/main" id="{0CD3DFA6-2240-486C-8F54-2E0F981B888E}"/>
              </a:ext>
            </a:extLst>
          </p:cNvPr>
          <p:cNvGrpSpPr/>
          <p:nvPr/>
        </p:nvGrpSpPr>
        <p:grpSpPr>
          <a:xfrm>
            <a:off x="5623626" y="180431"/>
            <a:ext cx="2695047" cy="234801"/>
            <a:chOff x="8739041" y="132416"/>
            <a:chExt cx="2695047" cy="234801"/>
          </a:xfrm>
        </p:grpSpPr>
        <p:sp>
          <p:nvSpPr>
            <p:cNvPr id="124" name="모서리가 둥근 직사각형 43">
              <a:extLst>
                <a:ext uri="{FF2B5EF4-FFF2-40B4-BE49-F238E27FC236}">
                  <a16:creationId xmlns:a16="http://schemas.microsoft.com/office/drawing/2014/main" id="{A224C465-74A7-41C6-95C5-3497B96B0D9F}"/>
                </a:ext>
              </a:extLst>
            </p:cNvPr>
            <p:cNvSpPr/>
            <p:nvPr/>
          </p:nvSpPr>
          <p:spPr>
            <a:xfrm>
              <a:off x="8739041" y="132416"/>
              <a:ext cx="248205" cy="234801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30325">
                <a:spcBef>
                  <a:spcPts val="300"/>
                </a:spcBef>
                <a:buSzPct val="100000"/>
              </a:pPr>
              <a:r>
                <a:rPr lang="en-US" altLang="ko-KR" sz="1200" spc="-50" dirty="0">
                  <a:ln>
                    <a:solidFill>
                      <a:schemeClr val="bg1">
                        <a:lumMod val="85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돋움체 Bold" panose="00000800000000000000" pitchFamily="2" charset="-127"/>
                  <a:ea typeface="KoPub돋움체 Bold" panose="00000800000000000000" pitchFamily="2" charset="-127"/>
                </a:rPr>
                <a:t>Ⅰ</a:t>
              </a:r>
              <a:endParaRPr lang="ko-KR" altLang="en-US" sz="1200" spc="-50" dirty="0">
                <a:ln>
                  <a:solidFill>
                    <a:schemeClr val="bg1">
                      <a:lumMod val="85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endParaRPr>
            </a:p>
          </p:txBody>
        </p:sp>
        <p:sp>
          <p:nvSpPr>
            <p:cNvPr id="125" name="모서리가 둥근 직사각형 44">
              <a:extLst>
                <a:ext uri="{FF2B5EF4-FFF2-40B4-BE49-F238E27FC236}">
                  <a16:creationId xmlns:a16="http://schemas.microsoft.com/office/drawing/2014/main" id="{18187B78-3EE7-4183-94F4-113C5BF89035}"/>
                </a:ext>
              </a:extLst>
            </p:cNvPr>
            <p:cNvSpPr/>
            <p:nvPr/>
          </p:nvSpPr>
          <p:spPr>
            <a:xfrm>
              <a:off x="9053072" y="132416"/>
              <a:ext cx="1757436" cy="234801"/>
            </a:xfrm>
            <a:prstGeom prst="roundRect">
              <a:avLst/>
            </a:prstGeom>
            <a:solidFill>
              <a:srgbClr val="2D506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30325">
                <a:spcBef>
                  <a:spcPts val="300"/>
                </a:spcBef>
                <a:buSzPct val="100000"/>
              </a:pPr>
              <a:r>
                <a:rPr lang="en-US" altLang="ko-KR" sz="1200" spc="-50" dirty="0">
                  <a:ln>
                    <a:solidFill>
                      <a:schemeClr val="bg1">
                        <a:lumMod val="85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돋움체 Bold" panose="00000800000000000000" pitchFamily="2" charset="-127"/>
                  <a:ea typeface="KoPub돋움체 Bold" panose="00000800000000000000" pitchFamily="2" charset="-127"/>
                </a:rPr>
                <a:t>Ⅱ. </a:t>
              </a:r>
              <a:r>
                <a:rPr lang="ko-KR" altLang="en-US" sz="1200" spc="-50" dirty="0">
                  <a:ln>
                    <a:solidFill>
                      <a:schemeClr val="bg1">
                        <a:lumMod val="85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돋움체 Bold" panose="00000800000000000000" pitchFamily="2" charset="-127"/>
                  <a:ea typeface="KoPub돋움체 Bold" panose="00000800000000000000" pitchFamily="2" charset="-127"/>
                </a:rPr>
                <a:t>연구개발 목표 및 내용</a:t>
              </a:r>
            </a:p>
          </p:txBody>
        </p:sp>
        <p:sp>
          <p:nvSpPr>
            <p:cNvPr id="130" name="모서리가 둥근 직사각형 46">
              <a:extLst>
                <a:ext uri="{FF2B5EF4-FFF2-40B4-BE49-F238E27FC236}">
                  <a16:creationId xmlns:a16="http://schemas.microsoft.com/office/drawing/2014/main" id="{051B76BA-67EF-4B6D-A67C-3A15FD8E9BDF}"/>
                </a:ext>
              </a:extLst>
            </p:cNvPr>
            <p:cNvSpPr/>
            <p:nvPr/>
          </p:nvSpPr>
          <p:spPr>
            <a:xfrm>
              <a:off x="10876334" y="132416"/>
              <a:ext cx="245964" cy="234801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200" spc="-50" dirty="0">
                  <a:ln>
                    <a:solidFill>
                      <a:schemeClr val="bg1">
                        <a:lumMod val="85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돋움체 Bold" panose="00000800000000000000" pitchFamily="2" charset="-127"/>
                  <a:ea typeface="KoPub돋움체 Bold" panose="00000800000000000000" pitchFamily="2" charset="-127"/>
                </a:rPr>
                <a:t>Ⅲ</a:t>
              </a:r>
              <a:endParaRPr lang="ko-KR" altLang="en-US" sz="1200" spc="-50" dirty="0">
                <a:ln>
                  <a:solidFill>
                    <a:schemeClr val="bg1">
                      <a:lumMod val="85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endParaRPr>
            </a:p>
          </p:txBody>
        </p:sp>
        <p:sp>
          <p:nvSpPr>
            <p:cNvPr id="138" name="모서리가 둥근 직사각형 53">
              <a:extLst>
                <a:ext uri="{FF2B5EF4-FFF2-40B4-BE49-F238E27FC236}">
                  <a16:creationId xmlns:a16="http://schemas.microsoft.com/office/drawing/2014/main" id="{9BEAA71E-E1D8-49AD-9804-8D27C41D1AE4}"/>
                </a:ext>
              </a:extLst>
            </p:cNvPr>
            <p:cNvSpPr/>
            <p:nvPr/>
          </p:nvSpPr>
          <p:spPr>
            <a:xfrm>
              <a:off x="11188124" y="132416"/>
              <a:ext cx="245964" cy="234801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200" spc="-50" dirty="0">
                  <a:ln>
                    <a:solidFill>
                      <a:schemeClr val="bg1">
                        <a:lumMod val="85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돋움체 Bold" panose="00000800000000000000" pitchFamily="2" charset="-127"/>
                  <a:ea typeface="KoPub돋움체 Bold" panose="00000800000000000000" pitchFamily="2" charset="-127"/>
                </a:rPr>
                <a:t>Ⅳ</a:t>
              </a:r>
              <a:endParaRPr lang="ko-KR" altLang="en-US" sz="1200" spc="-50" dirty="0">
                <a:ln>
                  <a:solidFill>
                    <a:schemeClr val="bg1">
                      <a:lumMod val="85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endParaRPr>
            </a:p>
          </p:txBody>
        </p:sp>
      </p:grpSp>
      <p:sp>
        <p:nvSpPr>
          <p:cNvPr id="139" name="모서리가 둥근 직사각형 138">
            <a:extLst>
              <a:ext uri="{FF2B5EF4-FFF2-40B4-BE49-F238E27FC236}">
                <a16:creationId xmlns:a16="http://schemas.microsoft.com/office/drawing/2014/main" id="{AB1AE3CF-D32B-4DCB-86C8-066CA9EE39FE}"/>
              </a:ext>
            </a:extLst>
          </p:cNvPr>
          <p:cNvSpPr/>
          <p:nvPr/>
        </p:nvSpPr>
        <p:spPr>
          <a:xfrm>
            <a:off x="8371963" y="183643"/>
            <a:ext cx="245964" cy="234801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200" spc="-50" dirty="0">
                <a:ln>
                  <a:solidFill>
                    <a:schemeClr val="bg1">
                      <a:lumMod val="85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rPr>
              <a:t>Ⅴ</a:t>
            </a:r>
            <a:endParaRPr lang="ko-KR" altLang="en-US" sz="1200" spc="-50" dirty="0">
              <a:ln>
                <a:solidFill>
                  <a:schemeClr val="bg1">
                    <a:lumMod val="85000"/>
                    <a:alpha val="0"/>
                  </a:schemeClr>
                </a:solidFill>
              </a:ln>
              <a:solidFill>
                <a:schemeClr val="bg1"/>
              </a:solidFill>
              <a:latin typeface="KoPub돋움체 Bold" panose="00000800000000000000" pitchFamily="2" charset="-127"/>
              <a:ea typeface="KoPub돋움체 Bold" panose="00000800000000000000" pitchFamily="2" charset="-127"/>
            </a:endParaRPr>
          </a:p>
        </p:txBody>
      </p:sp>
      <p:sp>
        <p:nvSpPr>
          <p:cNvPr id="141" name="모서리가 둥근 직사각형 140">
            <a:extLst>
              <a:ext uri="{FF2B5EF4-FFF2-40B4-BE49-F238E27FC236}">
                <a16:creationId xmlns:a16="http://schemas.microsoft.com/office/drawing/2014/main" id="{C60C7C84-7302-48B1-AA8D-F1952C702B56}"/>
              </a:ext>
            </a:extLst>
          </p:cNvPr>
          <p:cNvSpPr/>
          <p:nvPr/>
        </p:nvSpPr>
        <p:spPr>
          <a:xfrm>
            <a:off x="8673594" y="181899"/>
            <a:ext cx="245964" cy="234801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200" spc="-50" dirty="0">
                <a:ln>
                  <a:solidFill>
                    <a:schemeClr val="bg1">
                      <a:lumMod val="85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rPr>
              <a:t>Ⅵ</a:t>
            </a:r>
            <a:endParaRPr lang="ko-KR" altLang="en-US" sz="1200" spc="-50" dirty="0">
              <a:ln>
                <a:solidFill>
                  <a:schemeClr val="bg1">
                    <a:lumMod val="85000"/>
                    <a:alpha val="0"/>
                  </a:schemeClr>
                </a:solidFill>
              </a:ln>
              <a:solidFill>
                <a:schemeClr val="bg1"/>
              </a:solidFill>
              <a:latin typeface="KoPub돋움체 Bold" panose="00000800000000000000" pitchFamily="2" charset="-127"/>
              <a:ea typeface="KoPub돋움체 Bold" panose="00000800000000000000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6162517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사각형: 둥근 모서리 94">
            <a:extLst>
              <a:ext uri="{FF2B5EF4-FFF2-40B4-BE49-F238E27FC236}">
                <a16:creationId xmlns:a16="http://schemas.microsoft.com/office/drawing/2014/main" id="{55E339AD-7FD7-4EF3-92C9-3F826945549D}"/>
              </a:ext>
            </a:extLst>
          </p:cNvPr>
          <p:cNvSpPr/>
          <p:nvPr/>
        </p:nvSpPr>
        <p:spPr>
          <a:xfrm>
            <a:off x="253174" y="1700212"/>
            <a:ext cx="4212000" cy="3176588"/>
          </a:xfrm>
          <a:prstGeom prst="rect">
            <a:avLst/>
          </a:prstGeom>
          <a:solidFill>
            <a:schemeClr val="bg1"/>
          </a:solidFill>
          <a:ln w="6350">
            <a:solidFill>
              <a:srgbClr val="0070C0"/>
            </a:solidFill>
          </a:ln>
          <a:effectLst>
            <a:outerShdw dist="38100" dir="5400000" algn="t" rotWithShape="0">
              <a:schemeClr val="bg1">
                <a:lumMod val="8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600" dirty="0"/>
          </a:p>
        </p:txBody>
      </p:sp>
      <p:sp>
        <p:nvSpPr>
          <p:cNvPr id="2" name="모서리가 둥근 직사각형 1"/>
          <p:cNvSpPr/>
          <p:nvPr/>
        </p:nvSpPr>
        <p:spPr>
          <a:xfrm>
            <a:off x="250822" y="5050141"/>
            <a:ext cx="8628046" cy="2486650"/>
          </a:xfrm>
          <a:prstGeom prst="roundRect">
            <a:avLst>
              <a:gd name="adj" fmla="val 5201"/>
            </a:avLst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29000">
                <a:schemeClr val="accent1">
                  <a:tint val="44500"/>
                  <a:satMod val="160000"/>
                </a:schemeClr>
              </a:gs>
              <a:gs pos="76000">
                <a:schemeClr val="bg1">
                  <a:alpha val="0"/>
                </a:schemeClr>
              </a:gs>
            </a:gsLst>
            <a:lin ang="5400000" scaled="0"/>
          </a:gradFill>
          <a:ln w="6350" cap="flat" cmpd="sng" algn="ctr">
            <a:noFill/>
            <a:prstDash val="solid"/>
          </a:ln>
          <a:effectLst>
            <a:innerShdw dist="12700" dir="16200000">
              <a:sysClr val="window" lastClr="FFFFFF">
                <a:alpha val="50000"/>
              </a:sysClr>
            </a:innerShdw>
          </a:effectLst>
        </p:spPr>
        <p:txBody>
          <a:bodyPr rtlCol="0" anchor="ctr"/>
          <a:lstStyle/>
          <a:p>
            <a:pPr algn="ctr"/>
            <a:endParaRPr lang="ko-KR" altLang="en-US" sz="1050" b="1">
              <a:solidFill>
                <a:prstClr val="white"/>
              </a:solidFill>
              <a:latin typeface="KoPub돋움체 Bold" panose="02020603020101020101" pitchFamily="18" charset="-127"/>
              <a:ea typeface="KoPub돋움체 Bold" panose="02020603020101020101" pitchFamily="18" charset="-127"/>
            </a:endParaRPr>
          </a:p>
        </p:txBody>
      </p:sp>
      <p:sp>
        <p:nvSpPr>
          <p:cNvPr id="88" name="사각형: 둥근 모서리 94">
            <a:extLst>
              <a:ext uri="{FF2B5EF4-FFF2-40B4-BE49-F238E27FC236}">
                <a16:creationId xmlns:a16="http://schemas.microsoft.com/office/drawing/2014/main" id="{55E339AD-7FD7-4EF3-92C9-3F826945549D}"/>
              </a:ext>
            </a:extLst>
          </p:cNvPr>
          <p:cNvSpPr/>
          <p:nvPr/>
        </p:nvSpPr>
        <p:spPr>
          <a:xfrm>
            <a:off x="4666868" y="1700212"/>
            <a:ext cx="4212000" cy="3176588"/>
          </a:xfrm>
          <a:prstGeom prst="rect">
            <a:avLst/>
          </a:prstGeom>
          <a:solidFill>
            <a:schemeClr val="bg1"/>
          </a:solidFill>
          <a:ln w="6350">
            <a:solidFill>
              <a:srgbClr val="0070C0"/>
            </a:solidFill>
          </a:ln>
          <a:effectLst>
            <a:outerShdw dist="38100" dir="5400000" algn="t" rotWithShape="0">
              <a:schemeClr val="bg1">
                <a:lumMod val="8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600" dirty="0"/>
          </a:p>
        </p:txBody>
      </p:sp>
      <p:pic>
        <p:nvPicPr>
          <p:cNvPr id="26" name="그림 25">
            <a:extLst>
              <a:ext uri="{FF2B5EF4-FFF2-40B4-BE49-F238E27FC236}">
                <a16:creationId xmlns:a16="http://schemas.microsoft.com/office/drawing/2014/main" id="{AD7040A1-E3A2-4ECF-A5F4-DB1F93CB66F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828675"/>
          </a:xfrm>
          <a:prstGeom prst="rect">
            <a:avLst/>
          </a:prstGeom>
        </p:spPr>
      </p:pic>
      <p:pic>
        <p:nvPicPr>
          <p:cNvPr id="27" name="그림 26">
            <a:extLst>
              <a:ext uri="{FF2B5EF4-FFF2-40B4-BE49-F238E27FC236}">
                <a16:creationId xmlns:a16="http://schemas.microsoft.com/office/drawing/2014/main" id="{CC106F35-8D9C-4E3D-A0BF-89554534DB0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3143" y="60525"/>
            <a:ext cx="905690" cy="884790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13C0D3C6-25C0-43FD-A0F3-13EE231E8760}"/>
              </a:ext>
            </a:extLst>
          </p:cNvPr>
          <p:cNvSpPr txBox="1"/>
          <p:nvPr/>
        </p:nvSpPr>
        <p:spPr>
          <a:xfrm>
            <a:off x="158308" y="113210"/>
            <a:ext cx="306686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042873" latinLnBrk="1">
              <a:buClr>
                <a:schemeClr val="tx1">
                  <a:lumMod val="50000"/>
                  <a:lumOff val="50000"/>
                </a:schemeClr>
              </a:buClr>
            </a:pPr>
            <a:r>
              <a:rPr lang="ko-KR" altLang="en-US" sz="10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화산섬 제주의 </a:t>
            </a:r>
            <a:r>
              <a:rPr lang="ko-KR" altLang="en-US" sz="10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66FFFF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실시간 홍수 감지 및 안전지원 기술 </a:t>
            </a:r>
            <a:r>
              <a:rPr lang="ko-KR" altLang="en-US" sz="10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개발</a:t>
            </a:r>
          </a:p>
        </p:txBody>
      </p:sp>
      <p:cxnSp>
        <p:nvCxnSpPr>
          <p:cNvPr id="29" name="직선 연결선 28">
            <a:extLst>
              <a:ext uri="{FF2B5EF4-FFF2-40B4-BE49-F238E27FC236}">
                <a16:creationId xmlns:a16="http://schemas.microsoft.com/office/drawing/2014/main" id="{2A3B4120-C5D6-4E6B-83EF-99A42724F464}"/>
              </a:ext>
            </a:extLst>
          </p:cNvPr>
          <p:cNvCxnSpPr>
            <a:cxnSpLocks/>
          </p:cNvCxnSpPr>
          <p:nvPr/>
        </p:nvCxnSpPr>
        <p:spPr>
          <a:xfrm>
            <a:off x="250825" y="366126"/>
            <a:ext cx="2881015" cy="1000"/>
          </a:xfrm>
          <a:prstGeom prst="line">
            <a:avLst/>
          </a:prstGeom>
          <a:ln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TextBox 81">
            <a:extLst>
              <a:ext uri="{FF2B5EF4-FFF2-40B4-BE49-F238E27FC236}">
                <a16:creationId xmlns:a16="http://schemas.microsoft.com/office/drawing/2014/main" id="{17462057-003F-40EC-B16B-766EF48BC713}"/>
              </a:ext>
            </a:extLst>
          </p:cNvPr>
          <p:cNvSpPr txBox="1"/>
          <p:nvPr/>
        </p:nvSpPr>
        <p:spPr>
          <a:xfrm>
            <a:off x="157980" y="400592"/>
            <a:ext cx="42306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042873" latinLnBrk="1">
              <a:spcAft>
                <a:spcPts val="600"/>
              </a:spcAft>
              <a:buClr>
                <a:schemeClr val="tx1">
                  <a:lumMod val="50000"/>
                  <a:lumOff val="50000"/>
                </a:schemeClr>
              </a:buClr>
            </a:pPr>
            <a:r>
              <a:rPr lang="ko-KR" altLang="en-US" sz="20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목표달성을 위한 연구개발내용  </a:t>
            </a:r>
            <a:r>
              <a:rPr lang="ko-KR" altLang="en-US" sz="16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FFFF00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핵심성과</a:t>
            </a:r>
            <a:r>
              <a:rPr lang="en-US" altLang="ko-KR" sz="16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FFFF00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1</a:t>
            </a:r>
            <a:endParaRPr lang="en-US" altLang="ko-KR" sz="200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rgbClr val="FFFF00"/>
              </a:solidFill>
              <a:latin typeface="KoPub돋움체 Bold" panose="02020603020101020101" pitchFamily="18" charset="-127"/>
              <a:ea typeface="KoPub돋움체 Bold" panose="02020603020101020101" pitchFamily="18" charset="-127"/>
            </a:endParaRPr>
          </a:p>
        </p:txBody>
      </p:sp>
      <p:sp>
        <p:nvSpPr>
          <p:cNvPr id="74" name="Slide Number Placeholder 4">
            <a:extLst>
              <a:ext uri="{FF2B5EF4-FFF2-40B4-BE49-F238E27FC236}">
                <a16:creationId xmlns:a16="http://schemas.microsoft.com/office/drawing/2014/main" id="{2109913F-AE7C-4464-BE13-AABF4197645E}"/>
              </a:ext>
            </a:extLst>
          </p:cNvPr>
          <p:cNvSpPr txBox="1">
            <a:spLocks/>
          </p:cNvSpPr>
          <p:nvPr/>
        </p:nvSpPr>
        <p:spPr>
          <a:xfrm>
            <a:off x="4126064" y="6541360"/>
            <a:ext cx="891872" cy="25567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dirty="0"/>
              <a:t>Page </a:t>
            </a:r>
            <a:fld id="{F03C90E3-98FA-4A46-95E3-0DCDD3916FEC}" type="slidenum">
              <a:rPr lang="ko-KR" altLang="en-US" smtClean="0"/>
              <a:pPr algn="ctr"/>
              <a:t>16</a:t>
            </a:fld>
            <a:endParaRPr lang="ko-KR" altLang="en-US" dirty="0"/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ACABF9FB-C12D-465C-A470-6E543CF628DD}"/>
              </a:ext>
            </a:extLst>
          </p:cNvPr>
          <p:cNvSpPr txBox="1"/>
          <p:nvPr/>
        </p:nvSpPr>
        <p:spPr>
          <a:xfrm>
            <a:off x="984597" y="1722770"/>
            <a:ext cx="2749151" cy="242887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spAutoFit/>
          </a:bodyPr>
          <a:lstStyle/>
          <a:p>
            <a:pPr lvl="0" algn="ctr" fontAlgn="base">
              <a:lnSpc>
                <a:spcPct val="110000"/>
              </a:lnSpc>
              <a:spcBef>
                <a:spcPts val="400"/>
              </a:spcBef>
              <a:spcAft>
                <a:spcPts val="300"/>
              </a:spcAft>
              <a:buClr>
                <a:schemeClr val="tx1">
                  <a:lumMod val="50000"/>
                  <a:lumOff val="50000"/>
                </a:schemeClr>
              </a:buClr>
              <a:buSzPct val="80000"/>
              <a:defRPr/>
            </a:pPr>
            <a:r>
              <a:rPr lang="ko-KR" altLang="en-US" sz="15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제주지역 맞춤형 안전지원 기술 개발</a:t>
            </a:r>
          </a:p>
        </p:txBody>
      </p:sp>
      <p:sp>
        <p:nvSpPr>
          <p:cNvPr id="101" name="사각형: 둥근 모서리 94">
            <a:extLst>
              <a:ext uri="{FF2B5EF4-FFF2-40B4-BE49-F238E27FC236}">
                <a16:creationId xmlns:a16="http://schemas.microsoft.com/office/drawing/2014/main" id="{37A0256D-FA25-49AE-8729-890F713C1AE5}"/>
              </a:ext>
            </a:extLst>
          </p:cNvPr>
          <p:cNvSpPr/>
          <p:nvPr/>
        </p:nvSpPr>
        <p:spPr>
          <a:xfrm>
            <a:off x="371904" y="5144649"/>
            <a:ext cx="6400371" cy="1415311"/>
          </a:xfrm>
          <a:prstGeom prst="roundRect">
            <a:avLst>
              <a:gd name="adj" fmla="val 2122"/>
            </a:avLst>
          </a:prstGeom>
          <a:solidFill>
            <a:schemeClr val="bg1"/>
          </a:solidFill>
          <a:ln w="63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600" dirty="0"/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ACABF9FB-C12D-465C-A470-6E543CF628DD}"/>
              </a:ext>
            </a:extLst>
          </p:cNvPr>
          <p:cNvSpPr txBox="1"/>
          <p:nvPr/>
        </p:nvSpPr>
        <p:spPr>
          <a:xfrm>
            <a:off x="2482830" y="5288646"/>
            <a:ext cx="4197389" cy="43601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indent="144000" fontAlgn="base">
              <a:lnSpc>
                <a:spcPts val="1700"/>
              </a:lnSpc>
              <a:buClr>
                <a:schemeClr val="tx2">
                  <a:lumMod val="60000"/>
                  <a:lumOff val="40000"/>
                </a:schemeClr>
              </a:buClr>
              <a:buSzPct val="134000"/>
              <a:buFont typeface="Arial" pitchFamily="34" charset="0"/>
              <a:buChar char="•"/>
              <a:tabLst>
                <a:tab pos="177800" algn="l"/>
              </a:tabLst>
              <a:defRPr/>
            </a:pPr>
            <a:r>
              <a:rPr lang="ko-KR" altLang="en-US" sz="1200" spc="-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itchFamily="18" charset="-127"/>
                <a:ea typeface="KoPub돋움체 Medium" pitchFamily="18" charset="-127"/>
              </a:rPr>
              <a:t>제주 홍수 위험 특성 및 안전수요를 고려한 맞춤형 안전지원 기술 개념 정립</a:t>
            </a:r>
            <a:endParaRPr lang="en-US" altLang="ko-KR" sz="1200" spc="-10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KoPub돋움체 Medium" pitchFamily="18" charset="-127"/>
              <a:ea typeface="KoPub돋움체 Medium" pitchFamily="18" charset="-127"/>
            </a:endParaRPr>
          </a:p>
          <a:p>
            <a:pPr indent="144000" fontAlgn="base">
              <a:lnSpc>
                <a:spcPts val="1700"/>
              </a:lnSpc>
              <a:buClr>
                <a:schemeClr val="tx2">
                  <a:lumMod val="60000"/>
                  <a:lumOff val="40000"/>
                </a:schemeClr>
              </a:buClr>
              <a:buSzPct val="134000"/>
              <a:buFont typeface="Arial" pitchFamily="34" charset="0"/>
              <a:buChar char="•"/>
              <a:tabLst>
                <a:tab pos="177800" algn="l"/>
              </a:tabLst>
              <a:defRPr/>
            </a:pPr>
            <a:r>
              <a:rPr lang="ko-KR" altLang="en-US" sz="1200" spc="-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itchFamily="18" charset="-127"/>
                <a:ea typeface="KoPub돋움체 Medium" pitchFamily="18" charset="-127"/>
              </a:rPr>
              <a:t>제주지역 맞춤형 안전지원 기술 개발</a:t>
            </a:r>
          </a:p>
        </p:txBody>
      </p:sp>
      <p:sp>
        <p:nvSpPr>
          <p:cNvPr id="103" name="사각형: 둥근 모서리 94">
            <a:extLst>
              <a:ext uri="{FF2B5EF4-FFF2-40B4-BE49-F238E27FC236}">
                <a16:creationId xmlns:a16="http://schemas.microsoft.com/office/drawing/2014/main" id="{37A0256D-FA25-49AE-8729-890F713C1AE5}"/>
              </a:ext>
            </a:extLst>
          </p:cNvPr>
          <p:cNvSpPr/>
          <p:nvPr/>
        </p:nvSpPr>
        <p:spPr>
          <a:xfrm>
            <a:off x="427084" y="5209967"/>
            <a:ext cx="1988009" cy="615353"/>
          </a:xfrm>
          <a:prstGeom prst="rect">
            <a:avLst/>
          </a:prstGeom>
          <a:solidFill>
            <a:srgbClr val="558ED5">
              <a:alpha val="47059"/>
            </a:srgbClr>
          </a:solidFill>
          <a:ln w="6350" cap="flat" cmpd="sng" algn="ctr">
            <a:noFill/>
            <a:prstDash val="solid"/>
          </a:ln>
          <a:effectLst>
            <a:innerShdw dist="12700" dir="16200000">
              <a:sysClr val="window" lastClr="FFFFFF">
                <a:alpha val="50000"/>
              </a:sysClr>
            </a:innerShdw>
          </a:effectLst>
        </p:spPr>
        <p:txBody>
          <a:bodyPr rtlCol="0" anchor="ctr"/>
          <a:lstStyle/>
          <a:p>
            <a:pPr algn="ctr"/>
            <a:endParaRPr lang="ko-KR" altLang="en-US" sz="1050" b="1" dirty="0">
              <a:solidFill>
                <a:prstClr val="white"/>
              </a:solidFill>
              <a:latin typeface="KoPub돋움체 Bold" panose="02020603020101020101" pitchFamily="18" charset="-127"/>
              <a:ea typeface="KoPub돋움체 Bold" panose="02020603020101020101" pitchFamily="18" charset="-127"/>
            </a:endParaRPr>
          </a:p>
        </p:txBody>
      </p:sp>
      <p:sp>
        <p:nvSpPr>
          <p:cNvPr id="104" name="사각형: 둥근 모서리 94">
            <a:extLst>
              <a:ext uri="{FF2B5EF4-FFF2-40B4-BE49-F238E27FC236}">
                <a16:creationId xmlns:a16="http://schemas.microsoft.com/office/drawing/2014/main" id="{37A0256D-FA25-49AE-8729-890F713C1AE5}"/>
              </a:ext>
            </a:extLst>
          </p:cNvPr>
          <p:cNvSpPr/>
          <p:nvPr/>
        </p:nvSpPr>
        <p:spPr>
          <a:xfrm>
            <a:off x="427084" y="5879291"/>
            <a:ext cx="1988009" cy="615353"/>
          </a:xfrm>
          <a:prstGeom prst="rect">
            <a:avLst/>
          </a:prstGeom>
          <a:solidFill>
            <a:srgbClr val="558ED5">
              <a:alpha val="47059"/>
            </a:srgbClr>
          </a:solidFill>
          <a:ln w="6350" cap="flat" cmpd="sng" algn="ctr">
            <a:noFill/>
            <a:prstDash val="solid"/>
          </a:ln>
          <a:effectLst>
            <a:innerShdw dist="12700" dir="16200000">
              <a:sysClr val="window" lastClr="FFFFFF">
                <a:alpha val="50000"/>
              </a:sysClr>
            </a:innerShdw>
          </a:effectLst>
        </p:spPr>
        <p:txBody>
          <a:bodyPr rtlCol="0" anchor="ctr"/>
          <a:lstStyle/>
          <a:p>
            <a:pPr algn="ctr"/>
            <a:endParaRPr lang="ko-KR" altLang="en-US" sz="1050" b="1" dirty="0">
              <a:solidFill>
                <a:prstClr val="white"/>
              </a:solidFill>
              <a:latin typeface="KoPub돋움체 Bold" panose="02020603020101020101" pitchFamily="18" charset="-127"/>
              <a:ea typeface="KoPub돋움체 Bold" panose="02020603020101020101" pitchFamily="18" charset="-127"/>
            </a:endParaRPr>
          </a:p>
        </p:txBody>
      </p:sp>
      <p:sp>
        <p:nvSpPr>
          <p:cNvPr id="105" name="TextBox 58">
            <a:extLst>
              <a:ext uri="{FF2B5EF4-FFF2-40B4-BE49-F238E27FC236}">
                <a16:creationId xmlns:a16="http://schemas.microsoft.com/office/drawing/2014/main" id="{513BDFCF-EAAE-4E5C-AB21-6A96E4CB5D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0105" y="5287263"/>
            <a:ext cx="1869270" cy="430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ctr" fontAlgn="base">
              <a:buClr>
                <a:schemeClr val="tx1">
                  <a:lumMod val="50000"/>
                  <a:lumOff val="50000"/>
                </a:schemeClr>
              </a:buClr>
              <a:buSzPct val="100000"/>
              <a:defRPr/>
            </a:pPr>
            <a:r>
              <a:rPr lang="ko-KR" altLang="en-US" sz="14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3174C5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제주지역 맞춤형 </a:t>
            </a:r>
            <a:endParaRPr lang="en-US" altLang="ko-KR" sz="140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rgbClr val="3174C5"/>
              </a:solidFill>
              <a:latin typeface="KoPub돋움체 Bold" panose="02020603020101020101" pitchFamily="18" charset="-127"/>
              <a:ea typeface="KoPub돋움체 Bold" panose="02020603020101020101" pitchFamily="18" charset="-127"/>
            </a:endParaRPr>
          </a:p>
          <a:p>
            <a:pPr algn="ctr" fontAlgn="base">
              <a:buClr>
                <a:schemeClr val="tx1">
                  <a:lumMod val="50000"/>
                  <a:lumOff val="50000"/>
                </a:schemeClr>
              </a:buClr>
              <a:buSzPct val="100000"/>
              <a:defRPr/>
            </a:pPr>
            <a:r>
              <a:rPr lang="ko-KR" altLang="en-US" sz="14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3174C5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안전지원 기술 개발</a:t>
            </a:r>
          </a:p>
        </p:txBody>
      </p:sp>
      <p:sp>
        <p:nvSpPr>
          <p:cNvPr id="106" name="TextBox 58">
            <a:extLst>
              <a:ext uri="{FF2B5EF4-FFF2-40B4-BE49-F238E27FC236}">
                <a16:creationId xmlns:a16="http://schemas.microsoft.com/office/drawing/2014/main" id="{513BDFCF-EAAE-4E5C-AB21-6A96E4CB5D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0105" y="5995914"/>
            <a:ext cx="1869270" cy="430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ctr" fontAlgn="base">
              <a:buClr>
                <a:schemeClr val="tx1">
                  <a:lumMod val="50000"/>
                  <a:lumOff val="50000"/>
                </a:schemeClr>
              </a:buClr>
              <a:buSzPct val="100000"/>
              <a:defRPr/>
            </a:pPr>
            <a:r>
              <a:rPr lang="ko-KR" altLang="en-US" sz="14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3174C5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제주도 홍수 비상대처계획</a:t>
            </a:r>
            <a:endParaRPr lang="en-US" altLang="ko-KR" sz="140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rgbClr val="3174C5"/>
              </a:solidFill>
              <a:latin typeface="KoPub돋움체 Bold" panose="02020603020101020101" pitchFamily="18" charset="-127"/>
              <a:ea typeface="KoPub돋움체 Bold" panose="02020603020101020101" pitchFamily="18" charset="-127"/>
            </a:endParaRPr>
          </a:p>
          <a:p>
            <a:pPr algn="ctr" fontAlgn="base">
              <a:buClr>
                <a:schemeClr val="tx1">
                  <a:lumMod val="50000"/>
                  <a:lumOff val="50000"/>
                </a:schemeClr>
              </a:buClr>
              <a:buSzPct val="100000"/>
              <a:defRPr/>
            </a:pPr>
            <a:r>
              <a:rPr lang="ko-KR" altLang="en-US" sz="14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3174C5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및 매뉴얼 개발</a:t>
            </a: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ACABF9FB-C12D-465C-A470-6E543CF628DD}"/>
              </a:ext>
            </a:extLst>
          </p:cNvPr>
          <p:cNvSpPr txBox="1"/>
          <p:nvPr/>
        </p:nvSpPr>
        <p:spPr>
          <a:xfrm>
            <a:off x="2482830" y="5967117"/>
            <a:ext cx="2402304" cy="43601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lvl="1" indent="144000" fontAlgn="base">
              <a:lnSpc>
                <a:spcPts val="1700"/>
              </a:lnSpc>
              <a:buClr>
                <a:schemeClr val="tx2">
                  <a:lumMod val="60000"/>
                  <a:lumOff val="40000"/>
                </a:schemeClr>
              </a:buClr>
              <a:buSzPct val="134000"/>
              <a:buFont typeface="Arial" panose="020B0604020202020204" pitchFamily="34" charset="0"/>
              <a:buChar char="•"/>
              <a:tabLst>
                <a:tab pos="177800" algn="l"/>
              </a:tabLst>
              <a:defRPr/>
            </a:pPr>
            <a:r>
              <a:rPr lang="ko-KR" altLang="en-US" sz="1200" spc="-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itchFamily="18" charset="-127"/>
                <a:ea typeface="KoPub돋움체 Medium" pitchFamily="18" charset="-127"/>
              </a:rPr>
              <a:t>제주도 재난 대응 및 안전지원체계 진단 </a:t>
            </a:r>
          </a:p>
          <a:p>
            <a:pPr marL="0" lvl="1" indent="144000" fontAlgn="base">
              <a:lnSpc>
                <a:spcPts val="1700"/>
              </a:lnSpc>
              <a:buClr>
                <a:schemeClr val="tx2">
                  <a:lumMod val="60000"/>
                  <a:lumOff val="40000"/>
                </a:schemeClr>
              </a:buClr>
              <a:buSzPct val="134000"/>
              <a:buFont typeface="Arial" panose="020B0604020202020204" pitchFamily="34" charset="0"/>
              <a:buChar char="•"/>
              <a:tabLst>
                <a:tab pos="177800" algn="l"/>
              </a:tabLst>
              <a:defRPr/>
            </a:pPr>
            <a:r>
              <a:rPr lang="ko-KR" altLang="en-US" sz="1200" spc="-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itchFamily="18" charset="-127"/>
                <a:ea typeface="KoPub돋움체 Medium" pitchFamily="18" charset="-127"/>
              </a:rPr>
              <a:t>제주도 홍수 비상대처계획 및 매뉴얼 개발</a:t>
            </a:r>
          </a:p>
        </p:txBody>
      </p:sp>
      <p:cxnSp>
        <p:nvCxnSpPr>
          <p:cNvPr id="108" name="직선 연결선 107"/>
          <p:cNvCxnSpPr/>
          <p:nvPr/>
        </p:nvCxnSpPr>
        <p:spPr>
          <a:xfrm>
            <a:off x="2633727" y="5852307"/>
            <a:ext cx="4046491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1" name="TextBox 110"/>
          <p:cNvSpPr txBox="1"/>
          <p:nvPr/>
        </p:nvSpPr>
        <p:spPr>
          <a:xfrm>
            <a:off x="339295" y="2155802"/>
            <a:ext cx="4039757" cy="216000"/>
          </a:xfrm>
          <a:prstGeom prst="roundRect">
            <a:avLst/>
          </a:prstGeom>
          <a:solidFill>
            <a:srgbClr val="ECF1F8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square" lIns="0" tIns="0" rIns="0" bIns="0" rtlCol="0" anchor="ctr" anchorCtr="0">
            <a:no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ko-KR" altLang="en-US" sz="1100" b="1" kern="0" spc="-80" dirty="0">
                <a:ln>
                  <a:solidFill>
                    <a:schemeClr val="bg1">
                      <a:lumMod val="50000"/>
                      <a:alpha val="0"/>
                    </a:schemeClr>
                  </a:solidFill>
                </a:ln>
                <a:latin typeface="KoPub돋움체 Medium" panose="00000600000000000000" pitchFamily="2" charset="-127"/>
                <a:ea typeface="KoPub돋움체 Medium" panose="00000600000000000000" pitchFamily="2" charset="-127"/>
                <a:cs typeface="KoPubWorld돋움체 Medium" panose="00000600000000000000" pitchFamily="2" charset="-127"/>
              </a:rPr>
              <a:t>제주 홍수위험특성 및 안전수요를 고려한 기술개념 정립 및 안전지원 기술 개발</a:t>
            </a:r>
            <a:endParaRPr lang="en-US" altLang="ko-KR" sz="1100" b="1" kern="0" spc="-80" dirty="0">
              <a:ln>
                <a:solidFill>
                  <a:schemeClr val="bg1">
                    <a:lumMod val="50000"/>
                    <a:alpha val="0"/>
                  </a:schemeClr>
                </a:solidFill>
              </a:ln>
              <a:latin typeface="KoPub돋움체 Medium" panose="00000600000000000000" pitchFamily="2" charset="-127"/>
              <a:ea typeface="KoPub돋움체 Medium" panose="00000600000000000000" pitchFamily="2" charset="-127"/>
              <a:cs typeface="KoPubWorld돋움체 Medium" panose="00000600000000000000" pitchFamily="2" charset="-127"/>
            </a:endParaRPr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42860CB4-7337-43FE-D907-92513C8EE516}"/>
              </a:ext>
            </a:extLst>
          </p:cNvPr>
          <p:cNvSpPr txBox="1"/>
          <p:nvPr/>
        </p:nvSpPr>
        <p:spPr>
          <a:xfrm>
            <a:off x="4748471" y="2155802"/>
            <a:ext cx="4039758" cy="216000"/>
          </a:xfrm>
          <a:prstGeom prst="roundRect">
            <a:avLst/>
          </a:prstGeom>
          <a:solidFill>
            <a:srgbClr val="ECF1F8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square" lIns="0" tIns="0" rIns="0" bIns="0" rtlCol="0" anchor="ctr" anchorCtr="0">
            <a:no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ko-KR" altLang="en-US" sz="1100" b="1" kern="0" spc="-50" dirty="0">
                <a:ln>
                  <a:solidFill>
                    <a:schemeClr val="bg1">
                      <a:lumMod val="50000"/>
                      <a:alpha val="0"/>
                    </a:schemeClr>
                  </a:solidFill>
                </a:ln>
                <a:latin typeface="KoPub돋움체 Medium" panose="00000600000000000000" pitchFamily="2" charset="-127"/>
                <a:ea typeface="KoPub돋움체 Medium" panose="00000600000000000000" pitchFamily="2" charset="-127"/>
                <a:cs typeface="KoPubWorld돋움체 Medium" panose="00000600000000000000" pitchFamily="2" charset="-127"/>
              </a:rPr>
              <a:t>제주도 재난 안전지원체계 진단 및 홍수 비상대처계획 매뉴얼 개발</a:t>
            </a:r>
            <a:endParaRPr lang="en-US" altLang="ko-KR" sz="1100" b="1" kern="0" spc="-50" dirty="0">
              <a:ln>
                <a:solidFill>
                  <a:schemeClr val="bg1">
                    <a:lumMod val="50000"/>
                    <a:alpha val="0"/>
                  </a:schemeClr>
                </a:solidFill>
              </a:ln>
              <a:latin typeface="KoPub돋움체 Medium" panose="00000600000000000000" pitchFamily="2" charset="-127"/>
              <a:ea typeface="KoPub돋움체 Medium" panose="00000600000000000000" pitchFamily="2" charset="-127"/>
              <a:cs typeface="KoPubWorld돋움체 Medium" panose="00000600000000000000" pitchFamily="2" charset="-127"/>
            </a:endParaRPr>
          </a:p>
        </p:txBody>
      </p:sp>
      <p:pic>
        <p:nvPicPr>
          <p:cNvPr id="2055" name="Picture 7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3"/>
          <a:stretch/>
        </p:blipFill>
        <p:spPr bwMode="auto">
          <a:xfrm>
            <a:off x="0" y="919809"/>
            <a:ext cx="9039758" cy="7065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7" name="직사각형 66">
            <a:extLst>
              <a:ext uri="{FF2B5EF4-FFF2-40B4-BE49-F238E27FC236}">
                <a16:creationId xmlns:a16="http://schemas.microsoft.com/office/drawing/2014/main" id="{B93A0F40-9914-4B7F-A1B8-9E206A8E3E37}"/>
              </a:ext>
            </a:extLst>
          </p:cNvPr>
          <p:cNvSpPr/>
          <p:nvPr/>
        </p:nvSpPr>
        <p:spPr>
          <a:xfrm>
            <a:off x="1025860" y="1159034"/>
            <a:ext cx="7678050" cy="307777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marL="0" lvl="1" fontAlgn="base">
              <a:spcBef>
                <a:spcPts val="306"/>
              </a:spcBef>
              <a:spcAft>
                <a:spcPts val="200"/>
              </a:spcAft>
              <a:buClr>
                <a:schemeClr val="tx1">
                  <a:lumMod val="75000"/>
                  <a:lumOff val="25000"/>
                </a:schemeClr>
              </a:buClr>
              <a:buSzPct val="100000"/>
              <a:tabLst>
                <a:tab pos="420408" algn="l"/>
              </a:tabLst>
              <a:defRPr/>
            </a:pPr>
            <a:r>
              <a:rPr kumimoji="1" lang="ko-KR" altLang="en-US" sz="2000" b="1" dirty="0">
                <a:ln>
                  <a:solidFill>
                    <a:srgbClr val="4F81BD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돋움체 Bold" pitchFamily="18" charset="-127"/>
                <a:ea typeface="KoPub돋움체 Bold" pitchFamily="18" charset="-127"/>
              </a:rPr>
              <a:t>제주지역 맞춤형 안전지원 기술 </a:t>
            </a:r>
          </a:p>
        </p:txBody>
      </p:sp>
      <p:grpSp>
        <p:nvGrpSpPr>
          <p:cNvPr id="69" name="그룹 68">
            <a:extLst>
              <a:ext uri="{FF2B5EF4-FFF2-40B4-BE49-F238E27FC236}">
                <a16:creationId xmlns:a16="http://schemas.microsoft.com/office/drawing/2014/main" id="{49400282-979B-4E77-B097-BA028D18267A}"/>
              </a:ext>
            </a:extLst>
          </p:cNvPr>
          <p:cNvGrpSpPr/>
          <p:nvPr/>
        </p:nvGrpSpPr>
        <p:grpSpPr>
          <a:xfrm>
            <a:off x="329878" y="1102487"/>
            <a:ext cx="583362" cy="438504"/>
            <a:chOff x="283950" y="1745410"/>
            <a:chExt cx="500224" cy="438504"/>
          </a:xfrm>
        </p:grpSpPr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7DEADE7B-4D17-466E-86AC-1DF88BC46A16}"/>
                </a:ext>
              </a:extLst>
            </p:cNvPr>
            <p:cNvSpPr txBox="1"/>
            <p:nvPr/>
          </p:nvSpPr>
          <p:spPr>
            <a:xfrm>
              <a:off x="283950" y="1745410"/>
              <a:ext cx="500224" cy="184666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algn="ctr" latinLnBrk="0"/>
              <a:r>
                <a:rPr lang="ko-KR" altLang="en-US" sz="1200" b="1" spc="-5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돋움체 Bold" pitchFamily="18" charset="-127"/>
                  <a:ea typeface="KoPub돋움체 Bold" pitchFamily="18" charset="-127"/>
                  <a:cs typeface="Droid Sans Fallback" panose="020B0502000000000001" pitchFamily="50" charset="-127"/>
                </a:rPr>
                <a:t>핵심성과</a:t>
              </a:r>
              <a:endParaRPr lang="en-US" altLang="ko-KR" sz="1200" b="1" spc="-5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itchFamily="18" charset="-127"/>
                <a:ea typeface="KoPub돋움체 Bold" pitchFamily="18" charset="-127"/>
                <a:cs typeface="Droid Sans Fallback" panose="020B0502000000000001" pitchFamily="50" charset="-127"/>
              </a:endParaRPr>
            </a:p>
          </p:txBody>
        </p:sp>
        <p:sp>
          <p:nvSpPr>
            <p:cNvPr id="71" name="제목 1">
              <a:extLst>
                <a:ext uri="{FF2B5EF4-FFF2-40B4-BE49-F238E27FC236}">
                  <a16:creationId xmlns:a16="http://schemas.microsoft.com/office/drawing/2014/main" id="{6FEC304C-CAF9-45C5-9EFF-680990BEE3AC}"/>
                </a:ext>
              </a:extLst>
            </p:cNvPr>
            <p:cNvSpPr txBox="1">
              <a:spLocks/>
            </p:cNvSpPr>
            <p:nvPr/>
          </p:nvSpPr>
          <p:spPr>
            <a:xfrm>
              <a:off x="357201" y="1937693"/>
              <a:ext cx="353723" cy="246221"/>
            </a:xfrm>
            <a:prstGeom prst="rect">
              <a:avLst/>
            </a:prstGeom>
          </p:spPr>
          <p:txBody>
            <a:bodyPr wrap="square" lIns="0" tIns="0" rIns="0" bIns="0" anchor="ctr">
              <a:spAutoFit/>
            </a:bodyPr>
            <a:lstStyle>
              <a:lvl1pPr algn="l" defTabSz="914400" rtl="0" eaLnBrk="1" latinLnBrk="1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00000"/>
                </a:lnSpc>
              </a:pPr>
              <a:r>
                <a:rPr lang="en-US" altLang="ko-KR" sz="1600" b="1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>
                      <a:alpha val="61000"/>
                    </a:schemeClr>
                  </a:solidFill>
                  <a:latin typeface="Dinmed" pitchFamily="2" charset="0"/>
                  <a:ea typeface="나눔스퀘어 ExtraBold" panose="020B0600000101010101" pitchFamily="50" charset="-127"/>
                  <a:cs typeface="+mn-cs"/>
                </a:rPr>
                <a:t>0</a:t>
              </a:r>
              <a:r>
                <a:rPr lang="en-US" altLang="ko-KR" sz="1600" b="1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Dinmed" pitchFamily="2" charset="0"/>
                  <a:ea typeface="나눔스퀘어 ExtraBold" panose="020B0600000101010101" pitchFamily="50" charset="-127"/>
                  <a:cs typeface="+mn-cs"/>
                </a:rPr>
                <a:t>1</a:t>
              </a:r>
              <a:endParaRPr lang="ko-KR" altLang="en-US" sz="16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Dinmed" pitchFamily="2" charset="0"/>
                <a:ea typeface="KoPub돋움체 Medium" panose="00000600000000000000" pitchFamily="2" charset="-127"/>
                <a:cs typeface="+mn-cs"/>
              </a:endParaRPr>
            </a:p>
          </p:txBody>
        </p:sp>
        <p:cxnSp>
          <p:nvCxnSpPr>
            <p:cNvPr id="72" name="직선 연결선 71">
              <a:extLst>
                <a:ext uri="{FF2B5EF4-FFF2-40B4-BE49-F238E27FC236}">
                  <a16:creationId xmlns:a16="http://schemas.microsoft.com/office/drawing/2014/main" id="{97C25A28-C781-465F-A744-B18A93714AF1}"/>
                </a:ext>
              </a:extLst>
            </p:cNvPr>
            <p:cNvCxnSpPr/>
            <p:nvPr/>
          </p:nvCxnSpPr>
          <p:spPr>
            <a:xfrm>
              <a:off x="287106" y="1941957"/>
              <a:ext cx="493911" cy="0"/>
            </a:xfrm>
            <a:prstGeom prst="line">
              <a:avLst/>
            </a:prstGeom>
            <a:ln>
              <a:solidFill>
                <a:schemeClr val="bg1"/>
              </a:solidFill>
              <a:prstDash val="sysDot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2" name="그룹 91"/>
          <p:cNvGrpSpPr/>
          <p:nvPr/>
        </p:nvGrpSpPr>
        <p:grpSpPr>
          <a:xfrm>
            <a:off x="6382019" y="5388699"/>
            <a:ext cx="904606" cy="1076434"/>
            <a:chOff x="3330475" y="3350942"/>
            <a:chExt cx="1218219" cy="1658934"/>
          </a:xfrm>
        </p:grpSpPr>
        <p:pic>
          <p:nvPicPr>
            <p:cNvPr id="93" name="Picture 46" descr="10 1"/>
            <p:cNvPicPr>
              <a:picLocks noChangeAspect="1" noChangeArrowheads="1"/>
            </p:cNvPicPr>
            <p:nvPr/>
          </p:nvPicPr>
          <p:blipFill>
            <a:blip r:embed="rId6" cstate="print">
              <a:duotone>
                <a:srgbClr val="EEECE1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7" t="68268" r="78058" b="20354"/>
            <a:stretch>
              <a:fillRect/>
            </a:stretch>
          </p:blipFill>
          <p:spPr bwMode="auto">
            <a:xfrm rot="16200000">
              <a:off x="3146122" y="3607304"/>
              <a:ext cx="1658934" cy="11462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4" name="Picture 46" descr="10 1"/>
            <p:cNvPicPr>
              <a:picLocks noChangeAspect="1" noChangeArrowheads="1"/>
            </p:cNvPicPr>
            <p:nvPr/>
          </p:nvPicPr>
          <p:blipFill>
            <a:blip r:embed="rId6" cstate="print">
              <a:duotone>
                <a:srgbClr val="4F81BD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7" t="68268" r="78058" b="20354"/>
            <a:stretch>
              <a:fillRect/>
            </a:stretch>
          </p:blipFill>
          <p:spPr bwMode="auto">
            <a:xfrm rot="16200000">
              <a:off x="3227838" y="3609992"/>
              <a:ext cx="1347884" cy="11426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9" name="TextBox 108">
            <a:extLst>
              <a:ext uri="{FF2B5EF4-FFF2-40B4-BE49-F238E27FC236}">
                <a16:creationId xmlns:a16="http://schemas.microsoft.com/office/drawing/2014/main" id="{ACABF9FB-C12D-465C-A470-6E543CF628DD}"/>
              </a:ext>
            </a:extLst>
          </p:cNvPr>
          <p:cNvSpPr txBox="1"/>
          <p:nvPr/>
        </p:nvSpPr>
        <p:spPr>
          <a:xfrm>
            <a:off x="7206632" y="5562345"/>
            <a:ext cx="1573805" cy="692497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>
            <a:defPPr>
              <a:defRPr lang="en-US"/>
            </a:defPPr>
            <a:lvl2pPr marL="0" lvl="1" fontAlgn="base">
              <a:spcBef>
                <a:spcPts val="306"/>
              </a:spcBef>
              <a:spcAft>
                <a:spcPts val="200"/>
              </a:spcAft>
              <a:buClr>
                <a:schemeClr val="tx1">
                  <a:lumMod val="75000"/>
                  <a:lumOff val="25000"/>
                </a:schemeClr>
              </a:buClr>
              <a:buSzPct val="100000"/>
              <a:tabLst>
                <a:tab pos="420408" algn="l"/>
              </a:tabLst>
              <a:defRPr kumimoji="1" sz="2000">
                <a:ln>
                  <a:solidFill>
                    <a:srgbClr val="4F81BD">
                      <a:alpha val="0"/>
                    </a:srgbClr>
                  </a:solidFill>
                </a:ln>
                <a:solidFill>
                  <a:srgbClr val="0057C0"/>
                </a:solidFill>
                <a:latin typeface="Noto Sans CJK KR Black" pitchFamily="34" charset="-127"/>
                <a:ea typeface="Noto Sans CJK KR Black" pitchFamily="34" charset="-127"/>
              </a:defRPr>
            </a:lvl2pPr>
          </a:lstStyle>
          <a:p>
            <a:pPr algn="ctr"/>
            <a:r>
              <a:rPr kumimoji="1" lang="ko-KR" altLang="en-US" sz="1500" dirty="0">
                <a:ln>
                  <a:solidFill>
                    <a:srgbClr val="4F81BD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G마켓 산스 Bold" pitchFamily="50" charset="-127"/>
                <a:ea typeface="G마켓 산스 Bold" pitchFamily="50" charset="-127"/>
              </a:rPr>
              <a:t>제주지역</a:t>
            </a:r>
            <a:r>
              <a:rPr kumimoji="1" lang="en-US" altLang="ko-KR" sz="1500" dirty="0">
                <a:ln>
                  <a:solidFill>
                    <a:srgbClr val="4F81BD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G마켓 산스 Bold" pitchFamily="50" charset="-127"/>
                <a:ea typeface="G마켓 산스 Bold" pitchFamily="50" charset="-127"/>
              </a:rPr>
              <a:t/>
            </a:r>
            <a:br>
              <a:rPr kumimoji="1" lang="en-US" altLang="ko-KR" sz="1500" dirty="0">
                <a:ln>
                  <a:solidFill>
                    <a:srgbClr val="4F81BD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G마켓 산스 Bold" pitchFamily="50" charset="-127"/>
                <a:ea typeface="G마켓 산스 Bold" pitchFamily="50" charset="-127"/>
              </a:rPr>
            </a:br>
            <a:r>
              <a:rPr kumimoji="1" lang="ko-KR" altLang="en-US" sz="1500" dirty="0">
                <a:ln>
                  <a:solidFill>
                    <a:srgbClr val="4F81BD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G마켓 산스 Bold" pitchFamily="50" charset="-127"/>
                <a:ea typeface="G마켓 산스 Bold" pitchFamily="50" charset="-127"/>
              </a:rPr>
              <a:t>맞춤형 안전지원 기술 개발</a:t>
            </a:r>
          </a:p>
        </p:txBody>
      </p:sp>
      <p:grpSp>
        <p:nvGrpSpPr>
          <p:cNvPr id="35" name="그룹 34"/>
          <p:cNvGrpSpPr/>
          <p:nvPr/>
        </p:nvGrpSpPr>
        <p:grpSpPr>
          <a:xfrm>
            <a:off x="4792275" y="2476500"/>
            <a:ext cx="3960974" cy="2305343"/>
            <a:chOff x="4792275" y="2376488"/>
            <a:chExt cx="3960974" cy="2405356"/>
          </a:xfrm>
        </p:grpSpPr>
        <p:sp>
          <p:nvSpPr>
            <p:cNvPr id="122" name="TextBox 121">
              <a:extLst>
                <a:ext uri="{FF2B5EF4-FFF2-40B4-BE49-F238E27FC236}">
                  <a16:creationId xmlns:a16="http://schemas.microsoft.com/office/drawing/2014/main" id="{F3FBFA10-E2E9-3A8B-9343-19DAF2F2E2FC}"/>
                </a:ext>
              </a:extLst>
            </p:cNvPr>
            <p:cNvSpPr txBox="1"/>
            <p:nvPr/>
          </p:nvSpPr>
          <p:spPr>
            <a:xfrm>
              <a:off x="6877202" y="4612077"/>
              <a:ext cx="1866748" cy="169767"/>
            </a:xfrm>
            <a:prstGeom prst="roundRect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square" lIns="0" tIns="180000" rIns="0" bIns="0" rtlCol="0" anchor="b" anchorCtr="0">
              <a:noAutofit/>
            </a:bodyPr>
            <a:lstStyle>
              <a:defPPr>
                <a:defRPr lang="en-US"/>
              </a:defPPr>
              <a:lvl1pPr lvl="0" algn="ctr">
                <a:spcBef>
                  <a:spcPct val="0"/>
                </a:spcBef>
                <a:defRPr sz="800" b="1" kern="0" spc="-50">
                  <a:ln>
                    <a:solidFill>
                      <a:schemeClr val="bg1">
                        <a:lumMod val="50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돋움체 Medium" panose="00000600000000000000" pitchFamily="2" charset="-127"/>
                  <a:ea typeface="KoPub돋움체 Medium" panose="00000600000000000000" pitchFamily="2" charset="-127"/>
                  <a:cs typeface="KoPubWorld돋움체 Medium" panose="00000600000000000000" pitchFamily="2" charset="-127"/>
                </a:defRPr>
              </a:lvl1pPr>
            </a:lstStyle>
            <a:p>
              <a:r>
                <a:rPr lang="ko-KR" altLang="en-US" sz="1000" dirty="0"/>
                <a:t>비상대처계획 및 매뉴얼 개발</a:t>
              </a:r>
              <a:endParaRPr lang="en-US" altLang="ko-KR" sz="1000" dirty="0"/>
            </a:p>
          </p:txBody>
        </p:sp>
        <p:pic>
          <p:nvPicPr>
            <p:cNvPr id="121" name="_x398118624" descr="EMB000035607382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74822" y="2376488"/>
              <a:ext cx="1878427" cy="22766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7" name="Picture 3" descr="C:\Documents and Settings\Administrator\바탕 화면\청담3차\화살표 copy.png">
              <a:extLst>
                <a:ext uri="{FF2B5EF4-FFF2-40B4-BE49-F238E27FC236}">
                  <a16:creationId xmlns:a16="http://schemas.microsoft.com/office/drawing/2014/main" id="{59C8EF02-9D9E-A1A3-3896-DF8FABC329E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/>
            <a:stretch>
              <a:fillRect/>
            </a:stretch>
          </p:blipFill>
          <p:spPr bwMode="auto">
            <a:xfrm rot="5400000" flipV="1">
              <a:off x="5822063" y="3267234"/>
              <a:ext cx="1627932" cy="71826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0" name="TextBox 109"/>
            <p:cNvSpPr txBox="1"/>
            <p:nvPr/>
          </p:nvSpPr>
          <p:spPr>
            <a:xfrm>
              <a:off x="4795449" y="3479800"/>
              <a:ext cx="1855257" cy="146565"/>
            </a:xfrm>
            <a:prstGeom prst="roundRect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square" lIns="0" tIns="180000" rIns="0" bIns="0" rtlCol="0" anchor="b" anchorCtr="0">
              <a:noAutofit/>
            </a:bodyPr>
            <a:lstStyle/>
            <a:p>
              <a:pPr lvl="0" algn="ctr">
                <a:spcBef>
                  <a:spcPct val="0"/>
                </a:spcBef>
                <a:defRPr/>
              </a:pPr>
              <a:r>
                <a:rPr lang="ko-KR" altLang="en-US" sz="1000" b="1" kern="0" spc="-50" dirty="0">
                  <a:ln>
                    <a:solidFill>
                      <a:schemeClr val="bg1">
                        <a:lumMod val="50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돋움체 Medium" panose="00000600000000000000" pitchFamily="2" charset="-127"/>
                  <a:ea typeface="KoPub돋움체 Medium" panose="00000600000000000000" pitchFamily="2" charset="-127"/>
                  <a:cs typeface="KoPubWorld돋움체 Medium" panose="00000600000000000000" pitchFamily="2" charset="-127"/>
                </a:rPr>
                <a:t>제주시 재난 대피체계 검토</a:t>
              </a:r>
              <a:endParaRPr lang="en-US" altLang="ko-KR" sz="1000" b="1" kern="0" spc="-50" dirty="0">
                <a:ln>
                  <a:solidFill>
                    <a:schemeClr val="bg1">
                      <a:lumMod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KoPubWorld돋움체 Medium" panose="00000600000000000000" pitchFamily="2" charset="-127"/>
              </a:endParaRPr>
            </a:p>
          </p:txBody>
        </p:sp>
        <p:pic>
          <p:nvPicPr>
            <p:cNvPr id="114" name="_x637403944">
              <a:extLst>
                <a:ext uri="{FF2B5EF4-FFF2-40B4-BE49-F238E27FC236}">
                  <a16:creationId xmlns:a16="http://schemas.microsoft.com/office/drawing/2014/main" id="{75F85E5F-9E43-F7DF-05FB-6BF03E5F8BE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5287" b="4816"/>
            <a:stretch/>
          </p:blipFill>
          <p:spPr bwMode="auto">
            <a:xfrm>
              <a:off x="4802569" y="2391036"/>
              <a:ext cx="1838612" cy="1109971"/>
            </a:xfrm>
            <a:prstGeom prst="rect">
              <a:avLst/>
            </a:prstGeom>
            <a:noFill/>
            <a:ln w="6350">
              <a:solidFill>
                <a:schemeClr val="bg1">
                  <a:lumMod val="5000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6" name="TextBox 115">
              <a:extLst>
                <a:ext uri="{FF2B5EF4-FFF2-40B4-BE49-F238E27FC236}">
                  <a16:creationId xmlns:a16="http://schemas.microsoft.com/office/drawing/2014/main" id="{F3FBFA10-E2E9-3A8B-9343-19DAF2F2E2FC}"/>
                </a:ext>
              </a:extLst>
            </p:cNvPr>
            <p:cNvSpPr txBox="1"/>
            <p:nvPr/>
          </p:nvSpPr>
          <p:spPr>
            <a:xfrm>
              <a:off x="4792275" y="4612077"/>
              <a:ext cx="1848906" cy="169767"/>
            </a:xfrm>
            <a:prstGeom prst="roundRect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square" lIns="0" tIns="180000" rIns="0" bIns="0" rtlCol="0" anchor="b" anchorCtr="0">
              <a:noAutofit/>
            </a:bodyPr>
            <a:lstStyle>
              <a:defPPr>
                <a:defRPr lang="en-US"/>
              </a:defPPr>
              <a:lvl1pPr lvl="0" algn="ctr">
                <a:spcBef>
                  <a:spcPct val="0"/>
                </a:spcBef>
                <a:defRPr sz="800" b="1" kern="0" spc="-50">
                  <a:ln>
                    <a:solidFill>
                      <a:schemeClr val="bg1">
                        <a:lumMod val="50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돋움체 Medium" panose="00000600000000000000" pitchFamily="2" charset="-127"/>
                  <a:ea typeface="KoPub돋움체 Medium" panose="00000600000000000000" pitchFamily="2" charset="-127"/>
                  <a:cs typeface="KoPubWorld돋움체 Medium" panose="00000600000000000000" pitchFamily="2" charset="-127"/>
                </a:defRPr>
              </a:lvl1pPr>
            </a:lstStyle>
            <a:p>
              <a:r>
                <a:rPr lang="ko-KR" altLang="en-US" sz="1000" dirty="0"/>
                <a:t>제주시 경보시스템 검토</a:t>
              </a:r>
              <a:endParaRPr lang="en-US" altLang="ko-KR" sz="1000" dirty="0"/>
            </a:p>
          </p:txBody>
        </p:sp>
        <p:pic>
          <p:nvPicPr>
            <p:cNvPr id="115" name="_x637404808">
              <a:extLst>
                <a:ext uri="{FF2B5EF4-FFF2-40B4-BE49-F238E27FC236}">
                  <a16:creationId xmlns:a16="http://schemas.microsoft.com/office/drawing/2014/main" id="{D7B166AC-FE3F-4031-F454-45E4C88EB50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0971" b="1"/>
            <a:stretch/>
          </p:blipFill>
          <p:spPr bwMode="auto">
            <a:xfrm>
              <a:off x="4802569" y="3683110"/>
              <a:ext cx="1838612" cy="970026"/>
            </a:xfrm>
            <a:prstGeom prst="rect">
              <a:avLst/>
            </a:prstGeom>
            <a:noFill/>
            <a:ln w="6350">
              <a:solidFill>
                <a:schemeClr val="bg1">
                  <a:lumMod val="5000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18" name="그룹 117"/>
          <p:cNvGrpSpPr/>
          <p:nvPr/>
        </p:nvGrpSpPr>
        <p:grpSpPr>
          <a:xfrm>
            <a:off x="4321388" y="3309627"/>
            <a:ext cx="486914" cy="486910"/>
            <a:chOff x="3720327" y="4726354"/>
            <a:chExt cx="191510" cy="191508"/>
          </a:xfrm>
        </p:grpSpPr>
        <p:sp>
          <p:nvSpPr>
            <p:cNvPr id="119" name="타원 118">
              <a:extLst>
                <a:ext uri="{FF2B5EF4-FFF2-40B4-BE49-F238E27FC236}">
                  <a16:creationId xmlns:a16="http://schemas.microsoft.com/office/drawing/2014/main" id="{FC6F66AC-2F17-456A-99BB-079CA60B4514}"/>
                </a:ext>
              </a:extLst>
            </p:cNvPr>
            <p:cNvSpPr/>
            <p:nvPr/>
          </p:nvSpPr>
          <p:spPr>
            <a:xfrm>
              <a:off x="3720327" y="4726354"/>
              <a:ext cx="191510" cy="191508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 w="41275">
              <a:solidFill>
                <a:schemeClr val="bg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 dirty="0"/>
            </a:p>
          </p:txBody>
        </p:sp>
        <p:sp>
          <p:nvSpPr>
            <p:cNvPr id="120" name="이등변 삼각형 119">
              <a:extLst>
                <a:ext uri="{FF2B5EF4-FFF2-40B4-BE49-F238E27FC236}">
                  <a16:creationId xmlns:a16="http://schemas.microsoft.com/office/drawing/2014/main" id="{9D4AFB3A-F7C9-4E19-B00F-F490DA818E67}"/>
                </a:ext>
              </a:extLst>
            </p:cNvPr>
            <p:cNvSpPr/>
            <p:nvPr/>
          </p:nvSpPr>
          <p:spPr>
            <a:xfrm rot="16200000" flipV="1">
              <a:off x="3793427" y="4802285"/>
              <a:ext cx="56637" cy="39646"/>
            </a:xfrm>
            <a:prstGeom prst="triangle">
              <a:avLst/>
            </a:prstGeom>
            <a:solidFill>
              <a:schemeClr val="bg1"/>
            </a:solidFill>
            <a:ln w="50800"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1600" dirty="0" err="1">
                <a:solidFill>
                  <a:schemeClr val="tx1"/>
                </a:solidFill>
              </a:endParaRPr>
            </a:p>
          </p:txBody>
        </p:sp>
      </p:grpSp>
      <p:sp>
        <p:nvSpPr>
          <p:cNvPr id="128" name="TextBox 127"/>
          <p:cNvSpPr txBox="1"/>
          <p:nvPr/>
        </p:nvSpPr>
        <p:spPr>
          <a:xfrm>
            <a:off x="341825" y="2523293"/>
            <a:ext cx="1421863" cy="554966"/>
          </a:xfrm>
          <a:prstGeom prst="roundRect">
            <a:avLst>
              <a:gd name="adj" fmla="val 0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lIns="0" tIns="0" rIns="0" bIns="0" rtlCol="0" anchor="ctr" anchorCtr="0">
            <a:noAutofit/>
          </a:bodyPr>
          <a:lstStyle>
            <a:defPPr>
              <a:defRPr lang="en-US"/>
            </a:defPPr>
            <a:lvl1pPr marL="171450" indent="-108000">
              <a:spcBef>
                <a:spcPct val="0"/>
              </a:spcBef>
              <a:buFont typeface="Arial" pitchFamily="34" charset="0"/>
              <a:buChar char="•"/>
              <a:defRPr sz="1000" b="1" kern="0" spc="-80">
                <a:ln>
                  <a:solidFill>
                    <a:schemeClr val="bg1">
                      <a:lumMod val="50000"/>
                      <a:alpha val="0"/>
                    </a:schemeClr>
                  </a:solidFill>
                </a:ln>
                <a:latin typeface="KoPub돋움체 Medium" panose="00000600000000000000" pitchFamily="2" charset="-127"/>
                <a:ea typeface="KoPub돋움체 Medium" panose="00000600000000000000" pitchFamily="2" charset="-127"/>
                <a:cs typeface="KoPubWorld돋움체 Medium" panose="00000600000000000000" pitchFamily="2" charset="-127"/>
              </a:defRPr>
            </a:lvl1pPr>
          </a:lstStyle>
          <a:p>
            <a:pPr marL="108000" indent="-72000"/>
            <a:r>
              <a:rPr lang="ko-KR" altLang="en-US" sz="900" dirty="0"/>
              <a:t>안내판 관리 불량</a:t>
            </a:r>
            <a:r>
              <a:rPr lang="en-US" altLang="ko-KR" sz="900" dirty="0"/>
              <a:t>, </a:t>
            </a:r>
            <a:r>
              <a:rPr lang="ko-KR" altLang="en-US" sz="900" dirty="0"/>
              <a:t>부적절한 위치</a:t>
            </a:r>
            <a:r>
              <a:rPr lang="en-US" altLang="ko-KR" sz="900" dirty="0"/>
              <a:t>  </a:t>
            </a:r>
            <a:r>
              <a:rPr lang="ko-KR" altLang="ko-KR" sz="900" dirty="0"/>
              <a:t>→</a:t>
            </a:r>
            <a:r>
              <a:rPr lang="en-US" altLang="ko-KR" sz="900" dirty="0"/>
              <a:t> </a:t>
            </a:r>
            <a:r>
              <a:rPr lang="ko-KR" altLang="en-US" sz="900" dirty="0" err="1"/>
              <a:t>시인성</a:t>
            </a:r>
            <a:r>
              <a:rPr lang="ko-KR" altLang="en-US" sz="900" dirty="0"/>
              <a:t> 확보 불량</a:t>
            </a:r>
            <a:r>
              <a:rPr lang="en-US" altLang="ko-KR" sz="900" dirty="0"/>
              <a:t> </a:t>
            </a:r>
          </a:p>
          <a:p>
            <a:pPr marL="108000" indent="-72000"/>
            <a:r>
              <a:rPr lang="ko-KR" altLang="en-US" sz="900" dirty="0"/>
              <a:t>안내판 위험요소 불일치</a:t>
            </a:r>
            <a:endParaRPr lang="en-US" altLang="ko-KR" sz="900" dirty="0"/>
          </a:p>
        </p:txBody>
      </p:sp>
      <p:sp>
        <p:nvSpPr>
          <p:cNvPr id="129" name="TextBox 128"/>
          <p:cNvSpPr txBox="1"/>
          <p:nvPr/>
        </p:nvSpPr>
        <p:spPr>
          <a:xfrm>
            <a:off x="341825" y="4261854"/>
            <a:ext cx="1421863" cy="554966"/>
          </a:xfrm>
          <a:prstGeom prst="roundRect">
            <a:avLst>
              <a:gd name="adj" fmla="val 0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lIns="0" tIns="0" rIns="0" bIns="0" rtlCol="0" anchor="ctr" anchorCtr="0">
            <a:noAutofit/>
          </a:bodyPr>
          <a:lstStyle/>
          <a:p>
            <a:pPr marL="108000" indent="-72000">
              <a:spcBef>
                <a:spcPct val="0"/>
              </a:spcBef>
              <a:buFont typeface="Arial" pitchFamily="34" charset="0"/>
              <a:buChar char="•"/>
              <a:defRPr/>
            </a:pPr>
            <a:r>
              <a:rPr lang="ko-KR" altLang="en-US" sz="900" b="1" kern="0" spc="-80" dirty="0">
                <a:ln>
                  <a:solidFill>
                    <a:schemeClr val="bg1">
                      <a:lumMod val="50000"/>
                      <a:alpha val="0"/>
                    </a:schemeClr>
                  </a:solidFill>
                </a:ln>
                <a:latin typeface="KoPub돋움체 Medium" panose="00000600000000000000" pitchFamily="2" charset="-127"/>
                <a:ea typeface="KoPub돋움체 Medium" panose="00000600000000000000" pitchFamily="2" charset="-127"/>
                <a:cs typeface="KoPubWorld돋움체 Medium" panose="00000600000000000000" pitchFamily="2" charset="-127"/>
              </a:rPr>
              <a:t>대피안내</a:t>
            </a:r>
            <a:r>
              <a:rPr lang="en-US" altLang="ko-KR" sz="900" b="1" kern="0" spc="-80" dirty="0">
                <a:ln>
                  <a:solidFill>
                    <a:schemeClr val="bg1">
                      <a:lumMod val="50000"/>
                      <a:alpha val="0"/>
                    </a:schemeClr>
                  </a:solidFill>
                </a:ln>
                <a:latin typeface="KoPub돋움체 Medium" panose="00000600000000000000" pitchFamily="2" charset="-127"/>
                <a:ea typeface="KoPub돋움체 Medium" panose="00000600000000000000" pitchFamily="2" charset="-127"/>
                <a:cs typeface="KoPubWorld돋움체 Medium" panose="00000600000000000000" pitchFamily="2" charset="-127"/>
              </a:rPr>
              <a:t/>
            </a:r>
            <a:br>
              <a:rPr lang="en-US" altLang="ko-KR" sz="900" b="1" kern="0" spc="-80" dirty="0">
                <a:ln>
                  <a:solidFill>
                    <a:schemeClr val="bg1">
                      <a:lumMod val="50000"/>
                      <a:alpha val="0"/>
                    </a:schemeClr>
                  </a:solidFill>
                </a:ln>
                <a:latin typeface="KoPub돋움체 Medium" panose="00000600000000000000" pitchFamily="2" charset="-127"/>
                <a:ea typeface="KoPub돋움체 Medium" panose="00000600000000000000" pitchFamily="2" charset="-127"/>
                <a:cs typeface="KoPubWorld돋움체 Medium" panose="00000600000000000000" pitchFamily="2" charset="-127"/>
              </a:rPr>
            </a:br>
            <a:r>
              <a:rPr lang="en-US" altLang="ko-KR" sz="900" b="1" kern="0" spc="-80" dirty="0">
                <a:ln>
                  <a:solidFill>
                    <a:schemeClr val="bg1">
                      <a:lumMod val="50000"/>
                      <a:alpha val="0"/>
                    </a:schemeClr>
                  </a:solidFill>
                </a:ln>
                <a:latin typeface="KoPub돋움체 Medium" panose="00000600000000000000" pitchFamily="2" charset="-127"/>
                <a:ea typeface="KoPub돋움체 Medium" panose="00000600000000000000" pitchFamily="2" charset="-127"/>
                <a:cs typeface="KoPubWorld돋움체 Medium" panose="00000600000000000000" pitchFamily="2" charset="-127"/>
              </a:rPr>
              <a:t>(</a:t>
            </a:r>
            <a:r>
              <a:rPr lang="ko-KR" altLang="en-US" sz="900" b="1" kern="0" spc="-80" dirty="0">
                <a:ln>
                  <a:solidFill>
                    <a:schemeClr val="bg1">
                      <a:lumMod val="50000"/>
                      <a:alpha val="0"/>
                    </a:schemeClr>
                  </a:solidFill>
                </a:ln>
                <a:latin typeface="KoPub돋움체 Medium" panose="00000600000000000000" pitchFamily="2" charset="-127"/>
                <a:ea typeface="KoPub돋움체 Medium" panose="00000600000000000000" pitchFamily="2" charset="-127"/>
                <a:cs typeface="KoPubWorld돋움체 Medium" panose="00000600000000000000" pitchFamily="2" charset="-127"/>
              </a:rPr>
              <a:t>지도</a:t>
            </a:r>
            <a:r>
              <a:rPr lang="en-US" altLang="ko-KR" sz="900" b="1" kern="0" spc="-80" dirty="0">
                <a:ln>
                  <a:solidFill>
                    <a:schemeClr val="bg1">
                      <a:lumMod val="50000"/>
                      <a:alpha val="0"/>
                    </a:schemeClr>
                  </a:solidFill>
                </a:ln>
                <a:latin typeface="KoPub돋움체 Medium" panose="00000600000000000000" pitchFamily="2" charset="-127"/>
                <a:ea typeface="KoPub돋움체 Medium" panose="00000600000000000000" pitchFamily="2" charset="-127"/>
                <a:cs typeface="KoPubWorld돋움체 Medium" panose="00000600000000000000" pitchFamily="2" charset="-127"/>
              </a:rPr>
              <a:t>, </a:t>
            </a:r>
            <a:r>
              <a:rPr lang="ko-KR" altLang="en-US" sz="900" b="1" kern="0" spc="-80" dirty="0">
                <a:ln>
                  <a:solidFill>
                    <a:schemeClr val="bg1">
                      <a:lumMod val="50000"/>
                      <a:alpha val="0"/>
                    </a:schemeClr>
                  </a:solidFill>
                </a:ln>
                <a:latin typeface="KoPub돋움체 Medium" panose="00000600000000000000" pitchFamily="2" charset="-127"/>
                <a:ea typeface="KoPub돋움체 Medium" panose="00000600000000000000" pitchFamily="2" charset="-127"/>
                <a:cs typeface="KoPubWorld돋움체 Medium" panose="00000600000000000000" pitchFamily="2" charset="-127"/>
              </a:rPr>
              <a:t>안내판 등</a:t>
            </a:r>
            <a:r>
              <a:rPr lang="en-US" altLang="ko-KR" sz="900" b="1" kern="0" spc="-80" dirty="0">
                <a:ln>
                  <a:solidFill>
                    <a:schemeClr val="bg1">
                      <a:lumMod val="50000"/>
                      <a:alpha val="0"/>
                    </a:schemeClr>
                  </a:solidFill>
                </a:ln>
                <a:latin typeface="KoPub돋움체 Medium" panose="00000600000000000000" pitchFamily="2" charset="-127"/>
                <a:ea typeface="KoPub돋움체 Medium" panose="00000600000000000000" pitchFamily="2" charset="-127"/>
                <a:cs typeface="KoPubWorld돋움체 Medium" panose="00000600000000000000" pitchFamily="2" charset="-127"/>
              </a:rPr>
              <a:t>)  </a:t>
            </a:r>
            <a:r>
              <a:rPr lang="ko-KR" altLang="en-US" sz="900" b="1" kern="0" spc="-80" dirty="0">
                <a:ln>
                  <a:solidFill>
                    <a:schemeClr val="bg1">
                      <a:lumMod val="50000"/>
                      <a:alpha val="0"/>
                    </a:schemeClr>
                  </a:solidFill>
                </a:ln>
                <a:latin typeface="KoPub돋움체 Medium" panose="00000600000000000000" pitchFamily="2" charset="-127"/>
                <a:ea typeface="KoPub돋움체 Medium" panose="00000600000000000000" pitchFamily="2" charset="-127"/>
                <a:cs typeface="KoPubWorld돋움체 Medium" panose="00000600000000000000" pitchFamily="2" charset="-127"/>
              </a:rPr>
              <a:t>부족</a:t>
            </a:r>
            <a:endParaRPr lang="en-US" altLang="ko-KR" sz="900" b="1" kern="0" spc="-80" dirty="0">
              <a:ln>
                <a:solidFill>
                  <a:schemeClr val="bg1">
                    <a:lumMod val="50000"/>
                    <a:alpha val="0"/>
                  </a:schemeClr>
                </a:solidFill>
              </a:ln>
              <a:latin typeface="KoPub돋움체 Medium" panose="00000600000000000000" pitchFamily="2" charset="-127"/>
              <a:ea typeface="KoPub돋움체 Medium" panose="00000600000000000000" pitchFamily="2" charset="-127"/>
              <a:cs typeface="KoPubWorld돋움체 Medium" panose="00000600000000000000" pitchFamily="2" charset="-127"/>
            </a:endParaRPr>
          </a:p>
          <a:p>
            <a:pPr marL="108000" indent="-72000">
              <a:spcBef>
                <a:spcPct val="0"/>
              </a:spcBef>
              <a:buFont typeface="Arial" pitchFamily="34" charset="0"/>
              <a:buChar char="•"/>
              <a:defRPr/>
            </a:pPr>
            <a:r>
              <a:rPr lang="ko-KR" altLang="en-US" sz="900" b="1" kern="0" spc="-80" dirty="0">
                <a:ln>
                  <a:solidFill>
                    <a:schemeClr val="bg1">
                      <a:lumMod val="50000"/>
                      <a:alpha val="0"/>
                    </a:schemeClr>
                  </a:solidFill>
                </a:ln>
                <a:latin typeface="KoPub돋움체 Medium" panose="00000600000000000000" pitchFamily="2" charset="-127"/>
                <a:ea typeface="KoPub돋움체 Medium" panose="00000600000000000000" pitchFamily="2" charset="-127"/>
                <a:cs typeface="KoPubWorld돋움체 Medium" panose="00000600000000000000" pitchFamily="2" charset="-127"/>
              </a:rPr>
              <a:t>출입차단시설 부재</a:t>
            </a:r>
            <a:endParaRPr lang="en-US" altLang="ko-KR" sz="900" kern="0" spc="-80" dirty="0">
              <a:ln>
                <a:solidFill>
                  <a:schemeClr val="bg1">
                    <a:lumMod val="50000"/>
                    <a:alpha val="0"/>
                  </a:schemeClr>
                </a:solidFill>
              </a:ln>
              <a:latin typeface="KoPub돋움체 Medium" panose="00000600000000000000" pitchFamily="2" charset="-127"/>
              <a:ea typeface="KoPub돋움체 Medium" panose="00000600000000000000" pitchFamily="2" charset="-127"/>
              <a:cs typeface="KoPubWorld돋움체 Medium" panose="00000600000000000000" pitchFamily="2" charset="-127"/>
            </a:endParaRPr>
          </a:p>
        </p:txBody>
      </p:sp>
      <p:sp>
        <p:nvSpPr>
          <p:cNvPr id="131" name="TextBox 130"/>
          <p:cNvSpPr txBox="1"/>
          <p:nvPr/>
        </p:nvSpPr>
        <p:spPr>
          <a:xfrm>
            <a:off x="2835882" y="2523293"/>
            <a:ext cx="1535933" cy="554966"/>
          </a:xfrm>
          <a:prstGeom prst="roundRect">
            <a:avLst>
              <a:gd name="adj" fmla="val 0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lIns="0" tIns="0" rIns="0" bIns="0" rtlCol="0" anchor="ctr" anchorCtr="0">
            <a:noAutofit/>
          </a:bodyPr>
          <a:lstStyle/>
          <a:p>
            <a:pPr marL="108000" indent="-72000">
              <a:spcBef>
                <a:spcPct val="0"/>
              </a:spcBef>
              <a:buFont typeface="Arial" pitchFamily="34" charset="0"/>
              <a:buChar char="•"/>
              <a:defRPr/>
            </a:pPr>
            <a:r>
              <a:rPr lang="ko-KR" altLang="en-US" sz="900" b="1" kern="0" spc="-80" dirty="0">
                <a:ln>
                  <a:solidFill>
                    <a:schemeClr val="bg1">
                      <a:lumMod val="50000"/>
                      <a:alpha val="0"/>
                    </a:schemeClr>
                  </a:solidFill>
                </a:ln>
                <a:latin typeface="KoPub돋움체 Medium" panose="00000600000000000000" pitchFamily="2" charset="-127"/>
                <a:ea typeface="KoPub돋움체 Medium" panose="00000600000000000000" pitchFamily="2" charset="-127"/>
                <a:cs typeface="KoPubWorld돋움체 Medium" panose="00000600000000000000" pitchFamily="2" charset="-127"/>
              </a:rPr>
              <a:t>위험 등급에 따른 체계적 관리 부재</a:t>
            </a:r>
            <a:r>
              <a:rPr lang="en-US" altLang="ko-KR" sz="900" b="1" kern="0" spc="-80" dirty="0">
                <a:ln>
                  <a:solidFill>
                    <a:schemeClr val="bg1">
                      <a:lumMod val="50000"/>
                      <a:alpha val="0"/>
                    </a:schemeClr>
                  </a:solidFill>
                </a:ln>
                <a:latin typeface="KoPub돋움체 Medium" panose="00000600000000000000" pitchFamily="2" charset="-127"/>
                <a:ea typeface="KoPub돋움체 Medium" panose="00000600000000000000" pitchFamily="2" charset="-127"/>
                <a:cs typeface="KoPubWorld돋움체 Medium" panose="00000600000000000000" pitchFamily="2" charset="-127"/>
              </a:rPr>
              <a:t>  </a:t>
            </a:r>
            <a:r>
              <a:rPr lang="ko-KR" altLang="ko-KR" sz="900" kern="0" spc="-80" dirty="0">
                <a:ln>
                  <a:solidFill>
                    <a:schemeClr val="bg1">
                      <a:lumMod val="50000"/>
                      <a:alpha val="0"/>
                    </a:schemeClr>
                  </a:solidFill>
                </a:ln>
                <a:latin typeface="KoPub돋움체 Medium" panose="00000600000000000000" pitchFamily="2" charset="-127"/>
                <a:ea typeface="KoPub돋움체 Medium" panose="00000600000000000000" pitchFamily="2" charset="-127"/>
                <a:cs typeface="KoPubWorld돋움체 Medium" panose="00000600000000000000" pitchFamily="2" charset="-127"/>
              </a:rPr>
              <a:t>→</a:t>
            </a:r>
            <a:r>
              <a:rPr lang="en-US" altLang="ko-KR" sz="900" kern="0" spc="-80" dirty="0">
                <a:ln>
                  <a:solidFill>
                    <a:schemeClr val="bg1">
                      <a:lumMod val="50000"/>
                      <a:alpha val="0"/>
                    </a:schemeClr>
                  </a:solidFill>
                </a:ln>
                <a:latin typeface="KoPub돋움체 Medium" panose="00000600000000000000" pitchFamily="2" charset="-127"/>
                <a:ea typeface="KoPub돋움체 Medium" panose="00000600000000000000" pitchFamily="2" charset="-127"/>
                <a:cs typeface="KoPubWorld돋움체 Medium" panose="00000600000000000000" pitchFamily="2" charset="-127"/>
              </a:rPr>
              <a:t> </a:t>
            </a:r>
            <a:r>
              <a:rPr lang="ko-KR" altLang="en-US" sz="900" kern="0" spc="-80" dirty="0">
                <a:ln>
                  <a:solidFill>
                    <a:schemeClr val="bg1">
                      <a:lumMod val="50000"/>
                      <a:alpha val="0"/>
                    </a:schemeClr>
                  </a:solidFill>
                </a:ln>
                <a:latin typeface="KoPub돋움체 Medium" panose="00000600000000000000" pitchFamily="2" charset="-127"/>
                <a:ea typeface="KoPub돋움체 Medium" panose="00000600000000000000" pitchFamily="2" charset="-127"/>
                <a:cs typeface="KoPubWorld돋움체 Medium" panose="00000600000000000000" pitchFamily="2" charset="-127"/>
              </a:rPr>
              <a:t>위험지역 </a:t>
            </a:r>
            <a:r>
              <a:rPr lang="ko-KR" altLang="en-US" sz="900" kern="0" spc="-80" dirty="0" err="1">
                <a:ln>
                  <a:solidFill>
                    <a:schemeClr val="bg1">
                      <a:lumMod val="50000"/>
                      <a:alpha val="0"/>
                    </a:schemeClr>
                  </a:solidFill>
                </a:ln>
                <a:latin typeface="KoPub돋움체 Medium" panose="00000600000000000000" pitchFamily="2" charset="-127"/>
                <a:ea typeface="KoPub돋움체 Medium" panose="00000600000000000000" pitchFamily="2" charset="-127"/>
                <a:cs typeface="KoPubWorld돋움체 Medium" panose="00000600000000000000" pitchFamily="2" charset="-127"/>
              </a:rPr>
              <a:t>관리시</a:t>
            </a:r>
            <a:r>
              <a:rPr lang="ko-KR" altLang="en-US" sz="900" kern="0" spc="-80" dirty="0">
                <a:ln>
                  <a:solidFill>
                    <a:schemeClr val="bg1">
                      <a:lumMod val="50000"/>
                      <a:alpha val="0"/>
                    </a:schemeClr>
                  </a:solidFill>
                </a:ln>
                <a:latin typeface="KoPub돋움체 Medium" panose="00000600000000000000" pitchFamily="2" charset="-127"/>
                <a:ea typeface="KoPub돋움체 Medium" panose="00000600000000000000" pitchFamily="2" charset="-127"/>
                <a:cs typeface="KoPubWorld돋움체 Medium" panose="00000600000000000000" pitchFamily="2" charset="-127"/>
              </a:rPr>
              <a:t> </a:t>
            </a:r>
            <a:r>
              <a:rPr lang="en-US" altLang="ko-KR" sz="900" kern="0" spc="-80" dirty="0">
                <a:ln>
                  <a:solidFill>
                    <a:schemeClr val="bg1">
                      <a:lumMod val="50000"/>
                      <a:alpha val="0"/>
                    </a:schemeClr>
                  </a:solidFill>
                </a:ln>
                <a:latin typeface="KoPub돋움체 Medium" panose="00000600000000000000" pitchFamily="2" charset="-127"/>
                <a:ea typeface="KoPub돋움체 Medium" panose="00000600000000000000" pitchFamily="2" charset="-127"/>
                <a:cs typeface="KoPubWorld돋움체 Medium" panose="00000600000000000000" pitchFamily="2" charset="-127"/>
              </a:rPr>
              <a:t>‘</a:t>
            </a:r>
            <a:r>
              <a:rPr lang="ko-KR" altLang="en-US" sz="900" kern="0" spc="-80" dirty="0">
                <a:ln>
                  <a:solidFill>
                    <a:schemeClr val="bg1">
                      <a:lumMod val="50000"/>
                      <a:alpha val="0"/>
                    </a:schemeClr>
                  </a:solidFill>
                </a:ln>
                <a:latin typeface="KoPub돋움체 Medium" panose="00000600000000000000" pitchFamily="2" charset="-127"/>
                <a:ea typeface="KoPub돋움체 Medium" panose="00000600000000000000" pitchFamily="2" charset="-127"/>
                <a:cs typeface="KoPubWorld돋움체 Medium" panose="00000600000000000000" pitchFamily="2" charset="-127"/>
              </a:rPr>
              <a:t>선택과 집중</a:t>
            </a:r>
            <a:r>
              <a:rPr lang="en-US" altLang="ko-KR" sz="900" kern="0" spc="-80" dirty="0">
                <a:ln>
                  <a:solidFill>
                    <a:schemeClr val="bg1">
                      <a:lumMod val="50000"/>
                      <a:alpha val="0"/>
                    </a:schemeClr>
                  </a:solidFill>
                </a:ln>
                <a:latin typeface="KoPub돋움체 Medium" panose="00000600000000000000" pitchFamily="2" charset="-127"/>
                <a:ea typeface="KoPub돋움체 Medium" panose="00000600000000000000" pitchFamily="2" charset="-127"/>
                <a:cs typeface="KoPubWorld돋움체 Medium" panose="00000600000000000000" pitchFamily="2" charset="-127"/>
              </a:rPr>
              <a:t>’ </a:t>
            </a:r>
            <a:r>
              <a:rPr lang="ko-KR" altLang="en-US" sz="900" kern="0" spc="-80" dirty="0">
                <a:ln>
                  <a:solidFill>
                    <a:schemeClr val="bg1">
                      <a:lumMod val="50000"/>
                      <a:alpha val="0"/>
                    </a:schemeClr>
                  </a:solidFill>
                </a:ln>
                <a:latin typeface="KoPub돋움체 Medium" panose="00000600000000000000" pitchFamily="2" charset="-127"/>
                <a:ea typeface="KoPub돋움체 Medium" panose="00000600000000000000" pitchFamily="2" charset="-127"/>
                <a:cs typeface="KoPubWorld돋움체 Medium" panose="00000600000000000000" pitchFamily="2" charset="-127"/>
              </a:rPr>
              <a:t>필요</a:t>
            </a:r>
            <a:r>
              <a:rPr lang="en-US" altLang="ko-KR" sz="900" kern="0" spc="-80" dirty="0">
                <a:ln>
                  <a:solidFill>
                    <a:schemeClr val="bg1">
                      <a:lumMod val="50000"/>
                      <a:alpha val="0"/>
                    </a:schemeClr>
                  </a:solidFill>
                </a:ln>
                <a:latin typeface="KoPub돋움체 Medium" panose="00000600000000000000" pitchFamily="2" charset="-127"/>
                <a:ea typeface="KoPub돋움체 Medium" panose="00000600000000000000" pitchFamily="2" charset="-127"/>
                <a:cs typeface="KoPubWorld돋움체 Medium" panose="00000600000000000000" pitchFamily="2" charset="-127"/>
              </a:rPr>
              <a:t>,</a:t>
            </a:r>
            <a:r>
              <a:rPr lang="ko-KR" altLang="en-US" sz="900" kern="0" spc="-80" dirty="0">
                <a:ln>
                  <a:solidFill>
                    <a:schemeClr val="bg1">
                      <a:lumMod val="50000"/>
                      <a:alpha val="0"/>
                    </a:schemeClr>
                  </a:solidFill>
                </a:ln>
                <a:latin typeface="KoPub돋움체 Medium" panose="00000600000000000000" pitchFamily="2" charset="-127"/>
                <a:ea typeface="KoPub돋움체 Medium" panose="00000600000000000000" pitchFamily="2" charset="-127"/>
                <a:cs typeface="KoPubWorld돋움체 Medium" panose="00000600000000000000" pitchFamily="2" charset="-127"/>
              </a:rPr>
              <a:t> 인명피해 </a:t>
            </a:r>
            <a:r>
              <a:rPr lang="ko-KR" altLang="en-US" sz="900" kern="0" spc="-80" dirty="0" err="1">
                <a:ln>
                  <a:solidFill>
                    <a:schemeClr val="bg1">
                      <a:lumMod val="50000"/>
                      <a:alpha val="0"/>
                    </a:schemeClr>
                  </a:solidFill>
                </a:ln>
                <a:latin typeface="KoPub돋움체 Medium" panose="00000600000000000000" pitchFamily="2" charset="-127"/>
                <a:ea typeface="KoPub돋움체 Medium" panose="00000600000000000000" pitchFamily="2" charset="-127"/>
                <a:cs typeface="KoPubWorld돋움체 Medium" panose="00000600000000000000" pitchFamily="2" charset="-127"/>
              </a:rPr>
              <a:t>미우려지역</a:t>
            </a:r>
            <a:r>
              <a:rPr lang="ko-KR" altLang="en-US" sz="900" kern="0" spc="-80" dirty="0">
                <a:ln>
                  <a:solidFill>
                    <a:schemeClr val="bg1">
                      <a:lumMod val="50000"/>
                      <a:alpha val="0"/>
                    </a:schemeClr>
                  </a:solidFill>
                </a:ln>
                <a:latin typeface="KoPub돋움체 Medium" panose="00000600000000000000" pitchFamily="2" charset="-127"/>
                <a:ea typeface="KoPub돋움체 Medium" panose="00000600000000000000" pitchFamily="2" charset="-127"/>
                <a:cs typeface="KoPubWorld돋움체 Medium" panose="00000600000000000000" pitchFamily="2" charset="-127"/>
              </a:rPr>
              <a:t> 상존</a:t>
            </a:r>
            <a:endParaRPr lang="en-US" altLang="ko-KR" sz="900" kern="0" spc="-80" dirty="0">
              <a:ln>
                <a:solidFill>
                  <a:schemeClr val="bg1">
                    <a:lumMod val="50000"/>
                    <a:alpha val="0"/>
                  </a:schemeClr>
                </a:solidFill>
              </a:ln>
              <a:latin typeface="KoPub돋움체 Medium" panose="00000600000000000000" pitchFamily="2" charset="-127"/>
              <a:ea typeface="KoPub돋움체 Medium" panose="00000600000000000000" pitchFamily="2" charset="-127"/>
              <a:cs typeface="KoPubWorld돋움체 Medium" panose="00000600000000000000" pitchFamily="2" charset="-127"/>
            </a:endParaRPr>
          </a:p>
        </p:txBody>
      </p:sp>
      <p:sp>
        <p:nvSpPr>
          <p:cNvPr id="132" name="TextBox 131"/>
          <p:cNvSpPr txBox="1"/>
          <p:nvPr/>
        </p:nvSpPr>
        <p:spPr>
          <a:xfrm>
            <a:off x="2835882" y="4261853"/>
            <a:ext cx="1535933" cy="554966"/>
          </a:xfrm>
          <a:prstGeom prst="roundRect">
            <a:avLst>
              <a:gd name="adj" fmla="val 0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lIns="0" tIns="0" rIns="0" bIns="0" rtlCol="0" anchor="ctr" anchorCtr="0">
            <a:noAutofit/>
          </a:bodyPr>
          <a:lstStyle/>
          <a:p>
            <a:pPr marL="108000" indent="-72000">
              <a:spcBef>
                <a:spcPct val="0"/>
              </a:spcBef>
              <a:buFont typeface="Arial" pitchFamily="34" charset="0"/>
              <a:buChar char="•"/>
              <a:defRPr/>
            </a:pPr>
            <a:r>
              <a:rPr lang="ko-KR" altLang="en-US" sz="900" b="1" kern="0" spc="-80" dirty="0">
                <a:ln>
                  <a:solidFill>
                    <a:schemeClr val="bg1">
                      <a:lumMod val="50000"/>
                      <a:alpha val="0"/>
                    </a:schemeClr>
                  </a:solidFill>
                </a:ln>
                <a:latin typeface="KoPub돋움체 Medium" panose="00000600000000000000" pitchFamily="2" charset="-127"/>
                <a:ea typeface="KoPub돋움체 Medium" panose="00000600000000000000" pitchFamily="2" charset="-127"/>
                <a:cs typeface="KoPubWorld돋움체 Medium" panose="00000600000000000000" pitchFamily="2" charset="-127"/>
              </a:rPr>
              <a:t>우려지역  내 고층건물 신축</a:t>
            </a:r>
            <a:endParaRPr lang="en-US" altLang="ko-KR" sz="900" b="1" kern="0" spc="-80" dirty="0">
              <a:ln>
                <a:solidFill>
                  <a:schemeClr val="bg1">
                    <a:lumMod val="50000"/>
                    <a:alpha val="0"/>
                  </a:schemeClr>
                </a:solidFill>
              </a:ln>
              <a:latin typeface="KoPub돋움체 Medium" panose="00000600000000000000" pitchFamily="2" charset="-127"/>
              <a:ea typeface="KoPub돋움체 Medium" panose="00000600000000000000" pitchFamily="2" charset="-127"/>
              <a:cs typeface="KoPubWorld돋움체 Medium" panose="00000600000000000000" pitchFamily="2" charset="-127"/>
            </a:endParaRPr>
          </a:p>
          <a:p>
            <a:pPr marL="108000" indent="-72000">
              <a:spcBef>
                <a:spcPct val="0"/>
              </a:spcBef>
              <a:buFont typeface="Arial" pitchFamily="34" charset="0"/>
              <a:buChar char="•"/>
              <a:defRPr/>
            </a:pPr>
            <a:r>
              <a:rPr lang="ko-KR" altLang="en-US" sz="900" b="1" kern="0" spc="-80" dirty="0">
                <a:ln>
                  <a:solidFill>
                    <a:schemeClr val="bg1">
                      <a:lumMod val="50000"/>
                      <a:alpha val="0"/>
                    </a:schemeClr>
                  </a:solidFill>
                </a:ln>
                <a:latin typeface="KoPub돋움체 Medium" panose="00000600000000000000" pitchFamily="2" charset="-127"/>
                <a:ea typeface="KoPub돋움체 Medium" panose="00000600000000000000" pitchFamily="2" charset="-127"/>
                <a:cs typeface="KoPubWorld돋움체 Medium" panose="00000600000000000000" pitchFamily="2" charset="-127"/>
              </a:rPr>
              <a:t>관리불량으로 인한 안전시설 노후화</a:t>
            </a:r>
            <a:endParaRPr lang="en-US" altLang="ko-KR" sz="900" b="1" kern="0" spc="-80" dirty="0">
              <a:ln>
                <a:solidFill>
                  <a:schemeClr val="bg1">
                    <a:lumMod val="50000"/>
                    <a:alpha val="0"/>
                  </a:schemeClr>
                </a:solidFill>
              </a:ln>
              <a:latin typeface="KoPub돋움체 Medium" panose="00000600000000000000" pitchFamily="2" charset="-127"/>
              <a:ea typeface="KoPub돋움체 Medium" panose="00000600000000000000" pitchFamily="2" charset="-127"/>
              <a:cs typeface="KoPubWorld돋움체 Medium" panose="00000600000000000000" pitchFamily="2" charset="-127"/>
            </a:endParaRPr>
          </a:p>
          <a:p>
            <a:pPr marL="108000" indent="-72000">
              <a:spcBef>
                <a:spcPct val="0"/>
              </a:spcBef>
              <a:buFont typeface="Arial" pitchFamily="34" charset="0"/>
              <a:buChar char="•"/>
              <a:defRPr/>
            </a:pPr>
            <a:r>
              <a:rPr lang="ko-KR" altLang="en-US" sz="900" b="1" kern="0" spc="-80" dirty="0">
                <a:ln>
                  <a:solidFill>
                    <a:schemeClr val="bg1">
                      <a:lumMod val="50000"/>
                      <a:alpha val="0"/>
                    </a:schemeClr>
                  </a:solidFill>
                </a:ln>
                <a:latin typeface="KoPub돋움체 Medium" panose="00000600000000000000" pitchFamily="2" charset="-127"/>
                <a:ea typeface="KoPub돋움체 Medium" panose="00000600000000000000" pitchFamily="2" charset="-127"/>
                <a:cs typeface="KoPubWorld돋움체 Medium" panose="00000600000000000000" pitchFamily="2" charset="-127"/>
              </a:rPr>
              <a:t>도로 등 </a:t>
            </a:r>
            <a:r>
              <a:rPr lang="ko-KR" altLang="en-US" sz="900" b="1" kern="0" spc="-80" dirty="0" err="1">
                <a:ln>
                  <a:solidFill>
                    <a:schemeClr val="bg1">
                      <a:lumMod val="50000"/>
                      <a:alpha val="0"/>
                    </a:schemeClr>
                  </a:solidFill>
                </a:ln>
                <a:latin typeface="KoPub돋움체 Medium" panose="00000600000000000000" pitchFamily="2" charset="-127"/>
                <a:ea typeface="KoPub돋움체 Medium" panose="00000600000000000000" pitchFamily="2" charset="-127"/>
                <a:cs typeface="KoPubWorld돋움체 Medium" panose="00000600000000000000" pitchFamily="2" charset="-127"/>
              </a:rPr>
              <a:t>절성토</a:t>
            </a:r>
            <a:r>
              <a:rPr lang="ko-KR" altLang="en-US" sz="900" b="1" kern="0" spc="-80" dirty="0">
                <a:ln>
                  <a:solidFill>
                    <a:schemeClr val="bg1">
                      <a:lumMod val="50000"/>
                      <a:alpha val="0"/>
                    </a:schemeClr>
                  </a:solidFill>
                </a:ln>
                <a:latin typeface="KoPub돋움체 Medium" panose="00000600000000000000" pitchFamily="2" charset="-127"/>
                <a:ea typeface="KoPub돋움체 Medium" panose="00000600000000000000" pitchFamily="2" charset="-127"/>
                <a:cs typeface="KoPubWorld돋움체 Medium" panose="00000600000000000000" pitchFamily="2" charset="-127"/>
              </a:rPr>
              <a:t> 절개면 관리 불량</a:t>
            </a:r>
            <a:endParaRPr lang="en-US" altLang="ko-KR" sz="900" kern="0" spc="-80" dirty="0">
              <a:ln>
                <a:solidFill>
                  <a:schemeClr val="bg1">
                    <a:lumMod val="50000"/>
                    <a:alpha val="0"/>
                  </a:schemeClr>
                </a:solidFill>
              </a:ln>
              <a:latin typeface="KoPub돋움체 Medium" panose="00000600000000000000" pitchFamily="2" charset="-127"/>
              <a:ea typeface="KoPub돋움체 Medium" panose="00000600000000000000" pitchFamily="2" charset="-127"/>
              <a:cs typeface="KoPubWorld돋움체 Medium" panose="00000600000000000000" pitchFamily="2" charset="-127"/>
            </a:endParaRPr>
          </a:p>
        </p:txBody>
      </p:sp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6160" y="2682056"/>
            <a:ext cx="1827820" cy="17028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3" name="TextBox 132"/>
          <p:cNvSpPr txBox="1"/>
          <p:nvPr/>
        </p:nvSpPr>
        <p:spPr>
          <a:xfrm>
            <a:off x="1996928" y="3021059"/>
            <a:ext cx="527346" cy="216000"/>
          </a:xfrm>
          <a:prstGeom prst="roundRect">
            <a:avLst/>
          </a:prstGeom>
          <a:noFill/>
          <a:ln>
            <a:noFill/>
          </a:ln>
        </p:spPr>
        <p:txBody>
          <a:bodyPr wrap="square" lIns="0" tIns="0" rIns="0" bIns="0" rtlCol="0" anchor="ctr" anchorCtr="0">
            <a:no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ko-KR" altLang="en-US" sz="1300" b="1" kern="0" spc="-80" dirty="0">
                <a:ln>
                  <a:solidFill>
                    <a:schemeClr val="bg1">
                      <a:lumMod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itchFamily="18" charset="-127"/>
                <a:ea typeface="KoPub돋움체 Bold" pitchFamily="18" charset="-127"/>
                <a:cs typeface="KoPubWorld돋움체 Medium" panose="00000600000000000000" pitchFamily="2" charset="-127"/>
              </a:rPr>
              <a:t>위험도</a:t>
            </a:r>
            <a:endParaRPr lang="en-US" altLang="ko-KR" sz="1300" b="1" kern="0" spc="-80" dirty="0">
              <a:ln>
                <a:solidFill>
                  <a:schemeClr val="bg1">
                    <a:lumMod val="50000"/>
                    <a:alpha val="0"/>
                  </a:schemeClr>
                </a:solidFill>
              </a:ln>
              <a:solidFill>
                <a:schemeClr val="bg1"/>
              </a:solidFill>
              <a:latin typeface="KoPub돋움체 Bold" pitchFamily="18" charset="-127"/>
              <a:ea typeface="KoPub돋움체 Bold" pitchFamily="18" charset="-127"/>
              <a:cs typeface="KoPubWorld돋움체 Medium" panose="00000600000000000000" pitchFamily="2" charset="-127"/>
            </a:endParaRPr>
          </a:p>
        </p:txBody>
      </p:sp>
      <p:sp>
        <p:nvSpPr>
          <p:cNvPr id="134" name="TextBox 133"/>
          <p:cNvSpPr txBox="1"/>
          <p:nvPr/>
        </p:nvSpPr>
        <p:spPr>
          <a:xfrm>
            <a:off x="1416348" y="3746624"/>
            <a:ext cx="749298" cy="216000"/>
          </a:xfrm>
          <a:prstGeom prst="roundRect">
            <a:avLst/>
          </a:prstGeom>
          <a:noFill/>
          <a:ln>
            <a:noFill/>
          </a:ln>
        </p:spPr>
        <p:txBody>
          <a:bodyPr wrap="square" lIns="0" tIns="0" rIns="0" bIns="0" rtlCol="0" anchor="ctr" anchorCtr="0">
            <a:no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ko-KR" altLang="en-US" sz="1300" b="1" kern="0" spc="-80" dirty="0">
                <a:ln>
                  <a:solidFill>
                    <a:schemeClr val="bg1">
                      <a:lumMod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itchFamily="18" charset="-127"/>
                <a:ea typeface="KoPub돋움체 Bold" pitchFamily="18" charset="-127"/>
                <a:cs typeface="KoPubWorld돋움체 Medium" panose="00000600000000000000" pitchFamily="2" charset="-127"/>
              </a:rPr>
              <a:t>관리실태</a:t>
            </a:r>
            <a:endParaRPr lang="en-US" altLang="ko-KR" sz="1300" b="1" kern="0" spc="-80" dirty="0">
              <a:ln>
                <a:solidFill>
                  <a:schemeClr val="bg1">
                    <a:lumMod val="50000"/>
                    <a:alpha val="0"/>
                  </a:schemeClr>
                </a:solidFill>
              </a:ln>
              <a:solidFill>
                <a:schemeClr val="bg1"/>
              </a:solidFill>
              <a:latin typeface="KoPub돋움체 Bold" pitchFamily="18" charset="-127"/>
              <a:ea typeface="KoPub돋움체 Bold" pitchFamily="18" charset="-127"/>
              <a:cs typeface="KoPubWorld돋움체 Medium" panose="00000600000000000000" pitchFamily="2" charset="-127"/>
            </a:endParaRPr>
          </a:p>
        </p:txBody>
      </p:sp>
      <p:sp>
        <p:nvSpPr>
          <p:cNvPr id="135" name="TextBox 134"/>
          <p:cNvSpPr txBox="1"/>
          <p:nvPr/>
        </p:nvSpPr>
        <p:spPr>
          <a:xfrm>
            <a:off x="2359173" y="3746624"/>
            <a:ext cx="749298" cy="216000"/>
          </a:xfrm>
          <a:prstGeom prst="roundRect">
            <a:avLst/>
          </a:prstGeom>
          <a:noFill/>
          <a:ln>
            <a:noFill/>
          </a:ln>
        </p:spPr>
        <p:txBody>
          <a:bodyPr wrap="square" lIns="0" tIns="0" rIns="0" bIns="0" rtlCol="0" anchor="ctr" anchorCtr="0">
            <a:no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ko-KR" altLang="en-US" sz="1300" b="1" kern="0" spc="-80" dirty="0">
                <a:ln>
                  <a:solidFill>
                    <a:schemeClr val="bg1">
                      <a:lumMod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itchFamily="18" charset="-127"/>
                <a:ea typeface="KoPub돋움체 Bold" pitchFamily="18" charset="-127"/>
                <a:cs typeface="KoPubWorld돋움체 Medium" panose="00000600000000000000" pitchFamily="2" charset="-127"/>
              </a:rPr>
              <a:t>위험요인</a:t>
            </a:r>
            <a:endParaRPr lang="en-US" altLang="ko-KR" sz="1300" b="1" kern="0" spc="-80" dirty="0">
              <a:ln>
                <a:solidFill>
                  <a:schemeClr val="bg1">
                    <a:lumMod val="50000"/>
                    <a:alpha val="0"/>
                  </a:schemeClr>
                </a:solidFill>
              </a:ln>
              <a:solidFill>
                <a:schemeClr val="bg1"/>
              </a:solidFill>
              <a:latin typeface="KoPub돋움체 Bold" pitchFamily="18" charset="-127"/>
              <a:ea typeface="KoPub돋움체 Bold" pitchFamily="18" charset="-127"/>
              <a:cs typeface="KoPubWorld돋움체 Medium" panose="00000600000000000000" pitchFamily="2" charset="-127"/>
            </a:endParaRPr>
          </a:p>
        </p:txBody>
      </p:sp>
      <p:cxnSp>
        <p:nvCxnSpPr>
          <p:cNvPr id="12" name="꺾인 연결선 11"/>
          <p:cNvCxnSpPr/>
          <p:nvPr/>
        </p:nvCxnSpPr>
        <p:spPr>
          <a:xfrm flipV="1">
            <a:off x="2273302" y="2647950"/>
            <a:ext cx="514348" cy="240649"/>
          </a:xfrm>
          <a:prstGeom prst="bentConnector3">
            <a:avLst>
              <a:gd name="adj1" fmla="val 463"/>
            </a:avLst>
          </a:prstGeom>
          <a:ln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직선 화살표 연결선 24"/>
          <p:cNvCxnSpPr/>
          <p:nvPr/>
        </p:nvCxnSpPr>
        <p:spPr>
          <a:xfrm flipV="1">
            <a:off x="1619672" y="4151114"/>
            <a:ext cx="0" cy="396333"/>
          </a:xfrm>
          <a:prstGeom prst="straightConnector1">
            <a:avLst/>
          </a:prstGeom>
          <a:ln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꺾인 연결선 30"/>
          <p:cNvCxnSpPr>
            <a:stCxn id="135" idx="3"/>
          </p:cNvCxnSpPr>
          <p:nvPr/>
        </p:nvCxnSpPr>
        <p:spPr>
          <a:xfrm>
            <a:off x="3108471" y="3854624"/>
            <a:ext cx="239393" cy="407229"/>
          </a:xfrm>
          <a:prstGeom prst="bentConnector2">
            <a:avLst/>
          </a:prstGeom>
          <a:ln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직선 화살표 연결선 32"/>
          <p:cNvCxnSpPr/>
          <p:nvPr/>
        </p:nvCxnSpPr>
        <p:spPr>
          <a:xfrm>
            <a:off x="1606972" y="2888599"/>
            <a:ext cx="0" cy="476107"/>
          </a:xfrm>
          <a:prstGeom prst="straightConnector1">
            <a:avLst/>
          </a:prstGeom>
          <a:ln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9" name="화살표: 오각형 75">
            <a:extLst>
              <a:ext uri="{FF2B5EF4-FFF2-40B4-BE49-F238E27FC236}">
                <a16:creationId xmlns:a16="http://schemas.microsoft.com/office/drawing/2014/main" id="{ED230987-2BE0-4FE0-98B3-0C9CCCD11A9C}"/>
              </a:ext>
            </a:extLst>
          </p:cNvPr>
          <p:cNvSpPr/>
          <p:nvPr/>
        </p:nvSpPr>
        <p:spPr>
          <a:xfrm>
            <a:off x="341825" y="1700212"/>
            <a:ext cx="4039758" cy="360000"/>
          </a:xfrm>
          <a:prstGeom prst="round2SameRect">
            <a:avLst>
              <a:gd name="adj1" fmla="val 0"/>
              <a:gd name="adj2" fmla="val 21382"/>
            </a:avLst>
          </a:prstGeom>
          <a:gradFill>
            <a:gsLst>
              <a:gs pos="0">
                <a:srgbClr val="558EE7"/>
              </a:gs>
              <a:gs pos="100000">
                <a:srgbClr val="264378"/>
              </a:gs>
            </a:gsLst>
            <a:lin ang="4800000" scaled="0"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60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latin typeface="KoPub돋움체 Bold" panose="02020603020101020101" pitchFamily="18" charset="-127"/>
              <a:ea typeface="KoPub돋움체 Bold" panose="02020603020101020101" pitchFamily="18" charset="-127"/>
            </a:endParaRPr>
          </a:p>
        </p:txBody>
      </p:sp>
      <p:sp>
        <p:nvSpPr>
          <p:cNvPr id="140" name="TextBox 139">
            <a:extLst>
              <a:ext uri="{FF2B5EF4-FFF2-40B4-BE49-F238E27FC236}">
                <a16:creationId xmlns:a16="http://schemas.microsoft.com/office/drawing/2014/main" id="{ACABF9FB-C12D-465C-A470-6E543CF628DD}"/>
              </a:ext>
            </a:extLst>
          </p:cNvPr>
          <p:cNvSpPr txBox="1"/>
          <p:nvPr/>
        </p:nvSpPr>
        <p:spPr>
          <a:xfrm>
            <a:off x="987127" y="1758771"/>
            <a:ext cx="2749151" cy="242887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spAutoFit/>
          </a:bodyPr>
          <a:lstStyle/>
          <a:p>
            <a:pPr lvl="0" algn="ctr" fontAlgn="base">
              <a:lnSpc>
                <a:spcPct val="110000"/>
              </a:lnSpc>
              <a:spcBef>
                <a:spcPts val="400"/>
              </a:spcBef>
              <a:spcAft>
                <a:spcPts val="300"/>
              </a:spcAft>
              <a:buClr>
                <a:schemeClr val="tx1">
                  <a:lumMod val="50000"/>
                  <a:lumOff val="50000"/>
                </a:schemeClr>
              </a:buClr>
              <a:buSzPct val="80000"/>
              <a:defRPr/>
            </a:pPr>
            <a:r>
              <a:rPr lang="ko-KR" altLang="en-US" sz="15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제주지역 맞춤형 안전지원 기술 개발</a:t>
            </a:r>
          </a:p>
        </p:txBody>
      </p:sp>
      <p:sp>
        <p:nvSpPr>
          <p:cNvPr id="143" name="TextBox 142">
            <a:extLst>
              <a:ext uri="{FF2B5EF4-FFF2-40B4-BE49-F238E27FC236}">
                <a16:creationId xmlns:a16="http://schemas.microsoft.com/office/drawing/2014/main" id="{ACABF9FB-C12D-465C-A470-6E543CF628DD}"/>
              </a:ext>
            </a:extLst>
          </p:cNvPr>
          <p:cNvSpPr txBox="1"/>
          <p:nvPr/>
        </p:nvSpPr>
        <p:spPr>
          <a:xfrm>
            <a:off x="5407331" y="1700212"/>
            <a:ext cx="2749151" cy="242887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spAutoFit/>
          </a:bodyPr>
          <a:lstStyle/>
          <a:p>
            <a:pPr lvl="0" algn="ctr" fontAlgn="base">
              <a:lnSpc>
                <a:spcPct val="110000"/>
              </a:lnSpc>
              <a:spcBef>
                <a:spcPts val="400"/>
              </a:spcBef>
              <a:spcAft>
                <a:spcPts val="300"/>
              </a:spcAft>
              <a:buClr>
                <a:schemeClr val="tx1">
                  <a:lumMod val="50000"/>
                  <a:lumOff val="50000"/>
                </a:schemeClr>
              </a:buClr>
              <a:buSzPct val="80000"/>
              <a:defRPr/>
            </a:pPr>
            <a:r>
              <a:rPr lang="ko-KR" altLang="en-US" sz="15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제주지역 맞춤형 안전지원 기술 개발</a:t>
            </a:r>
          </a:p>
        </p:txBody>
      </p:sp>
      <p:sp>
        <p:nvSpPr>
          <p:cNvPr id="145" name="화살표: 오각형 75">
            <a:extLst>
              <a:ext uri="{FF2B5EF4-FFF2-40B4-BE49-F238E27FC236}">
                <a16:creationId xmlns:a16="http://schemas.microsoft.com/office/drawing/2014/main" id="{ED230987-2BE0-4FE0-98B3-0C9CCCD11A9C}"/>
              </a:ext>
            </a:extLst>
          </p:cNvPr>
          <p:cNvSpPr/>
          <p:nvPr/>
        </p:nvSpPr>
        <p:spPr>
          <a:xfrm>
            <a:off x="4764559" y="1700212"/>
            <a:ext cx="4039758" cy="360000"/>
          </a:xfrm>
          <a:prstGeom prst="round2SameRect">
            <a:avLst>
              <a:gd name="adj1" fmla="val 0"/>
              <a:gd name="adj2" fmla="val 21382"/>
            </a:avLst>
          </a:prstGeom>
          <a:gradFill>
            <a:gsLst>
              <a:gs pos="0">
                <a:srgbClr val="558EE7"/>
              </a:gs>
              <a:gs pos="100000">
                <a:srgbClr val="264378"/>
              </a:gs>
            </a:gsLst>
            <a:lin ang="4800000" scaled="0"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60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latin typeface="KoPub돋움체 Bold" panose="02020603020101020101" pitchFamily="18" charset="-127"/>
              <a:ea typeface="KoPub돋움체 Bold" panose="02020603020101020101" pitchFamily="18" charset="-127"/>
            </a:endParaRPr>
          </a:p>
        </p:txBody>
      </p:sp>
      <p:sp>
        <p:nvSpPr>
          <p:cNvPr id="146" name="TextBox 145">
            <a:extLst>
              <a:ext uri="{FF2B5EF4-FFF2-40B4-BE49-F238E27FC236}">
                <a16:creationId xmlns:a16="http://schemas.microsoft.com/office/drawing/2014/main" id="{ACABF9FB-C12D-465C-A470-6E543CF628DD}"/>
              </a:ext>
            </a:extLst>
          </p:cNvPr>
          <p:cNvSpPr txBox="1"/>
          <p:nvPr/>
        </p:nvSpPr>
        <p:spPr>
          <a:xfrm>
            <a:off x="5213494" y="1758771"/>
            <a:ext cx="3141886" cy="242887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spAutoFit/>
          </a:bodyPr>
          <a:lstStyle/>
          <a:p>
            <a:pPr algn="ctr" fontAlgn="base">
              <a:lnSpc>
                <a:spcPct val="110000"/>
              </a:lnSpc>
              <a:spcBef>
                <a:spcPts val="400"/>
              </a:spcBef>
              <a:spcAft>
                <a:spcPts val="300"/>
              </a:spcAft>
              <a:buClr>
                <a:schemeClr val="tx1">
                  <a:lumMod val="50000"/>
                  <a:lumOff val="50000"/>
                </a:schemeClr>
              </a:buClr>
              <a:buSzPct val="80000"/>
              <a:defRPr/>
            </a:pPr>
            <a:r>
              <a:rPr lang="ko-KR" altLang="en-US" sz="15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제주도 홍수 비상대처계획 및 매뉴얼 개발</a:t>
            </a:r>
          </a:p>
        </p:txBody>
      </p:sp>
      <p:grpSp>
        <p:nvGrpSpPr>
          <p:cNvPr id="68" name="그룹 67">
            <a:extLst>
              <a:ext uri="{FF2B5EF4-FFF2-40B4-BE49-F238E27FC236}">
                <a16:creationId xmlns:a16="http://schemas.microsoft.com/office/drawing/2014/main" id="{0CD3DFA6-2240-486C-8F54-2E0F981B888E}"/>
              </a:ext>
            </a:extLst>
          </p:cNvPr>
          <p:cNvGrpSpPr/>
          <p:nvPr/>
        </p:nvGrpSpPr>
        <p:grpSpPr>
          <a:xfrm>
            <a:off x="5623626" y="180431"/>
            <a:ext cx="2695047" cy="234801"/>
            <a:chOff x="8739041" y="132416"/>
            <a:chExt cx="2695047" cy="234801"/>
          </a:xfrm>
        </p:grpSpPr>
        <p:sp>
          <p:nvSpPr>
            <p:cNvPr id="73" name="모서리가 둥근 직사각형 43">
              <a:extLst>
                <a:ext uri="{FF2B5EF4-FFF2-40B4-BE49-F238E27FC236}">
                  <a16:creationId xmlns:a16="http://schemas.microsoft.com/office/drawing/2014/main" id="{A224C465-74A7-41C6-95C5-3497B96B0D9F}"/>
                </a:ext>
              </a:extLst>
            </p:cNvPr>
            <p:cNvSpPr/>
            <p:nvPr/>
          </p:nvSpPr>
          <p:spPr>
            <a:xfrm>
              <a:off x="8739041" y="132416"/>
              <a:ext cx="248205" cy="234801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30325">
                <a:spcBef>
                  <a:spcPts val="300"/>
                </a:spcBef>
                <a:buSzPct val="100000"/>
              </a:pPr>
              <a:r>
                <a:rPr lang="en-US" altLang="ko-KR" sz="1200" spc="-50" dirty="0">
                  <a:ln>
                    <a:solidFill>
                      <a:schemeClr val="bg1">
                        <a:lumMod val="85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돋움체 Bold" panose="00000800000000000000" pitchFamily="2" charset="-127"/>
                  <a:ea typeface="KoPub돋움체 Bold" panose="00000800000000000000" pitchFamily="2" charset="-127"/>
                </a:rPr>
                <a:t>Ⅰ</a:t>
              </a:r>
              <a:endParaRPr lang="ko-KR" altLang="en-US" sz="1200" spc="-50" dirty="0">
                <a:ln>
                  <a:solidFill>
                    <a:schemeClr val="bg1">
                      <a:lumMod val="85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endParaRPr>
            </a:p>
          </p:txBody>
        </p:sp>
        <p:sp>
          <p:nvSpPr>
            <p:cNvPr id="76" name="모서리가 둥근 직사각형 44">
              <a:extLst>
                <a:ext uri="{FF2B5EF4-FFF2-40B4-BE49-F238E27FC236}">
                  <a16:creationId xmlns:a16="http://schemas.microsoft.com/office/drawing/2014/main" id="{18187B78-3EE7-4183-94F4-113C5BF89035}"/>
                </a:ext>
              </a:extLst>
            </p:cNvPr>
            <p:cNvSpPr/>
            <p:nvPr/>
          </p:nvSpPr>
          <p:spPr>
            <a:xfrm>
              <a:off x="9053072" y="132416"/>
              <a:ext cx="1757436" cy="234801"/>
            </a:xfrm>
            <a:prstGeom prst="roundRect">
              <a:avLst/>
            </a:prstGeom>
            <a:solidFill>
              <a:srgbClr val="2D506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30325">
                <a:spcBef>
                  <a:spcPts val="300"/>
                </a:spcBef>
                <a:buSzPct val="100000"/>
              </a:pPr>
              <a:r>
                <a:rPr lang="en-US" altLang="ko-KR" sz="1200" spc="-50" dirty="0">
                  <a:ln>
                    <a:solidFill>
                      <a:schemeClr val="bg1">
                        <a:lumMod val="85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돋움체 Bold" panose="00000800000000000000" pitchFamily="2" charset="-127"/>
                  <a:ea typeface="KoPub돋움체 Bold" panose="00000800000000000000" pitchFamily="2" charset="-127"/>
                </a:rPr>
                <a:t>Ⅱ. </a:t>
              </a:r>
              <a:r>
                <a:rPr lang="ko-KR" altLang="en-US" sz="1200" spc="-50" dirty="0">
                  <a:ln>
                    <a:solidFill>
                      <a:schemeClr val="bg1">
                        <a:lumMod val="85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돋움체 Bold" panose="00000800000000000000" pitchFamily="2" charset="-127"/>
                  <a:ea typeface="KoPub돋움체 Bold" panose="00000800000000000000" pitchFamily="2" charset="-127"/>
                </a:rPr>
                <a:t>연구개발 목표 및 내용</a:t>
              </a:r>
            </a:p>
          </p:txBody>
        </p:sp>
        <p:sp>
          <p:nvSpPr>
            <p:cNvPr id="77" name="모서리가 둥근 직사각형 46">
              <a:extLst>
                <a:ext uri="{FF2B5EF4-FFF2-40B4-BE49-F238E27FC236}">
                  <a16:creationId xmlns:a16="http://schemas.microsoft.com/office/drawing/2014/main" id="{051B76BA-67EF-4B6D-A67C-3A15FD8E9BDF}"/>
                </a:ext>
              </a:extLst>
            </p:cNvPr>
            <p:cNvSpPr/>
            <p:nvPr/>
          </p:nvSpPr>
          <p:spPr>
            <a:xfrm>
              <a:off x="10876334" y="132416"/>
              <a:ext cx="245964" cy="234801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200" spc="-50" dirty="0">
                  <a:ln>
                    <a:solidFill>
                      <a:schemeClr val="bg1">
                        <a:lumMod val="85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돋움체 Bold" panose="00000800000000000000" pitchFamily="2" charset="-127"/>
                  <a:ea typeface="KoPub돋움체 Bold" panose="00000800000000000000" pitchFamily="2" charset="-127"/>
                </a:rPr>
                <a:t>Ⅲ</a:t>
              </a:r>
              <a:endParaRPr lang="ko-KR" altLang="en-US" sz="1200" spc="-50" dirty="0">
                <a:ln>
                  <a:solidFill>
                    <a:schemeClr val="bg1">
                      <a:lumMod val="85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endParaRPr>
            </a:p>
          </p:txBody>
        </p:sp>
        <p:sp>
          <p:nvSpPr>
            <p:cNvPr id="79" name="모서리가 둥근 직사각형 53">
              <a:extLst>
                <a:ext uri="{FF2B5EF4-FFF2-40B4-BE49-F238E27FC236}">
                  <a16:creationId xmlns:a16="http://schemas.microsoft.com/office/drawing/2014/main" id="{9BEAA71E-E1D8-49AD-9804-8D27C41D1AE4}"/>
                </a:ext>
              </a:extLst>
            </p:cNvPr>
            <p:cNvSpPr/>
            <p:nvPr/>
          </p:nvSpPr>
          <p:spPr>
            <a:xfrm>
              <a:off x="11188124" y="132416"/>
              <a:ext cx="245964" cy="234801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200" spc="-50" dirty="0">
                  <a:ln>
                    <a:solidFill>
                      <a:schemeClr val="bg1">
                        <a:lumMod val="85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돋움체 Bold" panose="00000800000000000000" pitchFamily="2" charset="-127"/>
                  <a:ea typeface="KoPub돋움체 Bold" panose="00000800000000000000" pitchFamily="2" charset="-127"/>
                </a:rPr>
                <a:t>Ⅳ</a:t>
              </a:r>
              <a:endParaRPr lang="ko-KR" altLang="en-US" sz="1200" spc="-50" dirty="0">
                <a:ln>
                  <a:solidFill>
                    <a:schemeClr val="bg1">
                      <a:lumMod val="85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endParaRPr>
            </a:p>
          </p:txBody>
        </p:sp>
      </p:grpSp>
      <p:sp>
        <p:nvSpPr>
          <p:cNvPr id="66" name="모서리가 둥근 직사각형 65">
            <a:extLst>
              <a:ext uri="{FF2B5EF4-FFF2-40B4-BE49-F238E27FC236}">
                <a16:creationId xmlns:a16="http://schemas.microsoft.com/office/drawing/2014/main" id="{AB1AE3CF-D32B-4DCB-86C8-066CA9EE39FE}"/>
              </a:ext>
            </a:extLst>
          </p:cNvPr>
          <p:cNvSpPr/>
          <p:nvPr/>
        </p:nvSpPr>
        <p:spPr>
          <a:xfrm>
            <a:off x="8371963" y="183643"/>
            <a:ext cx="245964" cy="234801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200" spc="-50" dirty="0">
                <a:ln>
                  <a:solidFill>
                    <a:schemeClr val="bg1">
                      <a:lumMod val="85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rPr>
              <a:t>Ⅴ</a:t>
            </a:r>
            <a:endParaRPr lang="ko-KR" altLang="en-US" sz="1200" spc="-50" dirty="0">
              <a:ln>
                <a:solidFill>
                  <a:schemeClr val="bg1">
                    <a:lumMod val="85000"/>
                    <a:alpha val="0"/>
                  </a:schemeClr>
                </a:solidFill>
              </a:ln>
              <a:solidFill>
                <a:schemeClr val="bg1"/>
              </a:solidFill>
              <a:latin typeface="KoPub돋움체 Bold" panose="00000800000000000000" pitchFamily="2" charset="-127"/>
              <a:ea typeface="KoPub돋움체 Bold" panose="00000800000000000000" pitchFamily="2" charset="-127"/>
            </a:endParaRPr>
          </a:p>
        </p:txBody>
      </p:sp>
      <p:sp>
        <p:nvSpPr>
          <p:cNvPr id="80" name="모서리가 둥근 직사각형 79">
            <a:extLst>
              <a:ext uri="{FF2B5EF4-FFF2-40B4-BE49-F238E27FC236}">
                <a16:creationId xmlns:a16="http://schemas.microsoft.com/office/drawing/2014/main" id="{C60C7C84-7302-48B1-AA8D-F1952C702B56}"/>
              </a:ext>
            </a:extLst>
          </p:cNvPr>
          <p:cNvSpPr/>
          <p:nvPr/>
        </p:nvSpPr>
        <p:spPr>
          <a:xfrm>
            <a:off x="8673594" y="181899"/>
            <a:ext cx="245964" cy="234801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200" spc="-50" dirty="0">
                <a:ln>
                  <a:solidFill>
                    <a:schemeClr val="bg1">
                      <a:lumMod val="85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rPr>
              <a:t>Ⅵ</a:t>
            </a:r>
            <a:endParaRPr lang="ko-KR" altLang="en-US" sz="1200" spc="-50" dirty="0">
              <a:ln>
                <a:solidFill>
                  <a:schemeClr val="bg1">
                    <a:lumMod val="85000"/>
                    <a:alpha val="0"/>
                  </a:schemeClr>
                </a:solidFill>
              </a:ln>
              <a:solidFill>
                <a:schemeClr val="bg1"/>
              </a:solidFill>
              <a:latin typeface="KoPub돋움체 Bold" panose="00000800000000000000" pitchFamily="2" charset="-127"/>
              <a:ea typeface="KoPub돋움체 Bold" panose="00000800000000000000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6003904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사각형: 둥근 모서리 94">
            <a:extLst>
              <a:ext uri="{FF2B5EF4-FFF2-40B4-BE49-F238E27FC236}">
                <a16:creationId xmlns:a16="http://schemas.microsoft.com/office/drawing/2014/main" id="{55E339AD-7FD7-4EF3-92C9-3F826945549D}"/>
              </a:ext>
            </a:extLst>
          </p:cNvPr>
          <p:cNvSpPr/>
          <p:nvPr/>
        </p:nvSpPr>
        <p:spPr>
          <a:xfrm>
            <a:off x="253174" y="1700213"/>
            <a:ext cx="4212000" cy="3132000"/>
          </a:xfrm>
          <a:prstGeom prst="rect">
            <a:avLst/>
          </a:prstGeom>
          <a:solidFill>
            <a:schemeClr val="bg1"/>
          </a:solidFill>
          <a:ln w="6350">
            <a:solidFill>
              <a:schemeClr val="accent5">
                <a:lumMod val="75000"/>
              </a:schemeClr>
            </a:solidFill>
          </a:ln>
          <a:effectLst>
            <a:outerShdw dist="38100" dir="5400000" algn="t" rotWithShape="0">
              <a:schemeClr val="bg1">
                <a:lumMod val="8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600" dirty="0"/>
          </a:p>
        </p:txBody>
      </p:sp>
      <p:sp>
        <p:nvSpPr>
          <p:cNvPr id="83" name="TextBox 82"/>
          <p:cNvSpPr txBox="1"/>
          <p:nvPr/>
        </p:nvSpPr>
        <p:spPr>
          <a:xfrm>
            <a:off x="395359" y="4492894"/>
            <a:ext cx="2576438" cy="169766"/>
          </a:xfrm>
          <a:prstGeom prst="roundRect">
            <a:avLst>
              <a:gd name="adj" fmla="val 10052"/>
            </a:avLst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 lIns="0" tIns="180000" rIns="0" bIns="0" rtlCol="0" anchor="b" anchorCtr="0">
            <a:noAutofit/>
          </a:bodyPr>
          <a:lstStyle>
            <a:defPPr>
              <a:defRPr lang="en-US"/>
            </a:defPPr>
            <a:lvl1pPr lvl="0" algn="ctr">
              <a:spcBef>
                <a:spcPct val="0"/>
              </a:spcBef>
              <a:defRPr sz="1000" b="1" kern="0" spc="-50">
                <a:ln>
                  <a:solidFill>
                    <a:schemeClr val="bg1">
                      <a:lumMod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KoPubWorld돋움체 Medium" panose="00000600000000000000" pitchFamily="2" charset="-127"/>
              </a:defRPr>
            </a:lvl1pPr>
          </a:lstStyle>
          <a:p>
            <a:pPr lvl="0">
              <a:defRPr/>
            </a:pPr>
            <a:r>
              <a:rPr lang="ko-KR" altLang="en-US" dirty="0"/>
              <a:t>시공간 특성을 반영한 강우 시나리오 생산 방법</a:t>
            </a:r>
            <a:endParaRPr lang="en-US" altLang="ko-KR" dirty="0"/>
          </a:p>
        </p:txBody>
      </p:sp>
      <p:sp>
        <p:nvSpPr>
          <p:cNvPr id="85" name="직사각형 84"/>
          <p:cNvSpPr/>
          <p:nvPr/>
        </p:nvSpPr>
        <p:spPr>
          <a:xfrm>
            <a:off x="395537" y="2267009"/>
            <a:ext cx="2576263" cy="2233652"/>
          </a:xfrm>
          <a:prstGeom prst="rect">
            <a:avLst/>
          </a:prstGeom>
          <a:solidFill>
            <a:schemeClr val="bg1"/>
          </a:solidFill>
          <a:ln w="63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2" name="모서리가 둥근 직사각형 121"/>
          <p:cNvSpPr/>
          <p:nvPr/>
        </p:nvSpPr>
        <p:spPr>
          <a:xfrm>
            <a:off x="241402" y="5043038"/>
            <a:ext cx="8628046" cy="2486650"/>
          </a:xfrm>
          <a:prstGeom prst="roundRect">
            <a:avLst>
              <a:gd name="adj" fmla="val 5201"/>
            </a:avLst>
          </a:prstGeom>
          <a:gradFill>
            <a:gsLst>
              <a:gs pos="0">
                <a:schemeClr val="accent5">
                  <a:lumMod val="40000"/>
                  <a:lumOff val="60000"/>
                </a:schemeClr>
              </a:gs>
              <a:gs pos="29000">
                <a:schemeClr val="accent5">
                  <a:lumMod val="20000"/>
                  <a:lumOff val="80000"/>
                </a:schemeClr>
              </a:gs>
              <a:gs pos="76000">
                <a:schemeClr val="bg1">
                  <a:alpha val="0"/>
                </a:schemeClr>
              </a:gs>
            </a:gsLst>
            <a:lin ang="5400000" scaled="0"/>
          </a:gradFill>
          <a:ln w="6350" cap="flat" cmpd="sng" algn="ctr">
            <a:noFill/>
            <a:prstDash val="solid"/>
          </a:ln>
          <a:effectLst>
            <a:innerShdw dist="12700" dir="16200000">
              <a:sysClr val="window" lastClr="FFFFFF">
                <a:alpha val="50000"/>
              </a:sysClr>
            </a:innerShdw>
          </a:effectLst>
        </p:spPr>
        <p:txBody>
          <a:bodyPr rtlCol="0" anchor="ctr"/>
          <a:lstStyle/>
          <a:p>
            <a:pPr algn="ctr"/>
            <a:endParaRPr lang="ko-KR" altLang="en-US" sz="1050" b="1">
              <a:solidFill>
                <a:prstClr val="white"/>
              </a:solidFill>
              <a:latin typeface="KoPub돋움체 Bold" panose="02020603020101020101" pitchFamily="18" charset="-127"/>
              <a:ea typeface="KoPub돋움체 Bold" panose="02020603020101020101" pitchFamily="18" charset="-127"/>
            </a:endParaRPr>
          </a:p>
        </p:txBody>
      </p:sp>
      <p:sp>
        <p:nvSpPr>
          <p:cNvPr id="84" name="사각형: 둥근 모서리 94">
            <a:extLst>
              <a:ext uri="{FF2B5EF4-FFF2-40B4-BE49-F238E27FC236}">
                <a16:creationId xmlns:a16="http://schemas.microsoft.com/office/drawing/2014/main" id="{55E339AD-7FD7-4EF3-92C9-3F826945549D}"/>
              </a:ext>
            </a:extLst>
          </p:cNvPr>
          <p:cNvSpPr/>
          <p:nvPr/>
        </p:nvSpPr>
        <p:spPr>
          <a:xfrm>
            <a:off x="4662350" y="1700213"/>
            <a:ext cx="4212000" cy="3132000"/>
          </a:xfrm>
          <a:prstGeom prst="rect">
            <a:avLst/>
          </a:prstGeom>
          <a:solidFill>
            <a:schemeClr val="bg1"/>
          </a:solidFill>
          <a:ln w="6350">
            <a:solidFill>
              <a:schemeClr val="accent5">
                <a:lumMod val="75000"/>
              </a:schemeClr>
            </a:solidFill>
          </a:ln>
          <a:effectLst>
            <a:outerShdw dist="38100" dir="5400000" algn="t" rotWithShape="0">
              <a:schemeClr val="bg1">
                <a:lumMod val="8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600" dirty="0"/>
          </a:p>
        </p:txBody>
      </p:sp>
      <p:sp>
        <p:nvSpPr>
          <p:cNvPr id="98" name="TextBox 97"/>
          <p:cNvSpPr txBox="1"/>
          <p:nvPr/>
        </p:nvSpPr>
        <p:spPr>
          <a:xfrm>
            <a:off x="4748319" y="4492894"/>
            <a:ext cx="2234503" cy="169766"/>
          </a:xfrm>
          <a:prstGeom prst="roundRect">
            <a:avLst>
              <a:gd name="adj" fmla="val 10052"/>
            </a:avLst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 lIns="0" tIns="180000" rIns="0" bIns="0" rtlCol="0" anchor="b" anchorCtr="0">
            <a:noAutofit/>
          </a:bodyPr>
          <a:lstStyle>
            <a:defPPr>
              <a:defRPr lang="en-US"/>
            </a:defPPr>
            <a:lvl1pPr lvl="0" algn="ctr">
              <a:spcBef>
                <a:spcPct val="0"/>
              </a:spcBef>
              <a:defRPr sz="1000" b="1" kern="0" spc="-50">
                <a:ln>
                  <a:solidFill>
                    <a:schemeClr val="bg1">
                      <a:lumMod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KoPubWorld돋움체 Medium" panose="00000600000000000000" pitchFamily="2" charset="-127"/>
              </a:defRPr>
            </a:lvl1pPr>
          </a:lstStyle>
          <a:p>
            <a:r>
              <a:rPr lang="ko-KR" altLang="en-US" dirty="0"/>
              <a:t>호우시나리오 기반 도시침수 및 하천 홍수예측</a:t>
            </a:r>
            <a:endParaRPr lang="en-US" altLang="ko-KR" dirty="0"/>
          </a:p>
        </p:txBody>
      </p:sp>
      <p:pic>
        <p:nvPicPr>
          <p:cNvPr id="66" name="Picture 5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3" t="1" b="-17735"/>
          <a:stretch/>
        </p:blipFill>
        <p:spPr bwMode="auto">
          <a:xfrm>
            <a:off x="0" y="919809"/>
            <a:ext cx="9039758" cy="8318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" name="그림 25">
            <a:extLst>
              <a:ext uri="{FF2B5EF4-FFF2-40B4-BE49-F238E27FC236}">
                <a16:creationId xmlns:a16="http://schemas.microsoft.com/office/drawing/2014/main" id="{AD7040A1-E3A2-4ECF-A5F4-DB1F93CB66F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828675"/>
          </a:xfrm>
          <a:prstGeom prst="rect">
            <a:avLst/>
          </a:prstGeom>
        </p:spPr>
      </p:pic>
      <p:pic>
        <p:nvPicPr>
          <p:cNvPr id="27" name="그림 26">
            <a:extLst>
              <a:ext uri="{FF2B5EF4-FFF2-40B4-BE49-F238E27FC236}">
                <a16:creationId xmlns:a16="http://schemas.microsoft.com/office/drawing/2014/main" id="{CC106F35-8D9C-4E3D-A0BF-89554534DB0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3143" y="60525"/>
            <a:ext cx="905690" cy="884790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13C0D3C6-25C0-43FD-A0F3-13EE231E8760}"/>
              </a:ext>
            </a:extLst>
          </p:cNvPr>
          <p:cNvSpPr txBox="1"/>
          <p:nvPr/>
        </p:nvSpPr>
        <p:spPr>
          <a:xfrm>
            <a:off x="158308" y="113210"/>
            <a:ext cx="306686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042873" latinLnBrk="1">
              <a:buClr>
                <a:schemeClr val="tx1">
                  <a:lumMod val="50000"/>
                  <a:lumOff val="50000"/>
                </a:schemeClr>
              </a:buClr>
            </a:pPr>
            <a:r>
              <a:rPr lang="ko-KR" altLang="en-US" sz="10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화산섬 제주의 </a:t>
            </a:r>
            <a:r>
              <a:rPr lang="ko-KR" altLang="en-US" sz="10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66FFFF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실시간 홍수 감지 및 안전지원 기술 </a:t>
            </a:r>
            <a:r>
              <a:rPr lang="ko-KR" altLang="en-US" sz="10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개발</a:t>
            </a:r>
          </a:p>
        </p:txBody>
      </p:sp>
      <p:cxnSp>
        <p:nvCxnSpPr>
          <p:cNvPr id="29" name="직선 연결선 28">
            <a:extLst>
              <a:ext uri="{FF2B5EF4-FFF2-40B4-BE49-F238E27FC236}">
                <a16:creationId xmlns:a16="http://schemas.microsoft.com/office/drawing/2014/main" id="{2A3B4120-C5D6-4E6B-83EF-99A42724F464}"/>
              </a:ext>
            </a:extLst>
          </p:cNvPr>
          <p:cNvCxnSpPr>
            <a:cxnSpLocks/>
          </p:cNvCxnSpPr>
          <p:nvPr/>
        </p:nvCxnSpPr>
        <p:spPr>
          <a:xfrm>
            <a:off x="250825" y="366126"/>
            <a:ext cx="2881015" cy="1000"/>
          </a:xfrm>
          <a:prstGeom prst="line">
            <a:avLst/>
          </a:prstGeom>
          <a:ln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TextBox 81">
            <a:extLst>
              <a:ext uri="{FF2B5EF4-FFF2-40B4-BE49-F238E27FC236}">
                <a16:creationId xmlns:a16="http://schemas.microsoft.com/office/drawing/2014/main" id="{17462057-003F-40EC-B16B-766EF48BC713}"/>
              </a:ext>
            </a:extLst>
          </p:cNvPr>
          <p:cNvSpPr txBox="1"/>
          <p:nvPr/>
        </p:nvSpPr>
        <p:spPr>
          <a:xfrm>
            <a:off x="157980" y="400592"/>
            <a:ext cx="42306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042873" latinLnBrk="1">
              <a:spcAft>
                <a:spcPts val="600"/>
              </a:spcAft>
              <a:buClr>
                <a:schemeClr val="tx1">
                  <a:lumMod val="50000"/>
                  <a:lumOff val="50000"/>
                </a:schemeClr>
              </a:buClr>
            </a:pPr>
            <a:r>
              <a:rPr lang="ko-KR" altLang="en-US" sz="20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목표달성을 위한 연구개발내용  </a:t>
            </a:r>
            <a:r>
              <a:rPr lang="ko-KR" altLang="en-US" sz="16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FFFF00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핵심성과</a:t>
            </a:r>
            <a:r>
              <a:rPr lang="en-US" altLang="ko-KR" sz="16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FFFF00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2</a:t>
            </a:r>
            <a:endParaRPr lang="en-US" altLang="ko-KR" sz="200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rgbClr val="FFFF00"/>
              </a:solidFill>
              <a:latin typeface="KoPub돋움체 Bold" panose="02020603020101020101" pitchFamily="18" charset="-127"/>
              <a:ea typeface="KoPub돋움체 Bold" panose="02020603020101020101" pitchFamily="18" charset="-127"/>
            </a:endParaRPr>
          </a:p>
        </p:txBody>
      </p:sp>
      <p:sp>
        <p:nvSpPr>
          <p:cNvPr id="78" name="Slide Number Placeholder 4">
            <a:extLst>
              <a:ext uri="{FF2B5EF4-FFF2-40B4-BE49-F238E27FC236}">
                <a16:creationId xmlns:a16="http://schemas.microsoft.com/office/drawing/2014/main" id="{2109913F-AE7C-4464-BE13-AABF4197645E}"/>
              </a:ext>
            </a:extLst>
          </p:cNvPr>
          <p:cNvSpPr txBox="1">
            <a:spLocks/>
          </p:cNvSpPr>
          <p:nvPr/>
        </p:nvSpPr>
        <p:spPr>
          <a:xfrm>
            <a:off x="4126064" y="6541360"/>
            <a:ext cx="891872" cy="25567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dirty="0"/>
              <a:t>Page </a:t>
            </a:r>
            <a:fld id="{F03C90E3-98FA-4A46-95E3-0DCDD3916FEC}" type="slidenum">
              <a:rPr lang="ko-KR" altLang="en-US" smtClean="0"/>
              <a:pPr algn="ctr"/>
              <a:t>17</a:t>
            </a:fld>
            <a:endParaRPr lang="ko-KR" altLang="en-US" dirty="0"/>
          </a:p>
        </p:txBody>
      </p:sp>
      <p:cxnSp>
        <p:nvCxnSpPr>
          <p:cNvPr id="96" name="직선 연결선 95"/>
          <p:cNvCxnSpPr/>
          <p:nvPr/>
        </p:nvCxnSpPr>
        <p:spPr>
          <a:xfrm>
            <a:off x="6858160" y="7600952"/>
            <a:ext cx="43560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1" name="_x637437568">
            <a:extLst>
              <a:ext uri="{FF2B5EF4-FFF2-40B4-BE49-F238E27FC236}">
                <a16:creationId xmlns:a16="http://schemas.microsoft.com/office/drawing/2014/main" id="{FD532FE1-9D68-101A-D28D-05A4085DE22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133"/>
          <a:stretch/>
        </p:blipFill>
        <p:spPr bwMode="auto">
          <a:xfrm>
            <a:off x="426557" y="2323355"/>
            <a:ext cx="1124622" cy="2083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" name="_x637430944">
            <a:extLst>
              <a:ext uri="{FF2B5EF4-FFF2-40B4-BE49-F238E27FC236}">
                <a16:creationId xmlns:a16="http://schemas.microsoft.com/office/drawing/2014/main" id="{BBE7D0FC-3692-B3CB-C417-E76910B0AC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1700" y="2346085"/>
            <a:ext cx="1352403" cy="2060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3" name="TextBox 112">
            <a:extLst>
              <a:ext uri="{FF2B5EF4-FFF2-40B4-BE49-F238E27FC236}">
                <a16:creationId xmlns:a16="http://schemas.microsoft.com/office/drawing/2014/main" id="{4FF48D94-5EE0-5304-6BA3-D00763F482A9}"/>
              </a:ext>
            </a:extLst>
          </p:cNvPr>
          <p:cNvSpPr txBox="1"/>
          <p:nvPr/>
        </p:nvSpPr>
        <p:spPr>
          <a:xfrm>
            <a:off x="7083772" y="3272850"/>
            <a:ext cx="1710019" cy="184696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 lIns="0" tIns="180000" rIns="0" bIns="0" rtlCol="0" anchor="b" anchorCtr="0">
            <a:noAutofit/>
          </a:bodyPr>
          <a:lstStyle>
            <a:defPPr>
              <a:defRPr lang="en-US"/>
            </a:defPPr>
            <a:lvl1pPr lvl="0" algn="ctr">
              <a:spcBef>
                <a:spcPct val="0"/>
              </a:spcBef>
              <a:defRPr sz="800" b="1" kern="0" spc="-50">
                <a:ln>
                  <a:solidFill>
                    <a:schemeClr val="bg1">
                      <a:lumMod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KoPubWorld돋움체 Medium" panose="00000600000000000000" pitchFamily="2" charset="-127"/>
              </a:defRPr>
            </a:lvl1pPr>
          </a:lstStyle>
          <a:p>
            <a:r>
              <a:rPr lang="ko-KR" altLang="en-US" sz="1000" dirty="0"/>
              <a:t>홍수 위험지수 산출</a:t>
            </a:r>
            <a:endParaRPr lang="en-US" altLang="ko-KR" sz="1000" dirty="0"/>
          </a:p>
        </p:txBody>
      </p:sp>
      <p:sp>
        <p:nvSpPr>
          <p:cNvPr id="114" name="TextBox 113">
            <a:extLst>
              <a:ext uri="{FF2B5EF4-FFF2-40B4-BE49-F238E27FC236}">
                <a16:creationId xmlns:a16="http://schemas.microsoft.com/office/drawing/2014/main" id="{3FEA0A38-F5FB-B94C-8018-779F73C017F9}"/>
              </a:ext>
            </a:extLst>
          </p:cNvPr>
          <p:cNvSpPr txBox="1"/>
          <p:nvPr/>
        </p:nvSpPr>
        <p:spPr>
          <a:xfrm>
            <a:off x="7083772" y="4492894"/>
            <a:ext cx="1710634" cy="169767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 lIns="0" tIns="180000" rIns="0" bIns="0" rtlCol="0" anchor="b" anchorCtr="0">
            <a:noAutofit/>
          </a:bodyPr>
          <a:lstStyle>
            <a:defPPr>
              <a:defRPr lang="en-US"/>
            </a:defPPr>
            <a:lvl1pPr lvl="0" algn="ctr">
              <a:spcBef>
                <a:spcPct val="0"/>
              </a:spcBef>
              <a:defRPr sz="800" b="1" kern="0" spc="-50">
                <a:ln>
                  <a:solidFill>
                    <a:schemeClr val="bg1">
                      <a:lumMod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KoPubWorld돋움체 Medium" panose="00000600000000000000" pitchFamily="2" charset="-127"/>
              </a:defRPr>
            </a:lvl1pPr>
          </a:lstStyle>
          <a:p>
            <a:r>
              <a:rPr lang="ko-KR" altLang="en-US" sz="1000" dirty="0"/>
              <a:t>침수 위험지수 산출</a:t>
            </a:r>
            <a:endParaRPr lang="en-US" altLang="ko-KR" sz="1000" dirty="0"/>
          </a:p>
        </p:txBody>
      </p:sp>
      <p:sp>
        <p:nvSpPr>
          <p:cNvPr id="68" name="직사각형 67">
            <a:extLst>
              <a:ext uri="{FF2B5EF4-FFF2-40B4-BE49-F238E27FC236}">
                <a16:creationId xmlns:a16="http://schemas.microsoft.com/office/drawing/2014/main" id="{B93A0F40-9914-4B7F-A1B8-9E206A8E3E37}"/>
              </a:ext>
            </a:extLst>
          </p:cNvPr>
          <p:cNvSpPr/>
          <p:nvPr/>
        </p:nvSpPr>
        <p:spPr>
          <a:xfrm>
            <a:off x="1025860" y="1159034"/>
            <a:ext cx="7678050" cy="307777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marL="0" lvl="1" fontAlgn="base">
              <a:spcBef>
                <a:spcPts val="306"/>
              </a:spcBef>
              <a:spcAft>
                <a:spcPts val="200"/>
              </a:spcAft>
              <a:buClr>
                <a:schemeClr val="tx1">
                  <a:lumMod val="75000"/>
                  <a:lumOff val="25000"/>
                </a:schemeClr>
              </a:buClr>
              <a:buSzPct val="100000"/>
              <a:tabLst>
                <a:tab pos="420408" algn="l"/>
              </a:tabLst>
            </a:pPr>
            <a:r>
              <a:rPr kumimoji="1" lang="ko-KR" altLang="en-US" sz="2000" b="1" dirty="0">
                <a:ln>
                  <a:solidFill>
                    <a:srgbClr val="4F81BD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돋움체 Bold" pitchFamily="18" charset="-127"/>
                <a:ea typeface="KoPub돋움체 Bold" pitchFamily="18" charset="-127"/>
              </a:rPr>
              <a:t>실시간 모델링 및 호우시나리오 기반 홍수위험 추정 시스템 개발</a:t>
            </a:r>
          </a:p>
        </p:txBody>
      </p:sp>
      <p:grpSp>
        <p:nvGrpSpPr>
          <p:cNvPr id="116" name="그룹 115">
            <a:extLst>
              <a:ext uri="{FF2B5EF4-FFF2-40B4-BE49-F238E27FC236}">
                <a16:creationId xmlns:a16="http://schemas.microsoft.com/office/drawing/2014/main" id="{49400282-979B-4E77-B097-BA028D18267A}"/>
              </a:ext>
            </a:extLst>
          </p:cNvPr>
          <p:cNvGrpSpPr/>
          <p:nvPr/>
        </p:nvGrpSpPr>
        <p:grpSpPr>
          <a:xfrm>
            <a:off x="329878" y="1102487"/>
            <a:ext cx="583362" cy="438504"/>
            <a:chOff x="283950" y="1745410"/>
            <a:chExt cx="500224" cy="438504"/>
          </a:xfrm>
        </p:grpSpPr>
        <p:sp>
          <p:nvSpPr>
            <p:cNvPr id="117" name="TextBox 116">
              <a:extLst>
                <a:ext uri="{FF2B5EF4-FFF2-40B4-BE49-F238E27FC236}">
                  <a16:creationId xmlns:a16="http://schemas.microsoft.com/office/drawing/2014/main" id="{7DEADE7B-4D17-466E-86AC-1DF88BC46A16}"/>
                </a:ext>
              </a:extLst>
            </p:cNvPr>
            <p:cNvSpPr txBox="1"/>
            <p:nvPr/>
          </p:nvSpPr>
          <p:spPr>
            <a:xfrm>
              <a:off x="283950" y="1745410"/>
              <a:ext cx="500224" cy="184666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algn="ctr" latinLnBrk="0"/>
              <a:r>
                <a:rPr lang="ko-KR" altLang="en-US" sz="1200" b="1" spc="-5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돋움체 Bold" pitchFamily="18" charset="-127"/>
                  <a:ea typeface="KoPub돋움체 Bold" pitchFamily="18" charset="-127"/>
                  <a:cs typeface="Droid Sans Fallback" panose="020B0502000000000001" pitchFamily="50" charset="-127"/>
                </a:rPr>
                <a:t>핵심성과</a:t>
              </a:r>
              <a:endParaRPr lang="en-US" altLang="ko-KR" sz="1200" b="1" spc="-5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itchFamily="18" charset="-127"/>
                <a:ea typeface="KoPub돋움체 Bold" pitchFamily="18" charset="-127"/>
                <a:cs typeface="Droid Sans Fallback" panose="020B0502000000000001" pitchFamily="50" charset="-127"/>
              </a:endParaRPr>
            </a:p>
          </p:txBody>
        </p:sp>
        <p:sp>
          <p:nvSpPr>
            <p:cNvPr id="118" name="제목 1">
              <a:extLst>
                <a:ext uri="{FF2B5EF4-FFF2-40B4-BE49-F238E27FC236}">
                  <a16:creationId xmlns:a16="http://schemas.microsoft.com/office/drawing/2014/main" id="{6FEC304C-CAF9-45C5-9EFF-680990BEE3AC}"/>
                </a:ext>
              </a:extLst>
            </p:cNvPr>
            <p:cNvSpPr txBox="1">
              <a:spLocks/>
            </p:cNvSpPr>
            <p:nvPr/>
          </p:nvSpPr>
          <p:spPr>
            <a:xfrm>
              <a:off x="357201" y="1937693"/>
              <a:ext cx="353723" cy="246221"/>
            </a:xfrm>
            <a:prstGeom prst="rect">
              <a:avLst/>
            </a:prstGeom>
          </p:spPr>
          <p:txBody>
            <a:bodyPr wrap="square" lIns="0" tIns="0" rIns="0" bIns="0" anchor="ctr">
              <a:spAutoFit/>
            </a:bodyPr>
            <a:lstStyle>
              <a:lvl1pPr algn="l" defTabSz="914400" rtl="0" eaLnBrk="1" latinLnBrk="1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00000"/>
                </a:lnSpc>
              </a:pPr>
              <a:r>
                <a:rPr lang="en-US" altLang="ko-KR" sz="1600" b="1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>
                      <a:alpha val="61000"/>
                    </a:schemeClr>
                  </a:solidFill>
                  <a:latin typeface="Dinmed" pitchFamily="2" charset="0"/>
                  <a:ea typeface="나눔스퀘어 ExtraBold" panose="020B0600000101010101" pitchFamily="50" charset="-127"/>
                  <a:cs typeface="+mn-cs"/>
                </a:rPr>
                <a:t>0</a:t>
              </a:r>
              <a:r>
                <a:rPr lang="en-US" altLang="ko-KR" sz="1600" b="1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Dinmed" pitchFamily="2" charset="0"/>
                  <a:ea typeface="나눔스퀘어 ExtraBold" panose="020B0600000101010101" pitchFamily="50" charset="-127"/>
                  <a:cs typeface="+mn-cs"/>
                </a:rPr>
                <a:t>2</a:t>
              </a:r>
              <a:endParaRPr lang="ko-KR" altLang="en-US" sz="16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Dinmed" pitchFamily="2" charset="0"/>
                <a:ea typeface="KoPub돋움체 Medium" panose="00000600000000000000" pitchFamily="2" charset="-127"/>
                <a:cs typeface="+mn-cs"/>
              </a:endParaRPr>
            </a:p>
          </p:txBody>
        </p:sp>
        <p:cxnSp>
          <p:nvCxnSpPr>
            <p:cNvPr id="119" name="직선 연결선 118">
              <a:extLst>
                <a:ext uri="{FF2B5EF4-FFF2-40B4-BE49-F238E27FC236}">
                  <a16:creationId xmlns:a16="http://schemas.microsoft.com/office/drawing/2014/main" id="{97C25A28-C781-465F-A744-B18A93714AF1}"/>
                </a:ext>
              </a:extLst>
            </p:cNvPr>
            <p:cNvCxnSpPr/>
            <p:nvPr/>
          </p:nvCxnSpPr>
          <p:spPr>
            <a:xfrm>
              <a:off x="287106" y="1941957"/>
              <a:ext cx="493911" cy="0"/>
            </a:xfrm>
            <a:prstGeom prst="line">
              <a:avLst/>
            </a:prstGeom>
            <a:ln>
              <a:solidFill>
                <a:schemeClr val="bg1"/>
              </a:solidFill>
              <a:prstDash val="sysDot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11" name="_x637466008">
            <a:extLst>
              <a:ext uri="{FF2B5EF4-FFF2-40B4-BE49-F238E27FC236}">
                <a16:creationId xmlns:a16="http://schemas.microsoft.com/office/drawing/2014/main" id="{BE99934B-03C8-7DD0-C904-361B577D751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3" t="3585" r="3868" b="2108"/>
          <a:stretch/>
        </p:blipFill>
        <p:spPr bwMode="auto">
          <a:xfrm>
            <a:off x="7083771" y="2267009"/>
            <a:ext cx="1704458" cy="1040515"/>
          </a:xfrm>
          <a:prstGeom prst="rect">
            <a:avLst/>
          </a:prstGeom>
          <a:solidFill>
            <a:schemeClr val="bg1"/>
          </a:solidFill>
          <a:ln w="6350">
            <a:solidFill>
              <a:schemeClr val="bg1">
                <a:lumMod val="50000"/>
              </a:schemeClr>
            </a:solidFill>
          </a:ln>
        </p:spPr>
      </p:pic>
      <p:pic>
        <p:nvPicPr>
          <p:cNvPr id="112" name="_x637464712">
            <a:extLst>
              <a:ext uri="{FF2B5EF4-FFF2-40B4-BE49-F238E27FC236}">
                <a16:creationId xmlns:a16="http://schemas.microsoft.com/office/drawing/2014/main" id="{18456BA5-2E46-811F-6D54-2DFB82E2D5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7413" y="3535583"/>
            <a:ext cx="1702230" cy="979458"/>
          </a:xfrm>
          <a:prstGeom prst="rect">
            <a:avLst/>
          </a:prstGeom>
          <a:noFill/>
          <a:ln w="6350">
            <a:solidFill>
              <a:schemeClr val="bg1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직사각형 1"/>
          <p:cNvSpPr/>
          <p:nvPr/>
        </p:nvSpPr>
        <p:spPr>
          <a:xfrm>
            <a:off x="4748471" y="2267009"/>
            <a:ext cx="2234351" cy="2233652"/>
          </a:xfrm>
          <a:prstGeom prst="rect">
            <a:avLst/>
          </a:prstGeom>
          <a:solidFill>
            <a:schemeClr val="bg1"/>
          </a:solidFill>
          <a:ln w="63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10" name="_x637342960">
            <a:extLst>
              <a:ext uri="{FF2B5EF4-FFF2-40B4-BE49-F238E27FC236}">
                <a16:creationId xmlns:a16="http://schemas.microsoft.com/office/drawing/2014/main" id="{4B8EE6D9-46AD-3AA4-CAE8-4074D93B86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8882" y="2499174"/>
            <a:ext cx="2149383" cy="1716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3" name="Slide Number Placeholder 4">
            <a:extLst>
              <a:ext uri="{FF2B5EF4-FFF2-40B4-BE49-F238E27FC236}">
                <a16:creationId xmlns:a16="http://schemas.microsoft.com/office/drawing/2014/main" id="{2109913F-AE7C-4464-BE13-AABF4197645E}"/>
              </a:ext>
            </a:extLst>
          </p:cNvPr>
          <p:cNvSpPr txBox="1">
            <a:spLocks/>
          </p:cNvSpPr>
          <p:nvPr/>
        </p:nvSpPr>
        <p:spPr>
          <a:xfrm>
            <a:off x="4126064" y="6541360"/>
            <a:ext cx="891872" cy="25567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dirty="0"/>
              <a:t>Page </a:t>
            </a:r>
            <a:fld id="{F03C90E3-98FA-4A46-95E3-0DCDD3916FEC}" type="slidenum">
              <a:rPr lang="ko-KR" altLang="en-US" smtClean="0"/>
              <a:pPr algn="ctr"/>
              <a:t>17</a:t>
            </a:fld>
            <a:endParaRPr lang="ko-KR" altLang="en-US" dirty="0"/>
          </a:p>
        </p:txBody>
      </p:sp>
      <p:sp>
        <p:nvSpPr>
          <p:cNvPr id="124" name="사각형: 둥근 모서리 94">
            <a:extLst>
              <a:ext uri="{FF2B5EF4-FFF2-40B4-BE49-F238E27FC236}">
                <a16:creationId xmlns:a16="http://schemas.microsoft.com/office/drawing/2014/main" id="{37A0256D-FA25-49AE-8729-890F713C1AE5}"/>
              </a:ext>
            </a:extLst>
          </p:cNvPr>
          <p:cNvSpPr/>
          <p:nvPr/>
        </p:nvSpPr>
        <p:spPr>
          <a:xfrm>
            <a:off x="371904" y="5144649"/>
            <a:ext cx="6400371" cy="1415311"/>
          </a:xfrm>
          <a:prstGeom prst="roundRect">
            <a:avLst>
              <a:gd name="adj" fmla="val 2122"/>
            </a:avLst>
          </a:prstGeom>
          <a:solidFill>
            <a:schemeClr val="bg1"/>
          </a:solidFill>
          <a:ln w="63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600" dirty="0"/>
          </a:p>
        </p:txBody>
      </p:sp>
      <p:sp>
        <p:nvSpPr>
          <p:cNvPr id="129" name="사각형: 둥근 모서리 94">
            <a:extLst>
              <a:ext uri="{FF2B5EF4-FFF2-40B4-BE49-F238E27FC236}">
                <a16:creationId xmlns:a16="http://schemas.microsoft.com/office/drawing/2014/main" id="{37A0256D-FA25-49AE-8729-890F713C1AE5}"/>
              </a:ext>
            </a:extLst>
          </p:cNvPr>
          <p:cNvSpPr/>
          <p:nvPr/>
        </p:nvSpPr>
        <p:spPr>
          <a:xfrm>
            <a:off x="427084" y="5209967"/>
            <a:ext cx="1988009" cy="615353"/>
          </a:xfrm>
          <a:prstGeom prst="rect">
            <a:avLst/>
          </a:prstGeom>
          <a:solidFill>
            <a:schemeClr val="accent5">
              <a:lumMod val="60000"/>
              <a:lumOff val="40000"/>
              <a:alpha val="47059"/>
            </a:schemeClr>
          </a:solidFill>
          <a:ln w="6350" cap="flat" cmpd="sng" algn="ctr">
            <a:noFill/>
            <a:prstDash val="solid"/>
          </a:ln>
          <a:effectLst>
            <a:innerShdw dist="12700" dir="16200000">
              <a:sysClr val="window" lastClr="FFFFFF">
                <a:alpha val="50000"/>
              </a:sysClr>
            </a:innerShdw>
          </a:effectLst>
        </p:spPr>
        <p:txBody>
          <a:bodyPr rtlCol="0" anchor="ctr"/>
          <a:lstStyle/>
          <a:p>
            <a:pPr algn="ctr"/>
            <a:endParaRPr lang="ko-KR" altLang="en-US" sz="1050" b="1" dirty="0">
              <a:solidFill>
                <a:prstClr val="white"/>
              </a:solidFill>
              <a:latin typeface="KoPub돋움체 Bold" panose="02020603020101020101" pitchFamily="18" charset="-127"/>
              <a:ea typeface="KoPub돋움체 Bold" panose="02020603020101020101" pitchFamily="18" charset="-127"/>
            </a:endParaRPr>
          </a:p>
        </p:txBody>
      </p:sp>
      <p:sp>
        <p:nvSpPr>
          <p:cNvPr id="130" name="사각형: 둥근 모서리 94">
            <a:extLst>
              <a:ext uri="{FF2B5EF4-FFF2-40B4-BE49-F238E27FC236}">
                <a16:creationId xmlns:a16="http://schemas.microsoft.com/office/drawing/2014/main" id="{37A0256D-FA25-49AE-8729-890F713C1AE5}"/>
              </a:ext>
            </a:extLst>
          </p:cNvPr>
          <p:cNvSpPr/>
          <p:nvPr/>
        </p:nvSpPr>
        <p:spPr>
          <a:xfrm>
            <a:off x="427084" y="5879291"/>
            <a:ext cx="1988009" cy="615353"/>
          </a:xfrm>
          <a:prstGeom prst="rect">
            <a:avLst/>
          </a:prstGeom>
          <a:solidFill>
            <a:schemeClr val="accent5">
              <a:lumMod val="60000"/>
              <a:lumOff val="40000"/>
              <a:alpha val="47059"/>
            </a:schemeClr>
          </a:solidFill>
          <a:ln w="6350" cap="flat" cmpd="sng" algn="ctr">
            <a:noFill/>
            <a:prstDash val="solid"/>
          </a:ln>
          <a:effectLst>
            <a:innerShdw dist="12700" dir="16200000">
              <a:sysClr val="window" lastClr="FFFFFF">
                <a:alpha val="50000"/>
              </a:sysClr>
            </a:innerShdw>
          </a:effectLst>
        </p:spPr>
        <p:txBody>
          <a:bodyPr rtlCol="0" anchor="ctr"/>
          <a:lstStyle/>
          <a:p>
            <a:pPr algn="ctr"/>
            <a:endParaRPr lang="ko-KR" altLang="en-US" sz="1050" b="1" dirty="0">
              <a:solidFill>
                <a:prstClr val="white"/>
              </a:solidFill>
              <a:latin typeface="KoPub돋움체 Bold" panose="02020603020101020101" pitchFamily="18" charset="-127"/>
              <a:ea typeface="KoPub돋움체 Bold" panose="02020603020101020101" pitchFamily="18" charset="-127"/>
            </a:endParaRPr>
          </a:p>
        </p:txBody>
      </p:sp>
      <p:sp>
        <p:nvSpPr>
          <p:cNvPr id="131" name="TextBox 58">
            <a:extLst>
              <a:ext uri="{FF2B5EF4-FFF2-40B4-BE49-F238E27FC236}">
                <a16:creationId xmlns:a16="http://schemas.microsoft.com/office/drawing/2014/main" id="{513BDFCF-EAAE-4E5C-AB21-6A96E4CB5D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0105" y="5228271"/>
            <a:ext cx="1869270" cy="582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lvl="0"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>
                  <a:lumMod val="50000"/>
                  <a:lumOff val="50000"/>
                </a:schemeClr>
              </a:buClr>
              <a:buSzPct val="100000"/>
              <a:defRPr/>
            </a:pPr>
            <a:r>
              <a:rPr lang="ko-KR" altLang="en-US" sz="14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accent5">
                    <a:lumMod val="75000"/>
                  </a:schemeClr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실시간 모델링을 위한 제주도 홍수 및 침수 위험지수 산정 모델 개발</a:t>
            </a:r>
          </a:p>
        </p:txBody>
      </p:sp>
      <p:sp>
        <p:nvSpPr>
          <p:cNvPr id="132" name="TextBox 58">
            <a:extLst>
              <a:ext uri="{FF2B5EF4-FFF2-40B4-BE49-F238E27FC236}">
                <a16:creationId xmlns:a16="http://schemas.microsoft.com/office/drawing/2014/main" id="{513BDFCF-EAAE-4E5C-AB21-6A96E4CB5D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9180" y="5983391"/>
            <a:ext cx="1951120" cy="387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lvl="0"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>
                  <a:lumMod val="50000"/>
                  <a:lumOff val="50000"/>
                </a:schemeClr>
              </a:buClr>
              <a:buSzPct val="100000"/>
              <a:defRPr/>
            </a:pPr>
            <a:r>
              <a:rPr lang="ko-KR" altLang="en-US" sz="1400" spc="-11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accent5">
                    <a:lumMod val="75000"/>
                  </a:schemeClr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호우시나리오 기반 홍수 및 침수 위험 추정 시스템 개발</a:t>
            </a:r>
          </a:p>
        </p:txBody>
      </p:sp>
      <p:cxnSp>
        <p:nvCxnSpPr>
          <p:cNvPr id="134" name="직선 연결선 133"/>
          <p:cNvCxnSpPr/>
          <p:nvPr/>
        </p:nvCxnSpPr>
        <p:spPr>
          <a:xfrm>
            <a:off x="2633727" y="5852307"/>
            <a:ext cx="4046491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5" name="그룹 134"/>
          <p:cNvGrpSpPr/>
          <p:nvPr/>
        </p:nvGrpSpPr>
        <p:grpSpPr>
          <a:xfrm>
            <a:off x="6382019" y="5369035"/>
            <a:ext cx="904606" cy="1076434"/>
            <a:chOff x="3330475" y="3350942"/>
            <a:chExt cx="1218219" cy="1658934"/>
          </a:xfrm>
        </p:grpSpPr>
        <p:pic>
          <p:nvPicPr>
            <p:cNvPr id="136" name="Picture 46" descr="10 1"/>
            <p:cNvPicPr>
              <a:picLocks noChangeAspect="1" noChangeArrowheads="1"/>
            </p:cNvPicPr>
            <p:nvPr/>
          </p:nvPicPr>
          <p:blipFill>
            <a:blip r:embed="rId11" cstate="print">
              <a:duotone>
                <a:srgbClr val="EEECE1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7" t="68268" r="78058" b="20354"/>
            <a:stretch>
              <a:fillRect/>
            </a:stretch>
          </p:blipFill>
          <p:spPr bwMode="auto">
            <a:xfrm rot="16200000">
              <a:off x="3146122" y="3607304"/>
              <a:ext cx="1658934" cy="11462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7" name="Picture 46" descr="10 1"/>
            <p:cNvPicPr>
              <a:picLocks noChangeAspect="1" noChangeArrowheads="1"/>
            </p:cNvPicPr>
            <p:nvPr/>
          </p:nvPicPr>
          <p:blipFill>
            <a:blip r:embed="rId11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7" t="68268" r="78058" b="20354"/>
            <a:stretch>
              <a:fillRect/>
            </a:stretch>
          </p:blipFill>
          <p:spPr bwMode="auto">
            <a:xfrm rot="16200000">
              <a:off x="3227838" y="3609992"/>
              <a:ext cx="1347884" cy="11426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ACABF9FB-C12D-465C-A470-6E543CF628DD}"/>
              </a:ext>
            </a:extLst>
          </p:cNvPr>
          <p:cNvSpPr txBox="1"/>
          <p:nvPr/>
        </p:nvSpPr>
        <p:spPr>
          <a:xfrm>
            <a:off x="7185116" y="5216938"/>
            <a:ext cx="1673164" cy="1329595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>
            <a:defPPr>
              <a:defRPr lang="en-US"/>
            </a:defPPr>
            <a:lvl1pPr algn="ctr">
              <a:defRPr kumimoji="1" sz="1500">
                <a:ln>
                  <a:solidFill>
                    <a:srgbClr val="4F81BD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Noto Sans CJK KR Black" pitchFamily="34" charset="-127"/>
                <a:ea typeface="Noto Sans CJK KR Black" pitchFamily="34" charset="-127"/>
              </a:defRPr>
            </a:lvl1pPr>
            <a:lvl2pPr marL="0" lvl="1" fontAlgn="base">
              <a:spcBef>
                <a:spcPts val="306"/>
              </a:spcBef>
              <a:spcAft>
                <a:spcPts val="200"/>
              </a:spcAft>
              <a:buClr>
                <a:schemeClr val="tx1">
                  <a:lumMod val="75000"/>
                  <a:lumOff val="25000"/>
                </a:schemeClr>
              </a:buClr>
              <a:buSzPct val="100000"/>
              <a:tabLst>
                <a:tab pos="420408" algn="l"/>
              </a:tabLst>
              <a:defRPr kumimoji="1" sz="2000">
                <a:ln>
                  <a:solidFill>
                    <a:srgbClr val="4F81BD">
                      <a:alpha val="0"/>
                    </a:srgbClr>
                  </a:solidFill>
                </a:ln>
                <a:solidFill>
                  <a:srgbClr val="0057C0"/>
                </a:solidFill>
                <a:latin typeface="Noto Sans CJK KR Black" pitchFamily="34" charset="-127"/>
                <a:ea typeface="Noto Sans CJK KR Black" pitchFamily="34" charset="-127"/>
              </a:defRPr>
            </a:lvl2pPr>
          </a:lstStyle>
          <a:p>
            <a:pPr>
              <a:lnSpc>
                <a:spcPct val="120000"/>
              </a:lnSpc>
            </a:pPr>
            <a:r>
              <a:rPr lang="ko-KR" altLang="en-US" sz="1800" dirty="0">
                <a:latin typeface="KoPub돋움체 Bold" pitchFamily="2" charset="-127"/>
                <a:ea typeface="KoPub돋움체 Bold" pitchFamily="2" charset="-127"/>
              </a:rPr>
              <a:t>실시간 모델링 및 호우시나리오 기반 홍수위험 추정 시스템 개발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ACABF9FB-C12D-465C-A470-6E543CF628DD}"/>
              </a:ext>
            </a:extLst>
          </p:cNvPr>
          <p:cNvSpPr txBox="1"/>
          <p:nvPr/>
        </p:nvSpPr>
        <p:spPr>
          <a:xfrm>
            <a:off x="2489970" y="5287407"/>
            <a:ext cx="3018134" cy="43601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>
            <a:defPPr>
              <a:defRPr lang="en-US"/>
            </a:defPPr>
            <a:lvl1pPr indent="144000" fontAlgn="base">
              <a:lnSpc>
                <a:spcPts val="1700"/>
              </a:lnSpc>
              <a:buClr>
                <a:schemeClr val="tx2">
                  <a:lumMod val="60000"/>
                  <a:lumOff val="40000"/>
                </a:schemeClr>
              </a:buClr>
              <a:buSzPct val="134000"/>
              <a:buFont typeface="Arial" pitchFamily="34" charset="0"/>
              <a:buChar char="•"/>
              <a:tabLst>
                <a:tab pos="177800" algn="l"/>
              </a:tabLst>
              <a:defRPr sz="1200" spc="-10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itchFamily="18" charset="-127"/>
                <a:ea typeface="KoPub돋움체 Medium" pitchFamily="18" charset="-127"/>
              </a:defRPr>
            </a:lvl1pPr>
          </a:lstStyle>
          <a:p>
            <a:r>
              <a:rPr lang="ko-KR" altLang="en-US" dirty="0"/>
              <a:t>호우의 시공간 분포 특성을 고려한 호우시나리오 개발</a:t>
            </a:r>
            <a:endParaRPr lang="en-US" altLang="ko-KR" dirty="0"/>
          </a:p>
          <a:p>
            <a:r>
              <a:rPr lang="ko-KR" altLang="en-US" dirty="0"/>
              <a:t>제주도 홍수 및 침수 위험지수 산정 모델 개발</a:t>
            </a:r>
            <a:endParaRPr lang="en-US" altLang="ko-KR" dirty="0"/>
          </a:p>
        </p:txBody>
      </p:sp>
      <p:sp>
        <p:nvSpPr>
          <p:cNvPr id="139" name="TextBox 138">
            <a:extLst>
              <a:ext uri="{FF2B5EF4-FFF2-40B4-BE49-F238E27FC236}">
                <a16:creationId xmlns:a16="http://schemas.microsoft.com/office/drawing/2014/main" id="{ACABF9FB-C12D-465C-A470-6E543CF628DD}"/>
              </a:ext>
            </a:extLst>
          </p:cNvPr>
          <p:cNvSpPr txBox="1"/>
          <p:nvPr/>
        </p:nvSpPr>
        <p:spPr>
          <a:xfrm>
            <a:off x="2483768" y="5972128"/>
            <a:ext cx="3999172" cy="42351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>
            <a:defPPr>
              <a:defRPr lang="en-US"/>
            </a:defPPr>
            <a:lvl1pPr indent="144000" fontAlgn="base">
              <a:lnSpc>
                <a:spcPts val="1700"/>
              </a:lnSpc>
              <a:buClr>
                <a:schemeClr val="tx2">
                  <a:lumMod val="60000"/>
                  <a:lumOff val="40000"/>
                </a:schemeClr>
              </a:buClr>
              <a:buSzPct val="134000"/>
              <a:buFont typeface="Arial" pitchFamily="34" charset="0"/>
              <a:buChar char="•"/>
              <a:tabLst>
                <a:tab pos="177800" algn="l"/>
              </a:tabLst>
              <a:defRPr sz="1200" spc="-10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itchFamily="18" charset="-127"/>
                <a:ea typeface="KoPub돋움체 Medium" pitchFamily="18" charset="-127"/>
              </a:defRPr>
            </a:lvl1pPr>
          </a:lstStyle>
          <a:p>
            <a:pPr marL="0" lvl="1" indent="144000" fontAlgn="base">
              <a:lnSpc>
                <a:spcPts val="1700"/>
              </a:lnSpc>
              <a:buClr>
                <a:schemeClr val="tx2">
                  <a:lumMod val="60000"/>
                  <a:lumOff val="40000"/>
                </a:schemeClr>
              </a:buClr>
              <a:buSzPct val="134000"/>
              <a:buFont typeface="Arial" pitchFamily="34" charset="0"/>
              <a:buChar char="•"/>
              <a:tabLst>
                <a:tab pos="177800" algn="l"/>
              </a:tabLst>
            </a:pPr>
            <a:r>
              <a:rPr lang="ko-KR" altLang="en-US" sz="1200" spc="-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itchFamily="18" charset="-127"/>
                <a:ea typeface="KoPub돋움체 Medium" pitchFamily="18" charset="-127"/>
              </a:rPr>
              <a:t>호우시나리오 기반 도시 침수 및 하천 홍수예측</a:t>
            </a:r>
            <a:endParaRPr lang="en-US" altLang="ko-KR" sz="1200" spc="-10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KoPub돋움체 Medium" pitchFamily="18" charset="-127"/>
              <a:ea typeface="KoPub돋움체 Medium" pitchFamily="18" charset="-127"/>
            </a:endParaRPr>
          </a:p>
          <a:p>
            <a:pPr marL="0" lvl="1" indent="144000" fontAlgn="base">
              <a:lnSpc>
                <a:spcPts val="1700"/>
              </a:lnSpc>
              <a:buClr>
                <a:schemeClr val="tx2">
                  <a:lumMod val="60000"/>
                  <a:lumOff val="40000"/>
                </a:schemeClr>
              </a:buClr>
              <a:buSzPct val="134000"/>
              <a:buFont typeface="Arial" pitchFamily="34" charset="0"/>
              <a:buChar char="•"/>
              <a:tabLst>
                <a:tab pos="177800" algn="l"/>
              </a:tabLst>
            </a:pPr>
            <a:r>
              <a:rPr lang="ko-KR" altLang="en-US" sz="1200" spc="-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itchFamily="18" charset="-127"/>
                <a:ea typeface="KoPub돋움체 Medium" pitchFamily="18" charset="-127"/>
              </a:rPr>
              <a:t>레이더 강우 및 호우시나리오 기반 홍수 및 침수 시뮬레이션 시스템 개발</a:t>
            </a:r>
          </a:p>
        </p:txBody>
      </p:sp>
      <p:grpSp>
        <p:nvGrpSpPr>
          <p:cNvPr id="5" name="그룹 4"/>
          <p:cNvGrpSpPr/>
          <p:nvPr/>
        </p:nvGrpSpPr>
        <p:grpSpPr>
          <a:xfrm>
            <a:off x="341825" y="1707954"/>
            <a:ext cx="4039758" cy="360000"/>
            <a:chOff x="341825" y="1042619"/>
            <a:chExt cx="4039758" cy="360000"/>
          </a:xfrm>
        </p:grpSpPr>
        <p:sp>
          <p:nvSpPr>
            <p:cNvPr id="69" name="화살표: 오각형 75">
              <a:extLst>
                <a:ext uri="{FF2B5EF4-FFF2-40B4-BE49-F238E27FC236}">
                  <a16:creationId xmlns:a16="http://schemas.microsoft.com/office/drawing/2014/main" id="{ED230987-2BE0-4FE0-98B3-0C9CCCD11A9C}"/>
                </a:ext>
              </a:extLst>
            </p:cNvPr>
            <p:cNvSpPr/>
            <p:nvPr/>
          </p:nvSpPr>
          <p:spPr>
            <a:xfrm>
              <a:off x="341825" y="1042619"/>
              <a:ext cx="4039758" cy="360000"/>
            </a:xfrm>
            <a:prstGeom prst="round2SameRect">
              <a:avLst>
                <a:gd name="adj1" fmla="val 0"/>
                <a:gd name="adj2" fmla="val 21382"/>
              </a:avLst>
            </a:prstGeom>
            <a:gradFill>
              <a:gsLst>
                <a:gs pos="0">
                  <a:srgbClr val="3A9DB8"/>
                </a:gs>
                <a:gs pos="100000">
                  <a:srgbClr val="27697B"/>
                </a:gs>
              </a:gsLst>
              <a:lin ang="4800000" scaled="0"/>
            </a:gra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latin typeface="KoPub돋움체 Bold" panose="02020603020101020101" pitchFamily="18" charset="-127"/>
                <a:ea typeface="KoPub돋움체 Bold" panose="02020603020101020101" pitchFamily="18" charset="-127"/>
              </a:endParaRPr>
            </a:p>
          </p:txBody>
        </p: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ACABF9FB-C12D-465C-A470-6E543CF628DD}"/>
                </a:ext>
              </a:extLst>
            </p:cNvPr>
            <p:cNvSpPr txBox="1"/>
            <p:nvPr/>
          </p:nvSpPr>
          <p:spPr>
            <a:xfrm>
              <a:off x="594392" y="1091653"/>
              <a:ext cx="3534622" cy="242887"/>
            </a:xfrm>
            <a:prstGeom prst="rect">
              <a:avLst/>
            </a:prstGeom>
            <a:noFill/>
          </p:spPr>
          <p:txBody>
            <a:bodyPr wrap="none" lIns="0" tIns="0" rIns="0" bIns="0" rtlCol="0" anchor="ctr" anchorCtr="0">
              <a:spAutoFit/>
            </a:bodyPr>
            <a:lstStyle/>
            <a:p>
              <a:pPr algn="ctr" fontAlgn="base">
                <a:lnSpc>
                  <a:spcPct val="110000"/>
                </a:lnSpc>
                <a:spcBef>
                  <a:spcPts val="400"/>
                </a:spcBef>
                <a:spcAft>
                  <a:spcPts val="300"/>
                </a:spcAft>
                <a:buClr>
                  <a:schemeClr val="tx1">
                    <a:lumMod val="50000"/>
                    <a:lumOff val="50000"/>
                  </a:schemeClr>
                </a:buClr>
                <a:buSzPct val="80000"/>
                <a:defRPr/>
              </a:pPr>
              <a:r>
                <a:rPr lang="ko-KR" altLang="en-US" sz="150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돋움체 Bold" panose="02020603020101020101" pitchFamily="18" charset="-127"/>
                  <a:ea typeface="KoPub돋움체 Bold" panose="02020603020101020101" pitchFamily="18" charset="-127"/>
                </a:rPr>
                <a:t>호우시나리오 개발 및 위험지수 산정 모델 개발</a:t>
              </a:r>
            </a:p>
          </p:txBody>
        </p:sp>
      </p:grpSp>
      <p:grpSp>
        <p:nvGrpSpPr>
          <p:cNvPr id="3" name="그룹 2"/>
          <p:cNvGrpSpPr/>
          <p:nvPr/>
        </p:nvGrpSpPr>
        <p:grpSpPr>
          <a:xfrm>
            <a:off x="4745509" y="1707954"/>
            <a:ext cx="4039758" cy="360000"/>
            <a:chOff x="4764559" y="1042619"/>
            <a:chExt cx="4039758" cy="360000"/>
          </a:xfrm>
        </p:grpSpPr>
        <p:sp>
          <p:nvSpPr>
            <p:cNvPr id="72" name="화살표: 오각형 75">
              <a:extLst>
                <a:ext uri="{FF2B5EF4-FFF2-40B4-BE49-F238E27FC236}">
                  <a16:creationId xmlns:a16="http://schemas.microsoft.com/office/drawing/2014/main" id="{ED230987-2BE0-4FE0-98B3-0C9CCCD11A9C}"/>
                </a:ext>
              </a:extLst>
            </p:cNvPr>
            <p:cNvSpPr/>
            <p:nvPr/>
          </p:nvSpPr>
          <p:spPr>
            <a:xfrm>
              <a:off x="4764559" y="1042619"/>
              <a:ext cx="4039758" cy="360000"/>
            </a:xfrm>
            <a:prstGeom prst="round2SameRect">
              <a:avLst>
                <a:gd name="adj1" fmla="val 0"/>
                <a:gd name="adj2" fmla="val 21382"/>
              </a:avLst>
            </a:prstGeom>
            <a:gradFill>
              <a:gsLst>
                <a:gs pos="0">
                  <a:srgbClr val="3A9DB8"/>
                </a:gs>
                <a:gs pos="100000">
                  <a:srgbClr val="27697B"/>
                </a:gs>
              </a:gsLst>
              <a:lin ang="4800000" scaled="0"/>
            </a:gra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latin typeface="KoPub돋움체 Bold" panose="02020603020101020101" pitchFamily="18" charset="-127"/>
                <a:ea typeface="KoPub돋움체 Bold" panose="02020603020101020101" pitchFamily="18" charset="-127"/>
              </a:endParaRPr>
            </a:p>
          </p:txBody>
        </p: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ACABF9FB-C12D-465C-A470-6E543CF628DD}"/>
                </a:ext>
              </a:extLst>
            </p:cNvPr>
            <p:cNvSpPr txBox="1"/>
            <p:nvPr/>
          </p:nvSpPr>
          <p:spPr>
            <a:xfrm>
              <a:off x="4900908" y="1091653"/>
              <a:ext cx="3767058" cy="242887"/>
            </a:xfrm>
            <a:prstGeom prst="rect">
              <a:avLst/>
            </a:prstGeom>
            <a:noFill/>
          </p:spPr>
          <p:txBody>
            <a:bodyPr wrap="none" lIns="0" tIns="0" rIns="0" bIns="0" rtlCol="0" anchor="ctr" anchorCtr="0">
              <a:spAutoFit/>
            </a:bodyPr>
            <a:lstStyle/>
            <a:p>
              <a:pPr algn="ctr" fontAlgn="base">
                <a:lnSpc>
                  <a:spcPct val="110000"/>
                </a:lnSpc>
                <a:spcBef>
                  <a:spcPts val="400"/>
                </a:spcBef>
                <a:spcAft>
                  <a:spcPts val="300"/>
                </a:spcAft>
                <a:buClr>
                  <a:schemeClr val="tx1">
                    <a:lumMod val="50000"/>
                    <a:lumOff val="50000"/>
                  </a:schemeClr>
                </a:buClr>
                <a:buSzPct val="80000"/>
                <a:defRPr/>
              </a:pPr>
              <a:r>
                <a:rPr lang="ko-KR" altLang="en-US" sz="1500" spc="-10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돋움체 Bold" panose="02020603020101020101" pitchFamily="18" charset="-127"/>
                  <a:ea typeface="KoPub돋움체 Bold" panose="02020603020101020101" pitchFamily="18" charset="-127"/>
                </a:rPr>
                <a:t>호우시나리오 기반 홍수 및 침수 위험 추정 시스템 개발</a:t>
              </a:r>
            </a:p>
          </p:txBody>
        </p:sp>
      </p:grpSp>
      <p:sp>
        <p:nvSpPr>
          <p:cNvPr id="71" name="TextBox 70">
            <a:extLst>
              <a:ext uri="{FF2B5EF4-FFF2-40B4-BE49-F238E27FC236}">
                <a16:creationId xmlns:a16="http://schemas.microsoft.com/office/drawing/2014/main" id="{3FEA0A38-F5FB-B94C-8018-779F73C017F9}"/>
              </a:ext>
            </a:extLst>
          </p:cNvPr>
          <p:cNvSpPr txBox="1"/>
          <p:nvPr/>
        </p:nvSpPr>
        <p:spPr>
          <a:xfrm>
            <a:off x="3035300" y="4331850"/>
            <a:ext cx="1304967" cy="337952"/>
          </a:xfrm>
          <a:prstGeom prst="roundRect">
            <a:avLst>
              <a:gd name="adj" fmla="val 6803"/>
            </a:avLst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 lIns="0" tIns="324000" rIns="0" bIns="0" rtlCol="0" anchor="b" anchorCtr="0">
            <a:noAutofit/>
          </a:bodyPr>
          <a:lstStyle>
            <a:defPPr>
              <a:defRPr lang="en-US"/>
            </a:defPPr>
            <a:lvl1pPr lvl="0" algn="ctr">
              <a:spcBef>
                <a:spcPct val="0"/>
              </a:spcBef>
              <a:defRPr sz="800" b="1" kern="0" spc="-50">
                <a:ln>
                  <a:solidFill>
                    <a:schemeClr val="bg1">
                      <a:lumMod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KoPubWorld돋움체 Medium" panose="00000600000000000000" pitchFamily="2" charset="-127"/>
              </a:defRPr>
            </a:lvl1pPr>
          </a:lstStyle>
          <a:p>
            <a:pPr lvl="0">
              <a:lnSpc>
                <a:spcPts val="1100"/>
              </a:lnSpc>
              <a:defRPr/>
            </a:pPr>
            <a:r>
              <a:rPr lang="ko-KR" altLang="en-US" sz="1000" spc="-110" dirty="0"/>
              <a:t>홍수 </a:t>
            </a:r>
            <a:r>
              <a:rPr lang="ko-KR" altLang="en-US" sz="1000" spc="-110" dirty="0">
                <a:latin typeface="Noto Sans CJK KR Bold"/>
                <a:ea typeface="Noto Sans CJK KR Bold"/>
              </a:rPr>
              <a:t>〮 </a:t>
            </a:r>
            <a:r>
              <a:rPr lang="ko-KR" altLang="en-US" sz="1000" spc="-110" dirty="0"/>
              <a:t>침수 위험지수 기반 모델</a:t>
            </a:r>
            <a:endParaRPr lang="en-US" altLang="ko-KR" sz="1000" spc="-110" dirty="0"/>
          </a:p>
        </p:txBody>
      </p:sp>
      <p:sp>
        <p:nvSpPr>
          <p:cNvPr id="77" name="직사각형 76"/>
          <p:cNvSpPr/>
          <p:nvPr/>
        </p:nvSpPr>
        <p:spPr>
          <a:xfrm>
            <a:off x="3035300" y="2267009"/>
            <a:ext cx="1304967" cy="2233652"/>
          </a:xfrm>
          <a:prstGeom prst="rect">
            <a:avLst/>
          </a:prstGeom>
          <a:solidFill>
            <a:schemeClr val="bg1"/>
          </a:solidFill>
          <a:ln w="63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04" name="_x637390696">
            <a:extLst>
              <a:ext uri="{FF2B5EF4-FFF2-40B4-BE49-F238E27FC236}">
                <a16:creationId xmlns:a16="http://schemas.microsoft.com/office/drawing/2014/main" id="{6720D9D3-7A9B-81A0-CF0F-CD1960DAD9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5017" y="2312022"/>
            <a:ext cx="1111640" cy="886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" name="Picture 3" descr="C:\Documents and Settings\Administrator\바탕 화면\청담3차\화살표 copy.png">
            <a:extLst>
              <a:ext uri="{FF2B5EF4-FFF2-40B4-BE49-F238E27FC236}">
                <a16:creationId xmlns:a16="http://schemas.microsoft.com/office/drawing/2014/main" id="{71773437-59ED-EABA-BA3B-3C2377069D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/>
          <a:stretch>
            <a:fillRect/>
          </a:stretch>
        </p:blipFill>
        <p:spPr bwMode="auto">
          <a:xfrm rot="10800000" flipV="1">
            <a:off x="3055945" y="3068960"/>
            <a:ext cx="1278597" cy="455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_x637390696">
            <a:extLst>
              <a:ext uri="{FF2B5EF4-FFF2-40B4-BE49-F238E27FC236}">
                <a16:creationId xmlns:a16="http://schemas.microsoft.com/office/drawing/2014/main" id="{033117E4-312A-39EB-0A5D-BAED277782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2073" y="3513708"/>
            <a:ext cx="1131658" cy="941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0" name="TextBox 79">
            <a:extLst>
              <a:ext uri="{FF2B5EF4-FFF2-40B4-BE49-F238E27FC236}">
                <a16:creationId xmlns:a16="http://schemas.microsoft.com/office/drawing/2014/main" id="{F7BDE993-4624-73FE-E6E3-CC1BCE3E0FC6}"/>
              </a:ext>
            </a:extLst>
          </p:cNvPr>
          <p:cNvSpPr txBox="1"/>
          <p:nvPr/>
        </p:nvSpPr>
        <p:spPr>
          <a:xfrm>
            <a:off x="3105093" y="2312022"/>
            <a:ext cx="287057" cy="125631"/>
          </a:xfrm>
          <a:prstGeom prst="roundRect">
            <a:avLst/>
          </a:prstGeom>
          <a:solidFill>
            <a:schemeClr val="bg1"/>
          </a:solidFill>
          <a:ln w="3175">
            <a:solidFill>
              <a:schemeClr val="bg1">
                <a:lumMod val="50000"/>
              </a:schemeClr>
            </a:solidFill>
          </a:ln>
        </p:spPr>
        <p:txBody>
          <a:bodyPr wrap="square" lIns="0" tIns="0" rIns="0" bIns="0" rtlCol="0" anchor="ctr" anchorCtr="0">
            <a:noAutofit/>
          </a:bodyPr>
          <a:lstStyle>
            <a:defPPr>
              <a:defRPr lang="en-US"/>
            </a:defPPr>
            <a:lvl1pPr lvl="0" algn="ctr">
              <a:spcBef>
                <a:spcPct val="0"/>
              </a:spcBef>
              <a:defRPr sz="800" b="1" kern="0" spc="-50">
                <a:ln>
                  <a:solidFill>
                    <a:schemeClr val="bg1">
                      <a:lumMod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KoPubWorld돋움체 Medium" panose="00000600000000000000" pitchFamily="2" charset="-127"/>
              </a:defRPr>
            </a:lvl1pPr>
          </a:lstStyle>
          <a:p>
            <a:pPr lvl="0">
              <a:defRPr/>
            </a:pPr>
            <a:r>
              <a:rPr lang="ko-KR" altLang="en-US" sz="7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벡터망</a:t>
            </a:r>
            <a:endParaRPr lang="en-US" altLang="ko-KR" sz="7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F7BDE993-4624-73FE-E6E3-CC1BCE3E0FC6}"/>
              </a:ext>
            </a:extLst>
          </p:cNvPr>
          <p:cNvSpPr txBox="1"/>
          <p:nvPr/>
        </p:nvSpPr>
        <p:spPr>
          <a:xfrm>
            <a:off x="3105093" y="3473569"/>
            <a:ext cx="381922" cy="125631"/>
          </a:xfrm>
          <a:prstGeom prst="roundRect">
            <a:avLst/>
          </a:prstGeom>
          <a:solidFill>
            <a:schemeClr val="bg1"/>
          </a:solidFill>
          <a:ln w="3175">
            <a:solidFill>
              <a:schemeClr val="bg1">
                <a:lumMod val="50000"/>
              </a:schemeClr>
            </a:solidFill>
          </a:ln>
        </p:spPr>
        <p:txBody>
          <a:bodyPr wrap="square" lIns="0" tIns="0" rIns="0" bIns="0" rtlCol="0" anchor="ctr" anchorCtr="0">
            <a:noAutofit/>
          </a:bodyPr>
          <a:lstStyle>
            <a:defPPr>
              <a:defRPr lang="en-US"/>
            </a:defPPr>
            <a:lvl1pPr lvl="0" algn="ctr">
              <a:spcBef>
                <a:spcPct val="0"/>
              </a:spcBef>
              <a:defRPr sz="800" b="1" kern="0" spc="-50">
                <a:ln>
                  <a:solidFill>
                    <a:schemeClr val="bg1">
                      <a:lumMod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KoPubWorld돋움체 Medium" panose="00000600000000000000" pitchFamily="2" charset="-127"/>
              </a:defRPr>
            </a:lvl1pPr>
          </a:lstStyle>
          <a:p>
            <a:pPr lvl="0">
              <a:defRPr/>
            </a:pPr>
            <a:r>
              <a:rPr lang="ko-KR" altLang="en-US" sz="7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격자구성</a:t>
            </a:r>
            <a:endParaRPr lang="en-US" altLang="ko-KR" sz="7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grpSp>
        <p:nvGrpSpPr>
          <p:cNvPr id="115" name="그룹 114">
            <a:extLst>
              <a:ext uri="{FF2B5EF4-FFF2-40B4-BE49-F238E27FC236}">
                <a16:creationId xmlns:a16="http://schemas.microsoft.com/office/drawing/2014/main" id="{9BC692A2-E7C0-DE9B-47C0-A1C7F3D46CFE}"/>
              </a:ext>
            </a:extLst>
          </p:cNvPr>
          <p:cNvGrpSpPr/>
          <p:nvPr/>
        </p:nvGrpSpPr>
        <p:grpSpPr>
          <a:xfrm>
            <a:off x="4311968" y="3158114"/>
            <a:ext cx="486914" cy="486910"/>
            <a:chOff x="3720327" y="4726354"/>
            <a:chExt cx="191510" cy="191508"/>
          </a:xfrm>
        </p:grpSpPr>
        <p:sp>
          <p:nvSpPr>
            <p:cNvPr id="126" name="타원 125">
              <a:extLst>
                <a:ext uri="{FF2B5EF4-FFF2-40B4-BE49-F238E27FC236}">
                  <a16:creationId xmlns:a16="http://schemas.microsoft.com/office/drawing/2014/main" id="{862DCD4C-0012-F887-5E6D-72DB7349C464}"/>
                </a:ext>
              </a:extLst>
            </p:cNvPr>
            <p:cNvSpPr/>
            <p:nvPr/>
          </p:nvSpPr>
          <p:spPr>
            <a:xfrm>
              <a:off x="3720327" y="4726354"/>
              <a:ext cx="191510" cy="191508"/>
            </a:xfrm>
            <a:prstGeom prst="ellipse">
              <a:avLst/>
            </a:prstGeom>
            <a:solidFill>
              <a:srgbClr val="439AB2"/>
            </a:solidFill>
            <a:ln w="41275">
              <a:solidFill>
                <a:schemeClr val="bg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 dirty="0"/>
            </a:p>
          </p:txBody>
        </p:sp>
        <p:sp>
          <p:nvSpPr>
            <p:cNvPr id="127" name="이등변 삼각형 126">
              <a:extLst>
                <a:ext uri="{FF2B5EF4-FFF2-40B4-BE49-F238E27FC236}">
                  <a16:creationId xmlns:a16="http://schemas.microsoft.com/office/drawing/2014/main" id="{9F5759EF-C200-8040-17FC-6AB3E934B002}"/>
                </a:ext>
              </a:extLst>
            </p:cNvPr>
            <p:cNvSpPr/>
            <p:nvPr/>
          </p:nvSpPr>
          <p:spPr>
            <a:xfrm rot="16200000" flipV="1">
              <a:off x="3793427" y="4802285"/>
              <a:ext cx="56637" cy="39646"/>
            </a:xfrm>
            <a:prstGeom prst="triangle">
              <a:avLst/>
            </a:prstGeom>
            <a:solidFill>
              <a:schemeClr val="bg1"/>
            </a:solidFill>
            <a:ln w="50800"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1600" dirty="0" err="1">
                <a:solidFill>
                  <a:schemeClr val="tx1"/>
                </a:solidFill>
              </a:endParaRPr>
            </a:p>
          </p:txBody>
        </p:sp>
      </p:grpSp>
      <p:grpSp>
        <p:nvGrpSpPr>
          <p:cNvPr id="65" name="그룹 64">
            <a:extLst>
              <a:ext uri="{FF2B5EF4-FFF2-40B4-BE49-F238E27FC236}">
                <a16:creationId xmlns:a16="http://schemas.microsoft.com/office/drawing/2014/main" id="{0CD3DFA6-2240-486C-8F54-2E0F981B888E}"/>
              </a:ext>
            </a:extLst>
          </p:cNvPr>
          <p:cNvGrpSpPr/>
          <p:nvPr/>
        </p:nvGrpSpPr>
        <p:grpSpPr>
          <a:xfrm>
            <a:off x="5623626" y="180431"/>
            <a:ext cx="2695047" cy="234801"/>
            <a:chOff x="8739041" y="132416"/>
            <a:chExt cx="2695047" cy="234801"/>
          </a:xfrm>
        </p:grpSpPr>
        <p:sp>
          <p:nvSpPr>
            <p:cNvPr id="67" name="모서리가 둥근 직사각형 43">
              <a:extLst>
                <a:ext uri="{FF2B5EF4-FFF2-40B4-BE49-F238E27FC236}">
                  <a16:creationId xmlns:a16="http://schemas.microsoft.com/office/drawing/2014/main" id="{A224C465-74A7-41C6-95C5-3497B96B0D9F}"/>
                </a:ext>
              </a:extLst>
            </p:cNvPr>
            <p:cNvSpPr/>
            <p:nvPr/>
          </p:nvSpPr>
          <p:spPr>
            <a:xfrm>
              <a:off x="8739041" y="132416"/>
              <a:ext cx="248205" cy="234801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30325">
                <a:spcBef>
                  <a:spcPts val="300"/>
                </a:spcBef>
                <a:buSzPct val="100000"/>
              </a:pPr>
              <a:r>
                <a:rPr lang="en-US" altLang="ko-KR" sz="1200" spc="-50" dirty="0">
                  <a:ln>
                    <a:solidFill>
                      <a:schemeClr val="bg1">
                        <a:lumMod val="85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돋움체 Bold" panose="00000800000000000000" pitchFamily="2" charset="-127"/>
                  <a:ea typeface="KoPub돋움체 Bold" panose="00000800000000000000" pitchFamily="2" charset="-127"/>
                </a:rPr>
                <a:t>Ⅰ</a:t>
              </a:r>
              <a:endParaRPr lang="ko-KR" altLang="en-US" sz="1200" spc="-50" dirty="0">
                <a:ln>
                  <a:solidFill>
                    <a:schemeClr val="bg1">
                      <a:lumMod val="85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endParaRPr>
            </a:p>
          </p:txBody>
        </p:sp>
        <p:sp>
          <p:nvSpPr>
            <p:cNvPr id="74" name="모서리가 둥근 직사각형 44">
              <a:extLst>
                <a:ext uri="{FF2B5EF4-FFF2-40B4-BE49-F238E27FC236}">
                  <a16:creationId xmlns:a16="http://schemas.microsoft.com/office/drawing/2014/main" id="{18187B78-3EE7-4183-94F4-113C5BF89035}"/>
                </a:ext>
              </a:extLst>
            </p:cNvPr>
            <p:cNvSpPr/>
            <p:nvPr/>
          </p:nvSpPr>
          <p:spPr>
            <a:xfrm>
              <a:off x="9053072" y="132416"/>
              <a:ext cx="1757436" cy="234801"/>
            </a:xfrm>
            <a:prstGeom prst="roundRect">
              <a:avLst/>
            </a:prstGeom>
            <a:solidFill>
              <a:srgbClr val="2D506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30325">
                <a:spcBef>
                  <a:spcPts val="300"/>
                </a:spcBef>
                <a:buSzPct val="100000"/>
              </a:pPr>
              <a:r>
                <a:rPr lang="en-US" altLang="ko-KR" sz="1200" spc="-50" dirty="0">
                  <a:ln>
                    <a:solidFill>
                      <a:schemeClr val="bg1">
                        <a:lumMod val="85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돋움체 Bold" panose="00000800000000000000" pitchFamily="2" charset="-127"/>
                  <a:ea typeface="KoPub돋움체 Bold" panose="00000800000000000000" pitchFamily="2" charset="-127"/>
                </a:rPr>
                <a:t>Ⅱ. </a:t>
              </a:r>
              <a:r>
                <a:rPr lang="ko-KR" altLang="en-US" sz="1200" spc="-50" dirty="0">
                  <a:ln>
                    <a:solidFill>
                      <a:schemeClr val="bg1">
                        <a:lumMod val="85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돋움체 Bold" panose="00000800000000000000" pitchFamily="2" charset="-127"/>
                  <a:ea typeface="KoPub돋움체 Bold" panose="00000800000000000000" pitchFamily="2" charset="-127"/>
                </a:rPr>
                <a:t>연구개발 목표 및 내용</a:t>
              </a:r>
            </a:p>
          </p:txBody>
        </p:sp>
        <p:sp>
          <p:nvSpPr>
            <p:cNvPr id="75" name="모서리가 둥근 직사각형 46">
              <a:extLst>
                <a:ext uri="{FF2B5EF4-FFF2-40B4-BE49-F238E27FC236}">
                  <a16:creationId xmlns:a16="http://schemas.microsoft.com/office/drawing/2014/main" id="{051B76BA-67EF-4B6D-A67C-3A15FD8E9BDF}"/>
                </a:ext>
              </a:extLst>
            </p:cNvPr>
            <p:cNvSpPr/>
            <p:nvPr/>
          </p:nvSpPr>
          <p:spPr>
            <a:xfrm>
              <a:off x="10876334" y="132416"/>
              <a:ext cx="245964" cy="234801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200" spc="-50" dirty="0">
                  <a:ln>
                    <a:solidFill>
                      <a:schemeClr val="bg1">
                        <a:lumMod val="85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돋움체 Bold" panose="00000800000000000000" pitchFamily="2" charset="-127"/>
                  <a:ea typeface="KoPub돋움체 Bold" panose="00000800000000000000" pitchFamily="2" charset="-127"/>
                </a:rPr>
                <a:t>Ⅲ</a:t>
              </a:r>
              <a:endParaRPr lang="ko-KR" altLang="en-US" sz="1200" spc="-50" dirty="0">
                <a:ln>
                  <a:solidFill>
                    <a:schemeClr val="bg1">
                      <a:lumMod val="85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endParaRPr>
            </a:p>
          </p:txBody>
        </p:sp>
        <p:sp>
          <p:nvSpPr>
            <p:cNvPr id="76" name="모서리가 둥근 직사각형 53">
              <a:extLst>
                <a:ext uri="{FF2B5EF4-FFF2-40B4-BE49-F238E27FC236}">
                  <a16:creationId xmlns:a16="http://schemas.microsoft.com/office/drawing/2014/main" id="{9BEAA71E-E1D8-49AD-9804-8D27C41D1AE4}"/>
                </a:ext>
              </a:extLst>
            </p:cNvPr>
            <p:cNvSpPr/>
            <p:nvPr/>
          </p:nvSpPr>
          <p:spPr>
            <a:xfrm>
              <a:off x="11188124" y="132416"/>
              <a:ext cx="245964" cy="234801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200" spc="-50" dirty="0">
                  <a:ln>
                    <a:solidFill>
                      <a:schemeClr val="bg1">
                        <a:lumMod val="85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돋움체 Bold" panose="00000800000000000000" pitchFamily="2" charset="-127"/>
                  <a:ea typeface="KoPub돋움체 Bold" panose="00000800000000000000" pitchFamily="2" charset="-127"/>
                </a:rPr>
                <a:t>Ⅳ</a:t>
              </a:r>
              <a:endParaRPr lang="ko-KR" altLang="en-US" sz="1200" spc="-50" dirty="0">
                <a:ln>
                  <a:solidFill>
                    <a:schemeClr val="bg1">
                      <a:lumMod val="85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endParaRPr>
            </a:p>
          </p:txBody>
        </p:sp>
      </p:grpSp>
      <p:sp>
        <p:nvSpPr>
          <p:cNvPr id="87" name="모서리가 둥근 직사각형 86">
            <a:extLst>
              <a:ext uri="{FF2B5EF4-FFF2-40B4-BE49-F238E27FC236}">
                <a16:creationId xmlns:a16="http://schemas.microsoft.com/office/drawing/2014/main" id="{AB1AE3CF-D32B-4DCB-86C8-066CA9EE39FE}"/>
              </a:ext>
            </a:extLst>
          </p:cNvPr>
          <p:cNvSpPr/>
          <p:nvPr/>
        </p:nvSpPr>
        <p:spPr>
          <a:xfrm>
            <a:off x="8371963" y="183643"/>
            <a:ext cx="245964" cy="234801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200" spc="-50" dirty="0">
                <a:ln>
                  <a:solidFill>
                    <a:schemeClr val="bg1">
                      <a:lumMod val="85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rPr>
              <a:t>Ⅴ</a:t>
            </a:r>
            <a:endParaRPr lang="ko-KR" altLang="en-US" sz="1200" spc="-50" dirty="0">
              <a:ln>
                <a:solidFill>
                  <a:schemeClr val="bg1">
                    <a:lumMod val="85000"/>
                    <a:alpha val="0"/>
                  </a:schemeClr>
                </a:solidFill>
              </a:ln>
              <a:solidFill>
                <a:schemeClr val="bg1"/>
              </a:solidFill>
              <a:latin typeface="KoPub돋움체 Bold" panose="00000800000000000000" pitchFamily="2" charset="-127"/>
              <a:ea typeface="KoPub돋움체 Bold" panose="00000800000000000000" pitchFamily="2" charset="-127"/>
            </a:endParaRPr>
          </a:p>
        </p:txBody>
      </p:sp>
      <p:sp>
        <p:nvSpPr>
          <p:cNvPr id="88" name="모서리가 둥근 직사각형 87">
            <a:extLst>
              <a:ext uri="{FF2B5EF4-FFF2-40B4-BE49-F238E27FC236}">
                <a16:creationId xmlns:a16="http://schemas.microsoft.com/office/drawing/2014/main" id="{C60C7C84-7302-48B1-AA8D-F1952C702B56}"/>
              </a:ext>
            </a:extLst>
          </p:cNvPr>
          <p:cNvSpPr/>
          <p:nvPr/>
        </p:nvSpPr>
        <p:spPr>
          <a:xfrm>
            <a:off x="8673594" y="181899"/>
            <a:ext cx="245964" cy="234801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200" spc="-50" dirty="0">
                <a:ln>
                  <a:solidFill>
                    <a:schemeClr val="bg1">
                      <a:lumMod val="85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rPr>
              <a:t>Ⅵ</a:t>
            </a:r>
            <a:endParaRPr lang="ko-KR" altLang="en-US" sz="1200" spc="-50" dirty="0">
              <a:ln>
                <a:solidFill>
                  <a:schemeClr val="bg1">
                    <a:lumMod val="85000"/>
                    <a:alpha val="0"/>
                  </a:schemeClr>
                </a:solidFill>
              </a:ln>
              <a:solidFill>
                <a:schemeClr val="bg1"/>
              </a:solidFill>
              <a:latin typeface="KoPub돋움체 Bold" panose="00000800000000000000" pitchFamily="2" charset="-127"/>
              <a:ea typeface="KoPub돋움체 Bold" panose="00000800000000000000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50182281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모서리가 둥근 직사각형 99"/>
          <p:cNvSpPr/>
          <p:nvPr/>
        </p:nvSpPr>
        <p:spPr>
          <a:xfrm>
            <a:off x="250822" y="5050141"/>
            <a:ext cx="8628046" cy="2486650"/>
          </a:xfrm>
          <a:prstGeom prst="roundRect">
            <a:avLst>
              <a:gd name="adj" fmla="val 5201"/>
            </a:avLst>
          </a:prstGeom>
          <a:gradFill>
            <a:gsLst>
              <a:gs pos="0">
                <a:srgbClr val="0094C8">
                  <a:alpha val="48000"/>
                </a:srgbClr>
              </a:gs>
              <a:gs pos="29000">
                <a:srgbClr val="00A0F0">
                  <a:alpha val="26000"/>
                </a:srgbClr>
              </a:gs>
              <a:gs pos="76000">
                <a:schemeClr val="bg1">
                  <a:alpha val="0"/>
                </a:schemeClr>
              </a:gs>
            </a:gsLst>
            <a:lin ang="5400000" scaled="0"/>
          </a:gradFill>
          <a:ln w="6350" cap="flat" cmpd="sng" algn="ctr">
            <a:noFill/>
            <a:prstDash val="solid"/>
          </a:ln>
          <a:effectLst>
            <a:innerShdw dist="12700" dir="16200000">
              <a:sysClr val="window" lastClr="FFFFFF">
                <a:alpha val="50000"/>
              </a:sysClr>
            </a:innerShdw>
          </a:effectLst>
        </p:spPr>
        <p:txBody>
          <a:bodyPr rtlCol="0" anchor="ctr"/>
          <a:lstStyle/>
          <a:p>
            <a:pPr algn="ctr"/>
            <a:endParaRPr lang="ko-KR" altLang="en-US" sz="1050" b="1">
              <a:solidFill>
                <a:prstClr val="white"/>
              </a:solidFill>
              <a:latin typeface="KoPub돋움체 Bold" panose="02020603020101020101" pitchFamily="18" charset="-127"/>
              <a:ea typeface="KoPub돋움체 Bold" panose="02020603020101020101" pitchFamily="18" charset="-127"/>
            </a:endParaRPr>
          </a:p>
        </p:txBody>
      </p:sp>
      <p:sp>
        <p:nvSpPr>
          <p:cNvPr id="140" name="사각형: 둥근 모서리 94">
            <a:extLst>
              <a:ext uri="{FF2B5EF4-FFF2-40B4-BE49-F238E27FC236}">
                <a16:creationId xmlns:a16="http://schemas.microsoft.com/office/drawing/2014/main" id="{55E339AD-7FD7-4EF3-92C9-3F826945549D}"/>
              </a:ext>
            </a:extLst>
          </p:cNvPr>
          <p:cNvSpPr/>
          <p:nvPr/>
        </p:nvSpPr>
        <p:spPr>
          <a:xfrm>
            <a:off x="4662350" y="1700213"/>
            <a:ext cx="4212000" cy="3233890"/>
          </a:xfrm>
          <a:prstGeom prst="rect">
            <a:avLst/>
          </a:prstGeom>
          <a:solidFill>
            <a:schemeClr val="bg1"/>
          </a:solidFill>
          <a:ln w="6350">
            <a:solidFill>
              <a:srgbClr val="0094C8"/>
            </a:solidFill>
          </a:ln>
          <a:effectLst>
            <a:outerShdw dist="38100" dir="5400000" algn="t" rotWithShape="0">
              <a:schemeClr val="bg1">
                <a:lumMod val="8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600" dirty="0"/>
          </a:p>
        </p:txBody>
      </p:sp>
      <p:sp>
        <p:nvSpPr>
          <p:cNvPr id="166" name="TextBox 165">
            <a:extLst>
              <a:ext uri="{FF2B5EF4-FFF2-40B4-BE49-F238E27FC236}">
                <a16:creationId xmlns:a16="http://schemas.microsoft.com/office/drawing/2014/main" id="{2F60FB92-6BA2-BC8A-1B52-2F04C99E5B13}"/>
              </a:ext>
            </a:extLst>
          </p:cNvPr>
          <p:cNvSpPr txBox="1"/>
          <p:nvPr/>
        </p:nvSpPr>
        <p:spPr>
          <a:xfrm>
            <a:off x="4748472" y="4617898"/>
            <a:ext cx="4032236" cy="251262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 lIns="0" tIns="252000" rIns="0" bIns="0" rtlCol="0" anchor="b" anchorCtr="0">
            <a:noAutofit/>
          </a:bodyPr>
          <a:lstStyle>
            <a:defPPr>
              <a:defRPr lang="en-US"/>
            </a:defPPr>
            <a:lvl1pPr lvl="0" algn="ctr">
              <a:spcBef>
                <a:spcPct val="0"/>
              </a:spcBef>
              <a:defRPr sz="800" b="1" kern="0" spc="-50">
                <a:ln>
                  <a:solidFill>
                    <a:schemeClr val="bg1">
                      <a:lumMod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KoPubWorld돋움체 Medium" panose="00000600000000000000" pitchFamily="2" charset="-127"/>
              </a:defRPr>
            </a:lvl1pPr>
          </a:lstStyle>
          <a:p>
            <a:r>
              <a:rPr lang="ko-KR" altLang="en-US" sz="1000" dirty="0"/>
              <a:t>실시간 위험상황 감지 및 안전지원 통합시스템</a:t>
            </a:r>
            <a:endParaRPr lang="en-US" altLang="ko-KR" sz="1000" dirty="0"/>
          </a:p>
        </p:txBody>
      </p:sp>
      <p:sp>
        <p:nvSpPr>
          <p:cNvPr id="91" name="직사각형 90"/>
          <p:cNvSpPr/>
          <p:nvPr/>
        </p:nvSpPr>
        <p:spPr>
          <a:xfrm>
            <a:off x="4748471" y="3709952"/>
            <a:ext cx="4035997" cy="1008063"/>
          </a:xfrm>
          <a:prstGeom prst="rect">
            <a:avLst/>
          </a:prstGeom>
          <a:solidFill>
            <a:schemeClr val="bg1"/>
          </a:solidFill>
          <a:ln w="63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63" name="TextBox 162">
            <a:extLst>
              <a:ext uri="{FF2B5EF4-FFF2-40B4-BE49-F238E27FC236}">
                <a16:creationId xmlns:a16="http://schemas.microsoft.com/office/drawing/2014/main" id="{F7BDE993-4624-73FE-E6E3-CC1BCE3E0FC6}"/>
              </a:ext>
            </a:extLst>
          </p:cNvPr>
          <p:cNvSpPr txBox="1"/>
          <p:nvPr/>
        </p:nvSpPr>
        <p:spPr>
          <a:xfrm>
            <a:off x="6546357" y="3417332"/>
            <a:ext cx="2241872" cy="251262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 lIns="0" tIns="252000" rIns="0" bIns="0" rtlCol="0" anchor="b" anchorCtr="0">
            <a:noAutofit/>
          </a:bodyPr>
          <a:lstStyle>
            <a:defPPr>
              <a:defRPr lang="en-US"/>
            </a:defPPr>
            <a:lvl1pPr lvl="0" algn="ctr">
              <a:spcBef>
                <a:spcPct val="0"/>
              </a:spcBef>
              <a:defRPr sz="800" b="1" kern="0" spc="-50">
                <a:ln>
                  <a:solidFill>
                    <a:schemeClr val="bg1">
                      <a:lumMod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KoPubWorld돋움체 Medium" panose="00000600000000000000" pitchFamily="2" charset="-127"/>
              </a:defRPr>
            </a:lvl1pPr>
          </a:lstStyle>
          <a:p>
            <a:r>
              <a:rPr lang="ko-KR" altLang="en-US" sz="1000" dirty="0"/>
              <a:t>실시간 위험상황 모니터링 시스템</a:t>
            </a:r>
            <a:r>
              <a:rPr lang="en-US" altLang="ko-KR" sz="1000" dirty="0"/>
              <a:t>(</a:t>
            </a:r>
            <a:r>
              <a:rPr lang="ko-KR" altLang="en-US" sz="1000" dirty="0"/>
              <a:t>웹</a:t>
            </a:r>
            <a:r>
              <a:rPr lang="en-US" altLang="ko-KR" sz="1000" dirty="0"/>
              <a:t>, </a:t>
            </a:r>
            <a:r>
              <a:rPr lang="ko-KR" altLang="en-US" sz="1000" dirty="0"/>
              <a:t>앱</a:t>
            </a:r>
            <a:r>
              <a:rPr lang="en-US" altLang="ko-KR" sz="1000" dirty="0"/>
              <a:t>) </a:t>
            </a:r>
            <a:r>
              <a:rPr lang="ko-KR" altLang="en-US" sz="1000" dirty="0"/>
              <a:t>개발</a:t>
            </a:r>
            <a:endParaRPr lang="en-US" altLang="ko-KR" sz="1000" dirty="0"/>
          </a:p>
        </p:txBody>
      </p:sp>
      <p:sp>
        <p:nvSpPr>
          <p:cNvPr id="88" name="직사각형 87"/>
          <p:cNvSpPr/>
          <p:nvPr/>
        </p:nvSpPr>
        <p:spPr>
          <a:xfrm>
            <a:off x="6546357" y="2132503"/>
            <a:ext cx="2234351" cy="1396469"/>
          </a:xfrm>
          <a:prstGeom prst="rect">
            <a:avLst/>
          </a:prstGeom>
          <a:solidFill>
            <a:schemeClr val="bg1"/>
          </a:solidFill>
          <a:ln w="63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6" name="그림 25">
            <a:extLst>
              <a:ext uri="{FF2B5EF4-FFF2-40B4-BE49-F238E27FC236}">
                <a16:creationId xmlns:a16="http://schemas.microsoft.com/office/drawing/2014/main" id="{AD7040A1-E3A2-4ECF-A5F4-DB1F93CB66F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828675"/>
          </a:xfrm>
          <a:prstGeom prst="rect">
            <a:avLst/>
          </a:prstGeom>
        </p:spPr>
      </p:pic>
      <p:pic>
        <p:nvPicPr>
          <p:cNvPr id="27" name="그림 26">
            <a:extLst>
              <a:ext uri="{FF2B5EF4-FFF2-40B4-BE49-F238E27FC236}">
                <a16:creationId xmlns:a16="http://schemas.microsoft.com/office/drawing/2014/main" id="{CC106F35-8D9C-4E3D-A0BF-89554534DB0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3143" y="60525"/>
            <a:ext cx="905690" cy="884790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13C0D3C6-25C0-43FD-A0F3-13EE231E8760}"/>
              </a:ext>
            </a:extLst>
          </p:cNvPr>
          <p:cNvSpPr txBox="1"/>
          <p:nvPr/>
        </p:nvSpPr>
        <p:spPr>
          <a:xfrm>
            <a:off x="158308" y="113210"/>
            <a:ext cx="306686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042873" latinLnBrk="1">
              <a:buClr>
                <a:schemeClr val="tx1">
                  <a:lumMod val="50000"/>
                  <a:lumOff val="50000"/>
                </a:schemeClr>
              </a:buClr>
            </a:pPr>
            <a:r>
              <a:rPr lang="ko-KR" altLang="en-US" sz="10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화산섬 제주의 </a:t>
            </a:r>
            <a:r>
              <a:rPr lang="ko-KR" altLang="en-US" sz="10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66FFFF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실시간 홍수 감지 및 안전지원 기술 </a:t>
            </a:r>
            <a:r>
              <a:rPr lang="ko-KR" altLang="en-US" sz="10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개발</a:t>
            </a:r>
          </a:p>
        </p:txBody>
      </p:sp>
      <p:cxnSp>
        <p:nvCxnSpPr>
          <p:cNvPr id="29" name="직선 연결선 28">
            <a:extLst>
              <a:ext uri="{FF2B5EF4-FFF2-40B4-BE49-F238E27FC236}">
                <a16:creationId xmlns:a16="http://schemas.microsoft.com/office/drawing/2014/main" id="{2A3B4120-C5D6-4E6B-83EF-99A42724F464}"/>
              </a:ext>
            </a:extLst>
          </p:cNvPr>
          <p:cNvCxnSpPr>
            <a:cxnSpLocks/>
          </p:cNvCxnSpPr>
          <p:nvPr/>
        </p:nvCxnSpPr>
        <p:spPr>
          <a:xfrm>
            <a:off x="250825" y="366126"/>
            <a:ext cx="2881015" cy="1000"/>
          </a:xfrm>
          <a:prstGeom prst="line">
            <a:avLst/>
          </a:prstGeom>
          <a:ln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TextBox 81">
            <a:extLst>
              <a:ext uri="{FF2B5EF4-FFF2-40B4-BE49-F238E27FC236}">
                <a16:creationId xmlns:a16="http://schemas.microsoft.com/office/drawing/2014/main" id="{17462057-003F-40EC-B16B-766EF48BC713}"/>
              </a:ext>
            </a:extLst>
          </p:cNvPr>
          <p:cNvSpPr txBox="1"/>
          <p:nvPr/>
        </p:nvSpPr>
        <p:spPr>
          <a:xfrm>
            <a:off x="157980" y="400592"/>
            <a:ext cx="42306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042873" latinLnBrk="1">
              <a:spcAft>
                <a:spcPts val="600"/>
              </a:spcAft>
              <a:buClr>
                <a:schemeClr val="tx1">
                  <a:lumMod val="50000"/>
                  <a:lumOff val="50000"/>
                </a:schemeClr>
              </a:buClr>
            </a:pPr>
            <a:r>
              <a:rPr lang="ko-KR" altLang="en-US" sz="20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목표달성을 위한 연구개발내용  </a:t>
            </a:r>
            <a:r>
              <a:rPr lang="ko-KR" altLang="en-US" sz="16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FFFF00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핵심성과</a:t>
            </a:r>
            <a:r>
              <a:rPr lang="en-US" altLang="ko-KR" sz="16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FFFF00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3</a:t>
            </a:r>
            <a:endParaRPr lang="en-US" altLang="ko-KR" sz="200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rgbClr val="FFFF00"/>
              </a:solidFill>
              <a:latin typeface="KoPub돋움체 Bold" panose="02020603020101020101" pitchFamily="18" charset="-127"/>
              <a:ea typeface="KoPub돋움체 Bold" panose="02020603020101020101" pitchFamily="18" charset="-127"/>
            </a:endParaRPr>
          </a:p>
        </p:txBody>
      </p:sp>
      <p:sp>
        <p:nvSpPr>
          <p:cNvPr id="79" name="사각형: 둥근 모서리 94">
            <a:extLst>
              <a:ext uri="{FF2B5EF4-FFF2-40B4-BE49-F238E27FC236}">
                <a16:creationId xmlns:a16="http://schemas.microsoft.com/office/drawing/2014/main" id="{55E339AD-7FD7-4EF3-92C9-3F826945549D}"/>
              </a:ext>
            </a:extLst>
          </p:cNvPr>
          <p:cNvSpPr/>
          <p:nvPr/>
        </p:nvSpPr>
        <p:spPr>
          <a:xfrm>
            <a:off x="304824" y="1707278"/>
            <a:ext cx="4212000" cy="3233890"/>
          </a:xfrm>
          <a:prstGeom prst="rect">
            <a:avLst/>
          </a:prstGeom>
          <a:solidFill>
            <a:schemeClr val="bg1"/>
          </a:solidFill>
          <a:ln w="6350">
            <a:solidFill>
              <a:srgbClr val="0094C8"/>
            </a:solidFill>
          </a:ln>
          <a:effectLst>
            <a:outerShdw dist="38100" dir="5400000" algn="t" rotWithShape="0">
              <a:schemeClr val="bg1">
                <a:lumMod val="8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600" dirty="0"/>
          </a:p>
        </p:txBody>
      </p:sp>
      <p:pic>
        <p:nvPicPr>
          <p:cNvPr id="162" name="_x637456864">
            <a:extLst>
              <a:ext uri="{FF2B5EF4-FFF2-40B4-BE49-F238E27FC236}">
                <a16:creationId xmlns:a16="http://schemas.microsoft.com/office/drawing/2014/main" id="{9FCE696C-41A8-BCAB-2528-1E6FE93C8B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0350" y="2173149"/>
            <a:ext cx="2108200" cy="1315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4" name="_x637406752">
            <a:extLst>
              <a:ext uri="{FF2B5EF4-FFF2-40B4-BE49-F238E27FC236}">
                <a16:creationId xmlns:a16="http://schemas.microsoft.com/office/drawing/2014/main" id="{F06D8FF4-530F-8394-60FC-5A4B054B271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981"/>
          <a:stretch/>
        </p:blipFill>
        <p:spPr bwMode="auto">
          <a:xfrm>
            <a:off x="4817471" y="3787829"/>
            <a:ext cx="2669179" cy="858137"/>
          </a:xfrm>
          <a:prstGeom prst="rect">
            <a:avLst/>
          </a:prstGeom>
          <a:noFill/>
          <a:ln w="3175">
            <a:solidFill>
              <a:schemeClr val="bg1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Picture 6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9"/>
          <a:stretch/>
        </p:blipFill>
        <p:spPr bwMode="auto">
          <a:xfrm>
            <a:off x="-1" y="919809"/>
            <a:ext cx="9043022" cy="7065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9" name="직사각형 68">
            <a:extLst>
              <a:ext uri="{FF2B5EF4-FFF2-40B4-BE49-F238E27FC236}">
                <a16:creationId xmlns:a16="http://schemas.microsoft.com/office/drawing/2014/main" id="{B93A0F40-9914-4B7F-A1B8-9E206A8E3E37}"/>
              </a:ext>
            </a:extLst>
          </p:cNvPr>
          <p:cNvSpPr/>
          <p:nvPr/>
        </p:nvSpPr>
        <p:spPr>
          <a:xfrm>
            <a:off x="1025860" y="1159034"/>
            <a:ext cx="7678050" cy="307777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marL="0" lvl="1" fontAlgn="base">
              <a:spcBef>
                <a:spcPts val="306"/>
              </a:spcBef>
              <a:spcAft>
                <a:spcPts val="200"/>
              </a:spcAft>
              <a:buClr>
                <a:schemeClr val="tx1">
                  <a:lumMod val="75000"/>
                  <a:lumOff val="25000"/>
                </a:schemeClr>
              </a:buClr>
              <a:buSzPct val="100000"/>
              <a:tabLst>
                <a:tab pos="420408" algn="l"/>
              </a:tabLst>
            </a:pPr>
            <a:r>
              <a:rPr kumimoji="1" lang="ko-KR" altLang="en-US" sz="2000" b="1" dirty="0">
                <a:ln>
                  <a:solidFill>
                    <a:srgbClr val="4F81BD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돋움체 Bold" pitchFamily="18" charset="-127"/>
                <a:ea typeface="KoPub돋움체 Bold" pitchFamily="18" charset="-127"/>
              </a:rPr>
              <a:t>실시간 홍수 위험 기반의 안전지원 시스템 개발</a:t>
            </a:r>
          </a:p>
        </p:txBody>
      </p:sp>
      <p:grpSp>
        <p:nvGrpSpPr>
          <p:cNvPr id="80" name="그룹 79">
            <a:extLst>
              <a:ext uri="{FF2B5EF4-FFF2-40B4-BE49-F238E27FC236}">
                <a16:creationId xmlns:a16="http://schemas.microsoft.com/office/drawing/2014/main" id="{49400282-979B-4E77-B097-BA028D18267A}"/>
              </a:ext>
            </a:extLst>
          </p:cNvPr>
          <p:cNvGrpSpPr/>
          <p:nvPr/>
        </p:nvGrpSpPr>
        <p:grpSpPr>
          <a:xfrm>
            <a:off x="329878" y="1102487"/>
            <a:ext cx="583362" cy="438504"/>
            <a:chOff x="283950" y="1745410"/>
            <a:chExt cx="500224" cy="438504"/>
          </a:xfrm>
        </p:grpSpPr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7DEADE7B-4D17-466E-86AC-1DF88BC46A16}"/>
                </a:ext>
              </a:extLst>
            </p:cNvPr>
            <p:cNvSpPr txBox="1"/>
            <p:nvPr/>
          </p:nvSpPr>
          <p:spPr>
            <a:xfrm>
              <a:off x="283950" y="1745410"/>
              <a:ext cx="500224" cy="184666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algn="ctr" latinLnBrk="0"/>
              <a:r>
                <a:rPr lang="ko-KR" altLang="en-US" sz="1200" b="1" spc="-5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돋움체 Bold" pitchFamily="18" charset="-127"/>
                  <a:ea typeface="KoPub돋움체 Bold" pitchFamily="18" charset="-127"/>
                  <a:cs typeface="Droid Sans Fallback" panose="020B0502000000000001" pitchFamily="50" charset="-127"/>
                </a:rPr>
                <a:t>핵심성과</a:t>
              </a:r>
              <a:endParaRPr lang="en-US" altLang="ko-KR" sz="1200" b="1" spc="-5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itchFamily="18" charset="-127"/>
                <a:ea typeface="KoPub돋움체 Bold" pitchFamily="18" charset="-127"/>
                <a:cs typeface="Droid Sans Fallback" panose="020B0502000000000001" pitchFamily="50" charset="-127"/>
              </a:endParaRPr>
            </a:p>
          </p:txBody>
        </p:sp>
        <p:sp>
          <p:nvSpPr>
            <p:cNvPr id="83" name="제목 1">
              <a:extLst>
                <a:ext uri="{FF2B5EF4-FFF2-40B4-BE49-F238E27FC236}">
                  <a16:creationId xmlns:a16="http://schemas.microsoft.com/office/drawing/2014/main" id="{6FEC304C-CAF9-45C5-9EFF-680990BEE3AC}"/>
                </a:ext>
              </a:extLst>
            </p:cNvPr>
            <p:cNvSpPr txBox="1">
              <a:spLocks/>
            </p:cNvSpPr>
            <p:nvPr/>
          </p:nvSpPr>
          <p:spPr>
            <a:xfrm>
              <a:off x="357201" y="1937693"/>
              <a:ext cx="353723" cy="246221"/>
            </a:xfrm>
            <a:prstGeom prst="rect">
              <a:avLst/>
            </a:prstGeom>
          </p:spPr>
          <p:txBody>
            <a:bodyPr wrap="square" lIns="0" tIns="0" rIns="0" bIns="0" anchor="ctr">
              <a:spAutoFit/>
            </a:bodyPr>
            <a:lstStyle>
              <a:lvl1pPr algn="l" defTabSz="914400" rtl="0" eaLnBrk="1" latinLnBrk="1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00000"/>
                </a:lnSpc>
              </a:pPr>
              <a:r>
                <a:rPr lang="en-US" altLang="ko-KR" sz="1600" b="1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>
                      <a:alpha val="61000"/>
                    </a:schemeClr>
                  </a:solidFill>
                  <a:latin typeface="Dinmed" pitchFamily="2" charset="0"/>
                  <a:ea typeface="나눔스퀘어 ExtraBold" panose="020B0600000101010101" pitchFamily="50" charset="-127"/>
                  <a:cs typeface="+mn-cs"/>
                </a:rPr>
                <a:t>0</a:t>
              </a:r>
              <a:r>
                <a:rPr lang="en-US" altLang="ko-KR" sz="1600" b="1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Dinmed" pitchFamily="2" charset="0"/>
                  <a:ea typeface="나눔스퀘어 ExtraBold" panose="020B0600000101010101" pitchFamily="50" charset="-127"/>
                  <a:cs typeface="+mn-cs"/>
                </a:rPr>
                <a:t>3</a:t>
              </a:r>
              <a:endParaRPr lang="ko-KR" altLang="en-US" sz="16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Dinmed" pitchFamily="2" charset="0"/>
                <a:ea typeface="KoPub돋움체 Medium" panose="00000600000000000000" pitchFamily="2" charset="-127"/>
                <a:cs typeface="+mn-cs"/>
              </a:endParaRPr>
            </a:p>
          </p:txBody>
        </p:sp>
        <p:cxnSp>
          <p:nvCxnSpPr>
            <p:cNvPr id="84" name="직선 연결선 83">
              <a:extLst>
                <a:ext uri="{FF2B5EF4-FFF2-40B4-BE49-F238E27FC236}">
                  <a16:creationId xmlns:a16="http://schemas.microsoft.com/office/drawing/2014/main" id="{97C25A28-C781-465F-A744-B18A93714AF1}"/>
                </a:ext>
              </a:extLst>
            </p:cNvPr>
            <p:cNvCxnSpPr/>
            <p:nvPr/>
          </p:nvCxnSpPr>
          <p:spPr>
            <a:xfrm>
              <a:off x="287106" y="1941957"/>
              <a:ext cx="493911" cy="0"/>
            </a:xfrm>
            <a:prstGeom prst="line">
              <a:avLst/>
            </a:prstGeom>
            <a:ln>
              <a:solidFill>
                <a:schemeClr val="bg1"/>
              </a:solidFill>
              <a:prstDash val="sysDot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9" name="TextBox 88">
            <a:extLst>
              <a:ext uri="{FF2B5EF4-FFF2-40B4-BE49-F238E27FC236}">
                <a16:creationId xmlns:a16="http://schemas.microsoft.com/office/drawing/2014/main" id="{F7BDE993-4624-73FE-E6E3-CC1BCE3E0FC6}"/>
              </a:ext>
            </a:extLst>
          </p:cNvPr>
          <p:cNvSpPr txBox="1"/>
          <p:nvPr/>
        </p:nvSpPr>
        <p:spPr>
          <a:xfrm>
            <a:off x="8011646" y="2190187"/>
            <a:ext cx="719105" cy="125631"/>
          </a:xfrm>
          <a:prstGeom prst="roundRect">
            <a:avLst/>
          </a:prstGeom>
          <a:solidFill>
            <a:schemeClr val="bg1"/>
          </a:solidFill>
          <a:ln w="3175">
            <a:solidFill>
              <a:schemeClr val="bg1">
                <a:lumMod val="50000"/>
              </a:schemeClr>
            </a:solidFill>
          </a:ln>
        </p:spPr>
        <p:txBody>
          <a:bodyPr wrap="square" lIns="0" tIns="0" rIns="0" bIns="0" rtlCol="0" anchor="ctr" anchorCtr="0">
            <a:noAutofit/>
          </a:bodyPr>
          <a:lstStyle>
            <a:defPPr>
              <a:defRPr lang="en-US"/>
            </a:defPPr>
            <a:lvl1pPr lvl="0" algn="ctr">
              <a:spcBef>
                <a:spcPct val="0"/>
              </a:spcBef>
              <a:defRPr sz="800" b="1" kern="0" spc="-50">
                <a:ln>
                  <a:solidFill>
                    <a:schemeClr val="bg1">
                      <a:lumMod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KoPubWorld돋움체 Medium" panose="00000600000000000000" pitchFamily="2" charset="-127"/>
              </a:defRPr>
            </a:lvl1pPr>
          </a:lstStyle>
          <a:p>
            <a:r>
              <a:rPr lang="ko-KR" altLang="en-US" sz="7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각 위치 별 상태표기</a:t>
            </a:r>
            <a:endParaRPr lang="en-US" altLang="ko-KR" sz="7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F7BDE993-4624-73FE-E6E3-CC1BCE3E0FC6}"/>
              </a:ext>
            </a:extLst>
          </p:cNvPr>
          <p:cNvSpPr txBox="1"/>
          <p:nvPr/>
        </p:nvSpPr>
        <p:spPr>
          <a:xfrm>
            <a:off x="6592990" y="3355261"/>
            <a:ext cx="719105" cy="125631"/>
          </a:xfrm>
          <a:prstGeom prst="roundRect">
            <a:avLst/>
          </a:prstGeom>
          <a:solidFill>
            <a:schemeClr val="bg1"/>
          </a:solidFill>
          <a:ln w="3175">
            <a:solidFill>
              <a:schemeClr val="bg1">
                <a:lumMod val="50000"/>
              </a:schemeClr>
            </a:solidFill>
          </a:ln>
        </p:spPr>
        <p:txBody>
          <a:bodyPr wrap="square" lIns="0" tIns="0" rIns="0" bIns="0" rtlCol="0" anchor="ctr" anchorCtr="0">
            <a:noAutofit/>
          </a:bodyPr>
          <a:lstStyle>
            <a:defPPr>
              <a:defRPr lang="en-US"/>
            </a:defPPr>
            <a:lvl1pPr lvl="0" algn="ctr">
              <a:spcBef>
                <a:spcPct val="0"/>
              </a:spcBef>
              <a:defRPr sz="800" b="1" kern="0" spc="-50">
                <a:ln>
                  <a:solidFill>
                    <a:schemeClr val="bg1">
                      <a:lumMod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KoPubWorld돋움체 Medium" panose="00000600000000000000" pitchFamily="2" charset="-127"/>
              </a:defRPr>
            </a:lvl1pPr>
          </a:lstStyle>
          <a:p>
            <a:r>
              <a:rPr lang="ko-KR" altLang="en-US" sz="7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위치기반 상황 인지</a:t>
            </a:r>
            <a:endParaRPr lang="en-US" altLang="ko-KR" sz="7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2" name="직사각형 1"/>
          <p:cNvSpPr/>
          <p:nvPr/>
        </p:nvSpPr>
        <p:spPr>
          <a:xfrm>
            <a:off x="7537028" y="3787829"/>
            <a:ext cx="1181522" cy="858137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65" name="_x637406752">
            <a:extLst>
              <a:ext uri="{FF2B5EF4-FFF2-40B4-BE49-F238E27FC236}">
                <a16:creationId xmlns:a16="http://schemas.microsoft.com/office/drawing/2014/main" id="{A6CABFBA-B6CB-C567-18A7-CDA3ED6CEB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93" t="51019" r="30441"/>
          <a:stretch/>
        </p:blipFill>
        <p:spPr bwMode="auto">
          <a:xfrm>
            <a:off x="7646850" y="3831577"/>
            <a:ext cx="990601" cy="780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" name="TextBox 91">
            <a:extLst>
              <a:ext uri="{FF2B5EF4-FFF2-40B4-BE49-F238E27FC236}">
                <a16:creationId xmlns:a16="http://schemas.microsoft.com/office/drawing/2014/main" id="{F7BDE993-4624-73FE-E6E3-CC1BCE3E0FC6}"/>
              </a:ext>
            </a:extLst>
          </p:cNvPr>
          <p:cNvSpPr txBox="1"/>
          <p:nvPr/>
        </p:nvSpPr>
        <p:spPr>
          <a:xfrm>
            <a:off x="4748472" y="3417332"/>
            <a:ext cx="1719056" cy="251262"/>
          </a:xfrm>
          <a:prstGeom prst="roundRect">
            <a:avLst/>
          </a:prstGeom>
          <a:solidFill>
            <a:srgbClr val="0094C8"/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 lIns="0" tIns="252000" rIns="0" bIns="0" rtlCol="0" anchor="b" anchorCtr="0">
            <a:noAutofit/>
          </a:bodyPr>
          <a:lstStyle>
            <a:defPPr>
              <a:defRPr lang="en-US"/>
            </a:defPPr>
            <a:lvl1pPr lvl="0" algn="ctr">
              <a:spcBef>
                <a:spcPct val="0"/>
              </a:spcBef>
              <a:defRPr sz="800" b="1" kern="0" spc="-50">
                <a:ln>
                  <a:solidFill>
                    <a:schemeClr val="bg1">
                      <a:lumMod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KoPubWorld돋움체 Medium" panose="00000600000000000000" pitchFamily="2" charset="-127"/>
              </a:defRPr>
            </a:lvl1pPr>
          </a:lstStyle>
          <a:p>
            <a:r>
              <a:rPr lang="ko-KR" altLang="en-US" sz="1000" dirty="0"/>
              <a:t>모니터링 웹</a:t>
            </a:r>
            <a:r>
              <a:rPr lang="en-US" altLang="ko-KR" sz="1000" dirty="0"/>
              <a:t>, </a:t>
            </a:r>
            <a:r>
              <a:rPr lang="ko-KR" altLang="en-US" sz="1000" dirty="0" err="1"/>
              <a:t>앱</a:t>
            </a:r>
            <a:endParaRPr lang="en-US" altLang="ko-KR" sz="1000" dirty="0"/>
          </a:p>
          <a:p>
            <a:r>
              <a:rPr lang="ko-KR" altLang="en-US" sz="1000" dirty="0"/>
              <a:t>모니터링 웹</a:t>
            </a:r>
            <a:r>
              <a:rPr lang="en-US" altLang="ko-KR" sz="1000" dirty="0"/>
              <a:t>, </a:t>
            </a:r>
            <a:r>
              <a:rPr lang="ko-KR" altLang="en-US" sz="1000" dirty="0" err="1"/>
              <a:t>앱</a:t>
            </a:r>
            <a:endParaRPr lang="en-US" altLang="ko-KR" sz="1000" dirty="0"/>
          </a:p>
          <a:p>
            <a:r>
              <a:rPr lang="ko-KR" altLang="en-US" sz="1000" dirty="0"/>
              <a:t>모니터링 웹</a:t>
            </a:r>
            <a:r>
              <a:rPr lang="en-US" altLang="ko-KR" sz="1000" dirty="0"/>
              <a:t>, </a:t>
            </a:r>
            <a:r>
              <a:rPr lang="ko-KR" altLang="en-US" sz="1000" dirty="0" err="1"/>
              <a:t>앱</a:t>
            </a:r>
            <a:endParaRPr lang="en-US" altLang="ko-KR" sz="1000" dirty="0"/>
          </a:p>
        </p:txBody>
      </p:sp>
      <p:sp>
        <p:nvSpPr>
          <p:cNvPr id="93" name="직사각형 92"/>
          <p:cNvSpPr/>
          <p:nvPr/>
        </p:nvSpPr>
        <p:spPr>
          <a:xfrm>
            <a:off x="4748471" y="2132503"/>
            <a:ext cx="1713289" cy="1396469"/>
          </a:xfrm>
          <a:prstGeom prst="rect">
            <a:avLst/>
          </a:prstGeom>
          <a:solidFill>
            <a:schemeClr val="bg1"/>
          </a:solidFill>
          <a:ln w="63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4" name="그룹 3"/>
          <p:cNvGrpSpPr/>
          <p:nvPr/>
        </p:nvGrpSpPr>
        <p:grpSpPr>
          <a:xfrm>
            <a:off x="4910372" y="2857464"/>
            <a:ext cx="1339480" cy="630770"/>
            <a:chOff x="5004048" y="2826745"/>
            <a:chExt cx="1152128" cy="558934"/>
          </a:xfrm>
        </p:grpSpPr>
        <p:pic>
          <p:nvPicPr>
            <p:cNvPr id="173" name="_x398119744" descr="EMB000035607385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87" t="252" r="57408" b="51547"/>
            <a:stretch/>
          </p:blipFill>
          <p:spPr bwMode="auto">
            <a:xfrm>
              <a:off x="5018337" y="2864222"/>
              <a:ext cx="314324" cy="5214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4" name="_x398119744" descr="EMB000035607385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74" t="50308" r="57660" b="1492"/>
            <a:stretch/>
          </p:blipFill>
          <p:spPr bwMode="auto">
            <a:xfrm>
              <a:off x="5848350" y="2864221"/>
              <a:ext cx="303710" cy="5214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4" name="_x398119744" descr="EMB000035607385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176" t="365" r="9580" b="51549"/>
            <a:stretch/>
          </p:blipFill>
          <p:spPr bwMode="auto">
            <a:xfrm>
              <a:off x="5445919" y="2865455"/>
              <a:ext cx="301809" cy="5202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직사각형 2"/>
            <p:cNvSpPr/>
            <p:nvPr/>
          </p:nvSpPr>
          <p:spPr>
            <a:xfrm>
              <a:off x="5004048" y="2826745"/>
              <a:ext cx="1152128" cy="457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pic>
        <p:nvPicPr>
          <p:cNvPr id="177" name="그림 176">
            <a:extLst>
              <a:ext uri="{FF2B5EF4-FFF2-40B4-BE49-F238E27FC236}">
                <a16:creationId xmlns:a16="http://schemas.microsoft.com/office/drawing/2014/main" id="{79790FBF-8C82-1BCE-5813-C09A26530611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/>
          <a:srcRect l="-1" t="7830" r="-29"/>
          <a:stretch/>
        </p:blipFill>
        <p:spPr>
          <a:xfrm>
            <a:off x="4823820" y="2184643"/>
            <a:ext cx="1583329" cy="691871"/>
          </a:xfrm>
          <a:prstGeom prst="rect">
            <a:avLst/>
          </a:prstGeom>
          <a:ln w="3175">
            <a:solidFill>
              <a:schemeClr val="bg1">
                <a:lumMod val="75000"/>
              </a:schemeClr>
            </a:solidFill>
          </a:ln>
        </p:spPr>
      </p:pic>
      <p:sp>
        <p:nvSpPr>
          <p:cNvPr id="95" name="TextBox 94">
            <a:extLst>
              <a:ext uri="{FF2B5EF4-FFF2-40B4-BE49-F238E27FC236}">
                <a16:creationId xmlns:a16="http://schemas.microsoft.com/office/drawing/2014/main" id="{2F60FB92-6BA2-BC8A-1B52-2F04C99E5B13}"/>
              </a:ext>
            </a:extLst>
          </p:cNvPr>
          <p:cNvSpPr txBox="1"/>
          <p:nvPr/>
        </p:nvSpPr>
        <p:spPr>
          <a:xfrm>
            <a:off x="388227" y="4617898"/>
            <a:ext cx="4028048" cy="251262"/>
          </a:xfrm>
          <a:prstGeom prst="round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 lIns="0" tIns="252000" rIns="0" bIns="0" rtlCol="0" anchor="b" anchorCtr="0">
            <a:noAutofit/>
          </a:bodyPr>
          <a:lstStyle>
            <a:defPPr>
              <a:defRPr lang="en-US"/>
            </a:defPPr>
            <a:lvl1pPr lvl="0" algn="ctr">
              <a:spcBef>
                <a:spcPct val="0"/>
              </a:spcBef>
              <a:defRPr sz="800" b="1" kern="0" spc="-50">
                <a:ln>
                  <a:solidFill>
                    <a:schemeClr val="bg1">
                      <a:lumMod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KoPubWorld돋움체 Medium" panose="00000600000000000000" pitchFamily="2" charset="-127"/>
              </a:defRPr>
            </a:lvl1pPr>
          </a:lstStyle>
          <a:p>
            <a:pPr lvl="0">
              <a:defRPr/>
            </a:pPr>
            <a:r>
              <a:rPr lang="ko-KR" alt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안전지원 시설 배치 및 </a:t>
            </a:r>
            <a:endParaRPr lang="en-US" altLang="ko-KR" sz="1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vl="0">
              <a:defRPr/>
            </a:pPr>
            <a:r>
              <a:rPr lang="ko-KR" altLang="en-US" sz="1000" dirty="0"/>
              <a:t>안전지원 시설 배치 및 위험상황 감시 기능</a:t>
            </a:r>
            <a:endParaRPr lang="en-US" altLang="ko-KR" sz="1000" dirty="0"/>
          </a:p>
        </p:txBody>
      </p:sp>
      <p:sp>
        <p:nvSpPr>
          <p:cNvPr id="96" name="직사각형 95"/>
          <p:cNvSpPr/>
          <p:nvPr/>
        </p:nvSpPr>
        <p:spPr>
          <a:xfrm>
            <a:off x="388226" y="3528977"/>
            <a:ext cx="4031805" cy="1189038"/>
          </a:xfrm>
          <a:prstGeom prst="rect">
            <a:avLst/>
          </a:prstGeom>
          <a:solidFill>
            <a:schemeClr val="bg1"/>
          </a:solidFill>
          <a:ln w="63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59" name="_x637393072">
            <a:extLst>
              <a:ext uri="{FF2B5EF4-FFF2-40B4-BE49-F238E27FC236}">
                <a16:creationId xmlns:a16="http://schemas.microsoft.com/office/drawing/2014/main" id="{971202E0-A7C0-EA04-8505-01710C3866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53"/>
          <a:stretch/>
        </p:blipFill>
        <p:spPr bwMode="auto">
          <a:xfrm>
            <a:off x="1220804" y="3551659"/>
            <a:ext cx="2345228" cy="1148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7" name="TextBox 96">
            <a:extLst>
              <a:ext uri="{FF2B5EF4-FFF2-40B4-BE49-F238E27FC236}">
                <a16:creationId xmlns:a16="http://schemas.microsoft.com/office/drawing/2014/main" id="{2F60FB92-6BA2-BC8A-1B52-2F04C99E5B13}"/>
              </a:ext>
            </a:extLst>
          </p:cNvPr>
          <p:cNvSpPr txBox="1"/>
          <p:nvPr/>
        </p:nvSpPr>
        <p:spPr>
          <a:xfrm>
            <a:off x="388227" y="3235796"/>
            <a:ext cx="4028048" cy="251262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 lIns="0" tIns="252000" rIns="0" bIns="0" rtlCol="0" anchor="b" anchorCtr="0">
            <a:noAutofit/>
          </a:bodyPr>
          <a:lstStyle>
            <a:defPPr>
              <a:defRPr lang="en-US"/>
            </a:defPPr>
            <a:lvl1pPr lvl="0" algn="ctr">
              <a:spcBef>
                <a:spcPct val="0"/>
              </a:spcBef>
              <a:defRPr sz="800" b="1" kern="0" spc="-50">
                <a:ln>
                  <a:solidFill>
                    <a:schemeClr val="bg1">
                      <a:lumMod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KoPubWorld돋움체 Medium" panose="00000600000000000000" pitchFamily="2" charset="-127"/>
              </a:defRPr>
            </a:lvl1pPr>
          </a:lstStyle>
          <a:p>
            <a:pPr lvl="0">
              <a:defRPr/>
            </a:pPr>
            <a:r>
              <a:rPr lang="ko-KR" altLang="en-US" sz="1000" dirty="0"/>
              <a:t>안전지원 통합시스템 기반의 위험상황 전파 개념도</a:t>
            </a:r>
            <a:endParaRPr lang="en-US" altLang="ko-KR" sz="1000" dirty="0"/>
          </a:p>
        </p:txBody>
      </p:sp>
      <p:sp>
        <p:nvSpPr>
          <p:cNvPr id="98" name="직사각형 97"/>
          <p:cNvSpPr/>
          <p:nvPr/>
        </p:nvSpPr>
        <p:spPr>
          <a:xfrm>
            <a:off x="388227" y="2137788"/>
            <a:ext cx="4039758" cy="1200689"/>
          </a:xfrm>
          <a:prstGeom prst="rect">
            <a:avLst/>
          </a:prstGeom>
          <a:solidFill>
            <a:schemeClr val="bg1"/>
          </a:solidFill>
          <a:ln w="63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58" name="_x637378600">
            <a:extLst>
              <a:ext uri="{FF2B5EF4-FFF2-40B4-BE49-F238E27FC236}">
                <a16:creationId xmlns:a16="http://schemas.microsoft.com/office/drawing/2014/main" id="{F4F7FE93-D406-3F56-0690-23959775C5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848" y="2171297"/>
            <a:ext cx="2633140" cy="1126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9" name="_x637393072">
            <a:extLst>
              <a:ext uri="{FF2B5EF4-FFF2-40B4-BE49-F238E27FC236}">
                <a16:creationId xmlns:a16="http://schemas.microsoft.com/office/drawing/2014/main" id="{971202E0-A7C0-EA04-8505-01710C3866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022" r="79130"/>
          <a:stretch/>
        </p:blipFill>
        <p:spPr bwMode="auto">
          <a:xfrm>
            <a:off x="1259632" y="4562106"/>
            <a:ext cx="489446" cy="99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5" name="그룹 154"/>
          <p:cNvGrpSpPr/>
          <p:nvPr/>
        </p:nvGrpSpPr>
        <p:grpSpPr>
          <a:xfrm>
            <a:off x="4337860" y="3308204"/>
            <a:ext cx="486914" cy="486910"/>
            <a:chOff x="3720327" y="4726354"/>
            <a:chExt cx="191510" cy="191508"/>
          </a:xfrm>
        </p:grpSpPr>
        <p:sp>
          <p:nvSpPr>
            <p:cNvPr id="156" name="타원 155">
              <a:extLst>
                <a:ext uri="{FF2B5EF4-FFF2-40B4-BE49-F238E27FC236}">
                  <a16:creationId xmlns:a16="http://schemas.microsoft.com/office/drawing/2014/main" id="{FC6F66AC-2F17-456A-99BB-079CA60B4514}"/>
                </a:ext>
              </a:extLst>
            </p:cNvPr>
            <p:cNvSpPr/>
            <p:nvPr/>
          </p:nvSpPr>
          <p:spPr>
            <a:xfrm>
              <a:off x="3720327" y="4726354"/>
              <a:ext cx="191510" cy="191508"/>
            </a:xfrm>
            <a:prstGeom prst="ellipse">
              <a:avLst/>
            </a:prstGeom>
            <a:solidFill>
              <a:srgbClr val="0094C8"/>
            </a:solidFill>
            <a:ln w="41275">
              <a:solidFill>
                <a:schemeClr val="bg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 dirty="0"/>
            </a:p>
          </p:txBody>
        </p:sp>
        <p:sp>
          <p:nvSpPr>
            <p:cNvPr id="157" name="이등변 삼각형 156">
              <a:extLst>
                <a:ext uri="{FF2B5EF4-FFF2-40B4-BE49-F238E27FC236}">
                  <a16:creationId xmlns:a16="http://schemas.microsoft.com/office/drawing/2014/main" id="{9D4AFB3A-F7C9-4E19-B00F-F490DA818E67}"/>
                </a:ext>
              </a:extLst>
            </p:cNvPr>
            <p:cNvSpPr/>
            <p:nvPr/>
          </p:nvSpPr>
          <p:spPr>
            <a:xfrm rot="16200000" flipV="1">
              <a:off x="3793427" y="4802285"/>
              <a:ext cx="56637" cy="39646"/>
            </a:xfrm>
            <a:prstGeom prst="triangle">
              <a:avLst/>
            </a:prstGeom>
            <a:solidFill>
              <a:schemeClr val="bg1"/>
            </a:solidFill>
            <a:ln w="50800"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1600" dirty="0" err="1">
                <a:solidFill>
                  <a:schemeClr val="tx1"/>
                </a:solidFill>
              </a:endParaRPr>
            </a:p>
          </p:txBody>
        </p:sp>
      </p:grpSp>
      <p:sp>
        <p:nvSpPr>
          <p:cNvPr id="102" name="사각형: 둥근 모서리 94">
            <a:extLst>
              <a:ext uri="{FF2B5EF4-FFF2-40B4-BE49-F238E27FC236}">
                <a16:creationId xmlns:a16="http://schemas.microsoft.com/office/drawing/2014/main" id="{37A0256D-FA25-49AE-8729-890F713C1AE5}"/>
              </a:ext>
            </a:extLst>
          </p:cNvPr>
          <p:cNvSpPr/>
          <p:nvPr/>
        </p:nvSpPr>
        <p:spPr>
          <a:xfrm>
            <a:off x="371904" y="5144649"/>
            <a:ext cx="6400371" cy="1415311"/>
          </a:xfrm>
          <a:prstGeom prst="roundRect">
            <a:avLst>
              <a:gd name="adj" fmla="val 2122"/>
            </a:avLst>
          </a:prstGeom>
          <a:solidFill>
            <a:schemeClr val="bg1"/>
          </a:solidFill>
          <a:ln w="63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600" dirty="0"/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ACABF9FB-C12D-465C-A470-6E543CF628DD}"/>
              </a:ext>
            </a:extLst>
          </p:cNvPr>
          <p:cNvSpPr txBox="1"/>
          <p:nvPr/>
        </p:nvSpPr>
        <p:spPr>
          <a:xfrm>
            <a:off x="2482830" y="5200016"/>
            <a:ext cx="2823209" cy="64152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353060" lvl="1" indent="144000" fontAlgn="base">
              <a:lnSpc>
                <a:spcPts val="1700"/>
              </a:lnSpc>
              <a:buClr>
                <a:schemeClr val="tx2">
                  <a:lumMod val="60000"/>
                  <a:lumOff val="40000"/>
                </a:schemeClr>
              </a:buClr>
              <a:buSzPct val="134000"/>
              <a:buFont typeface="Arial" pitchFamily="34" charset="0"/>
              <a:buChar char="•"/>
              <a:tabLst>
                <a:tab pos="177800" algn="l"/>
              </a:tabLst>
              <a:defRPr/>
            </a:pPr>
            <a:r>
              <a:rPr lang="ko-KR" altLang="en-US" sz="1200" spc="-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itchFamily="18" charset="-127"/>
                <a:ea typeface="KoPub돋움체 Medium" pitchFamily="18" charset="-127"/>
              </a:rPr>
              <a:t>안전지원 시설 설치계획 수립 및 장비 구축</a:t>
            </a:r>
            <a:endParaRPr lang="en-US" altLang="ko-KR" sz="1200" spc="-10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KoPub돋움체 Medium" pitchFamily="18" charset="-127"/>
              <a:ea typeface="KoPub돋움체 Medium" pitchFamily="18" charset="-127"/>
            </a:endParaRPr>
          </a:p>
          <a:p>
            <a:pPr marL="0" marR="353060" lvl="1" indent="144000" fontAlgn="base">
              <a:lnSpc>
                <a:spcPts val="1700"/>
              </a:lnSpc>
              <a:buClr>
                <a:schemeClr val="tx2">
                  <a:lumMod val="60000"/>
                  <a:lumOff val="40000"/>
                </a:schemeClr>
              </a:buClr>
              <a:buSzPct val="134000"/>
              <a:buFont typeface="Arial" pitchFamily="34" charset="0"/>
              <a:buChar char="•"/>
              <a:tabLst>
                <a:tab pos="177800" algn="l"/>
              </a:tabLst>
              <a:defRPr/>
            </a:pPr>
            <a:r>
              <a:rPr lang="ko-KR" altLang="en-US" sz="1200" spc="-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itchFamily="18" charset="-127"/>
                <a:ea typeface="KoPub돋움체 Medium" pitchFamily="18" charset="-127"/>
              </a:rPr>
              <a:t>실시간 위험상황 감시 기능 개발</a:t>
            </a:r>
            <a:endParaRPr lang="en-US" altLang="ko-KR" sz="1200" spc="-10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KoPub돋움체 Medium" pitchFamily="18" charset="-127"/>
              <a:ea typeface="KoPub돋움체 Medium" pitchFamily="18" charset="-127"/>
            </a:endParaRPr>
          </a:p>
          <a:p>
            <a:pPr marL="0" marR="353060" lvl="1" indent="144000" fontAlgn="base">
              <a:lnSpc>
                <a:spcPts val="1700"/>
              </a:lnSpc>
              <a:buClr>
                <a:schemeClr val="tx2">
                  <a:lumMod val="60000"/>
                  <a:lumOff val="40000"/>
                </a:schemeClr>
              </a:buClr>
              <a:buSzPct val="134000"/>
              <a:buFont typeface="Arial" pitchFamily="34" charset="0"/>
              <a:buChar char="•"/>
              <a:tabLst>
                <a:tab pos="177800" algn="l"/>
              </a:tabLst>
              <a:defRPr/>
            </a:pPr>
            <a:r>
              <a:rPr lang="ko-KR" altLang="en-US" sz="1200" spc="-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itchFamily="18" charset="-127"/>
                <a:ea typeface="KoPub돋움체 Medium" pitchFamily="18" charset="-127"/>
              </a:rPr>
              <a:t>홍수위험 기반의 안전지원 통합시스템 설계</a:t>
            </a:r>
          </a:p>
        </p:txBody>
      </p:sp>
      <p:sp>
        <p:nvSpPr>
          <p:cNvPr id="104" name="사각형: 둥근 모서리 94">
            <a:extLst>
              <a:ext uri="{FF2B5EF4-FFF2-40B4-BE49-F238E27FC236}">
                <a16:creationId xmlns:a16="http://schemas.microsoft.com/office/drawing/2014/main" id="{37A0256D-FA25-49AE-8729-890F713C1AE5}"/>
              </a:ext>
            </a:extLst>
          </p:cNvPr>
          <p:cNvSpPr/>
          <p:nvPr/>
        </p:nvSpPr>
        <p:spPr>
          <a:xfrm>
            <a:off x="427084" y="5209967"/>
            <a:ext cx="1988009" cy="615353"/>
          </a:xfrm>
          <a:prstGeom prst="rect">
            <a:avLst/>
          </a:prstGeom>
          <a:solidFill>
            <a:srgbClr val="00A0F0">
              <a:alpha val="23137"/>
            </a:srgbClr>
          </a:solidFill>
          <a:ln w="6350" cap="flat" cmpd="sng" algn="ctr">
            <a:noFill/>
            <a:prstDash val="solid"/>
          </a:ln>
          <a:effectLst>
            <a:innerShdw dist="12700" dir="16200000">
              <a:sysClr val="window" lastClr="FFFFFF">
                <a:alpha val="50000"/>
              </a:sysClr>
            </a:innerShdw>
          </a:effectLst>
        </p:spPr>
        <p:txBody>
          <a:bodyPr rtlCol="0" anchor="ctr"/>
          <a:lstStyle/>
          <a:p>
            <a:pPr algn="ctr"/>
            <a:endParaRPr lang="ko-KR" altLang="en-US" sz="1050" b="1" dirty="0">
              <a:solidFill>
                <a:prstClr val="white"/>
              </a:solidFill>
              <a:latin typeface="KoPub돋움체 Bold" panose="02020603020101020101" pitchFamily="18" charset="-127"/>
              <a:ea typeface="KoPub돋움체 Bold" panose="02020603020101020101" pitchFamily="18" charset="-127"/>
            </a:endParaRPr>
          </a:p>
        </p:txBody>
      </p:sp>
      <p:sp>
        <p:nvSpPr>
          <p:cNvPr id="105" name="사각형: 둥근 모서리 94">
            <a:extLst>
              <a:ext uri="{FF2B5EF4-FFF2-40B4-BE49-F238E27FC236}">
                <a16:creationId xmlns:a16="http://schemas.microsoft.com/office/drawing/2014/main" id="{37A0256D-FA25-49AE-8729-890F713C1AE5}"/>
              </a:ext>
            </a:extLst>
          </p:cNvPr>
          <p:cNvSpPr/>
          <p:nvPr/>
        </p:nvSpPr>
        <p:spPr>
          <a:xfrm>
            <a:off x="427084" y="5879291"/>
            <a:ext cx="1988009" cy="615353"/>
          </a:xfrm>
          <a:prstGeom prst="rect">
            <a:avLst/>
          </a:prstGeom>
          <a:solidFill>
            <a:srgbClr val="00A0F0">
              <a:alpha val="23137"/>
            </a:srgbClr>
          </a:solidFill>
          <a:ln w="6350" cap="flat" cmpd="sng" algn="ctr">
            <a:noFill/>
            <a:prstDash val="solid"/>
          </a:ln>
          <a:effectLst>
            <a:innerShdw dist="12700" dir="16200000">
              <a:sysClr val="window" lastClr="FFFFFF">
                <a:alpha val="50000"/>
              </a:sysClr>
            </a:innerShdw>
          </a:effectLst>
        </p:spPr>
        <p:txBody>
          <a:bodyPr rtlCol="0" anchor="ctr"/>
          <a:lstStyle/>
          <a:p>
            <a:pPr algn="ctr"/>
            <a:endParaRPr lang="ko-KR" altLang="en-US" sz="1050" b="1" dirty="0">
              <a:solidFill>
                <a:prstClr val="white"/>
              </a:solidFill>
              <a:latin typeface="KoPub돋움체 Bold" panose="02020603020101020101" pitchFamily="18" charset="-127"/>
              <a:ea typeface="KoPub돋움체 Bold" panose="02020603020101020101" pitchFamily="18" charset="-127"/>
            </a:endParaRPr>
          </a:p>
        </p:txBody>
      </p:sp>
      <p:sp>
        <p:nvSpPr>
          <p:cNvPr id="106" name="TextBox 58">
            <a:extLst>
              <a:ext uri="{FF2B5EF4-FFF2-40B4-BE49-F238E27FC236}">
                <a16:creationId xmlns:a16="http://schemas.microsoft.com/office/drawing/2014/main" id="{513BDFCF-EAAE-4E5C-AB21-6A96E4CB5D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0105" y="5315838"/>
            <a:ext cx="1869270" cy="388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>
                  <a:lumMod val="50000"/>
                  <a:lumOff val="50000"/>
                </a:schemeClr>
              </a:buClr>
              <a:buSzPct val="100000"/>
              <a:defRPr/>
            </a:pPr>
            <a:r>
              <a:rPr lang="ko-KR" altLang="en-US" sz="14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0079A4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안전지원 시설 구축 및 통합 시스템 설계</a:t>
            </a:r>
          </a:p>
        </p:txBody>
      </p:sp>
      <p:sp>
        <p:nvSpPr>
          <p:cNvPr id="107" name="TextBox 58">
            <a:extLst>
              <a:ext uri="{FF2B5EF4-FFF2-40B4-BE49-F238E27FC236}">
                <a16:creationId xmlns:a16="http://schemas.microsoft.com/office/drawing/2014/main" id="{513BDFCF-EAAE-4E5C-AB21-6A96E4CB5D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0105" y="5995914"/>
            <a:ext cx="1869270" cy="388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>
                  <a:lumMod val="50000"/>
                  <a:lumOff val="50000"/>
                </a:schemeClr>
              </a:buClr>
              <a:buSzPct val="100000"/>
              <a:defRPr/>
            </a:pPr>
            <a:r>
              <a:rPr lang="ko-KR" altLang="en-US" sz="14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0079A4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안전지원 통합시스템</a:t>
            </a:r>
            <a:endParaRPr lang="en-US" altLang="ko-KR" sz="140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rgbClr val="0079A4"/>
              </a:solidFill>
              <a:latin typeface="KoPub돋움체 Bold" panose="02020603020101020101" pitchFamily="18" charset="-127"/>
              <a:ea typeface="KoPub돋움체 Bold" panose="02020603020101020101" pitchFamily="18" charset="-127"/>
            </a:endParaRPr>
          </a:p>
          <a:p>
            <a:pPr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>
                  <a:lumMod val="50000"/>
                  <a:lumOff val="50000"/>
                </a:schemeClr>
              </a:buClr>
              <a:buSzPct val="100000"/>
              <a:defRPr/>
            </a:pPr>
            <a:r>
              <a:rPr lang="ko-KR" altLang="en-US" sz="14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0079A4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개발 및 검증</a:t>
            </a: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ACABF9FB-C12D-465C-A470-6E543CF628DD}"/>
              </a:ext>
            </a:extLst>
          </p:cNvPr>
          <p:cNvSpPr txBox="1"/>
          <p:nvPr/>
        </p:nvSpPr>
        <p:spPr>
          <a:xfrm>
            <a:off x="2482830" y="5967117"/>
            <a:ext cx="3252814" cy="43601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353060" lvl="1" indent="144000" fontAlgn="base">
              <a:lnSpc>
                <a:spcPts val="1700"/>
              </a:lnSpc>
              <a:buClr>
                <a:schemeClr val="tx2">
                  <a:lumMod val="60000"/>
                  <a:lumOff val="40000"/>
                </a:schemeClr>
              </a:buClr>
              <a:buSzPct val="134000"/>
              <a:buFont typeface="Arial" panose="020B0604020202020204" pitchFamily="34" charset="0"/>
              <a:buChar char="•"/>
              <a:tabLst>
                <a:tab pos="177800" algn="l"/>
              </a:tabLst>
              <a:defRPr/>
            </a:pPr>
            <a:r>
              <a:rPr lang="ko-KR" altLang="en-US" sz="1200" spc="-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itchFamily="18" charset="-127"/>
                <a:ea typeface="KoPub돋움체 Medium" pitchFamily="18" charset="-127"/>
              </a:rPr>
              <a:t>실시간 위험상황 모니터링 시스템</a:t>
            </a:r>
            <a:r>
              <a:rPr lang="en-US" altLang="ko-KR" sz="1200" spc="-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itchFamily="18" charset="-127"/>
                <a:ea typeface="KoPub돋움체 Medium" pitchFamily="18" charset="-127"/>
              </a:rPr>
              <a:t>(</a:t>
            </a:r>
            <a:r>
              <a:rPr lang="ko-KR" altLang="en-US" sz="1200" spc="-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itchFamily="18" charset="-127"/>
                <a:ea typeface="KoPub돋움체 Medium" pitchFamily="18" charset="-127"/>
              </a:rPr>
              <a:t>웹</a:t>
            </a:r>
            <a:r>
              <a:rPr lang="en-US" altLang="ko-KR" sz="1200" spc="-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itchFamily="18" charset="-127"/>
                <a:ea typeface="KoPub돋움체 Medium" pitchFamily="18" charset="-127"/>
              </a:rPr>
              <a:t>, </a:t>
            </a:r>
            <a:r>
              <a:rPr lang="ko-KR" altLang="en-US" sz="1200" spc="-100" dirty="0" err="1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itchFamily="18" charset="-127"/>
                <a:ea typeface="KoPub돋움체 Medium" pitchFamily="18" charset="-127"/>
              </a:rPr>
              <a:t>앱</a:t>
            </a:r>
            <a:r>
              <a:rPr lang="en-US" altLang="ko-KR" sz="1200" spc="-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itchFamily="18" charset="-127"/>
                <a:ea typeface="KoPub돋움체 Medium" pitchFamily="18" charset="-127"/>
              </a:rPr>
              <a:t>) </a:t>
            </a:r>
            <a:r>
              <a:rPr lang="ko-KR" altLang="en-US" sz="1200" spc="-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itchFamily="18" charset="-127"/>
                <a:ea typeface="KoPub돋움체 Medium" pitchFamily="18" charset="-127"/>
              </a:rPr>
              <a:t>개발</a:t>
            </a:r>
            <a:endParaRPr lang="en-US" altLang="ko-KR" sz="1200" spc="-10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KoPub돋움체 Medium" pitchFamily="18" charset="-127"/>
              <a:ea typeface="KoPub돋움체 Medium" pitchFamily="18" charset="-127"/>
            </a:endParaRPr>
          </a:p>
          <a:p>
            <a:pPr marL="0" marR="353060" lvl="1" indent="144000" fontAlgn="base">
              <a:lnSpc>
                <a:spcPts val="1700"/>
              </a:lnSpc>
              <a:buClr>
                <a:schemeClr val="tx2">
                  <a:lumMod val="60000"/>
                  <a:lumOff val="40000"/>
                </a:schemeClr>
              </a:buClr>
              <a:buSzPct val="134000"/>
              <a:buFont typeface="Arial" panose="020B0604020202020204" pitchFamily="34" charset="0"/>
              <a:buChar char="•"/>
              <a:tabLst>
                <a:tab pos="177800" algn="l"/>
              </a:tabLst>
              <a:defRPr/>
            </a:pPr>
            <a:r>
              <a:rPr lang="ko-KR" altLang="en-US" sz="1200" spc="-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itchFamily="18" charset="-127"/>
                <a:ea typeface="KoPub돋움체 Medium" pitchFamily="18" charset="-127"/>
              </a:rPr>
              <a:t>홍수위험 기반의 안전지원 통합시스템 개발 및 검증</a:t>
            </a:r>
            <a:endParaRPr lang="en-US" altLang="ko-KR" sz="1200" spc="-10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KoPub돋움체 Medium" pitchFamily="18" charset="-127"/>
              <a:ea typeface="KoPub돋움체 Medium" pitchFamily="18" charset="-127"/>
            </a:endParaRPr>
          </a:p>
        </p:txBody>
      </p:sp>
      <p:cxnSp>
        <p:nvCxnSpPr>
          <p:cNvPr id="109" name="직선 연결선 108"/>
          <p:cNvCxnSpPr/>
          <p:nvPr/>
        </p:nvCxnSpPr>
        <p:spPr>
          <a:xfrm>
            <a:off x="2633727" y="5891219"/>
            <a:ext cx="4046491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0" name="그룹 109"/>
          <p:cNvGrpSpPr/>
          <p:nvPr/>
        </p:nvGrpSpPr>
        <p:grpSpPr>
          <a:xfrm>
            <a:off x="6382019" y="5388699"/>
            <a:ext cx="904606" cy="1076434"/>
            <a:chOff x="3330475" y="3350942"/>
            <a:chExt cx="1218219" cy="1658934"/>
          </a:xfrm>
        </p:grpSpPr>
        <p:pic>
          <p:nvPicPr>
            <p:cNvPr id="111" name="Picture 46" descr="10 1"/>
            <p:cNvPicPr>
              <a:picLocks noChangeAspect="1" noChangeArrowheads="1"/>
            </p:cNvPicPr>
            <p:nvPr/>
          </p:nvPicPr>
          <p:blipFill>
            <a:blip r:embed="rId13" cstate="print">
              <a:duotone>
                <a:srgbClr val="EEECE1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7" t="68268" r="78058" b="20354"/>
            <a:stretch>
              <a:fillRect/>
            </a:stretch>
          </p:blipFill>
          <p:spPr bwMode="auto">
            <a:xfrm rot="16200000">
              <a:off x="3146122" y="3607304"/>
              <a:ext cx="1658934" cy="11462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2" name="Picture 46" descr="10 1"/>
            <p:cNvPicPr>
              <a:picLocks noChangeAspect="1" noChangeArrowheads="1"/>
            </p:cNvPicPr>
            <p:nvPr/>
          </p:nvPicPr>
          <p:blipFill>
            <a:blip r:embed="rId14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7" t="68268" r="78058" b="20354"/>
            <a:stretch>
              <a:fillRect/>
            </a:stretch>
          </p:blipFill>
          <p:spPr bwMode="auto">
            <a:xfrm rot="16200000">
              <a:off x="3227838" y="3609992"/>
              <a:ext cx="1347884" cy="11426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13" name="TextBox 112">
            <a:extLst>
              <a:ext uri="{FF2B5EF4-FFF2-40B4-BE49-F238E27FC236}">
                <a16:creationId xmlns:a16="http://schemas.microsoft.com/office/drawing/2014/main" id="{ACABF9FB-C12D-465C-A470-6E543CF628DD}"/>
              </a:ext>
            </a:extLst>
          </p:cNvPr>
          <p:cNvSpPr txBox="1"/>
          <p:nvPr/>
        </p:nvSpPr>
        <p:spPr>
          <a:xfrm>
            <a:off x="7164288" y="5359814"/>
            <a:ext cx="1573805" cy="977062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>
            <a:defPPr>
              <a:defRPr lang="en-US"/>
            </a:defPPr>
            <a:lvl1pPr algn="ctr">
              <a:defRPr kumimoji="1" sz="1500">
                <a:ln>
                  <a:solidFill>
                    <a:srgbClr val="4F81BD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Noto Sans CJK KR Black" pitchFamily="34" charset="-127"/>
                <a:ea typeface="Noto Sans CJK KR Black" pitchFamily="34" charset="-127"/>
              </a:defRPr>
            </a:lvl1pPr>
            <a:lvl2pPr marL="0" lvl="1" fontAlgn="base">
              <a:spcBef>
                <a:spcPts val="306"/>
              </a:spcBef>
              <a:spcAft>
                <a:spcPts val="200"/>
              </a:spcAft>
              <a:buClr>
                <a:schemeClr val="tx1">
                  <a:lumMod val="75000"/>
                  <a:lumOff val="25000"/>
                </a:schemeClr>
              </a:buClr>
              <a:buSzPct val="100000"/>
              <a:tabLst>
                <a:tab pos="420408" algn="l"/>
              </a:tabLst>
              <a:defRPr kumimoji="1" sz="2000">
                <a:ln>
                  <a:solidFill>
                    <a:srgbClr val="4F81BD">
                      <a:alpha val="0"/>
                    </a:srgbClr>
                  </a:solidFill>
                </a:ln>
                <a:solidFill>
                  <a:srgbClr val="0057C0"/>
                </a:solidFill>
                <a:latin typeface="Noto Sans CJK KR Black" pitchFamily="34" charset="-127"/>
                <a:ea typeface="Noto Sans CJK KR Black" pitchFamily="34" charset="-127"/>
              </a:defRPr>
            </a:lvl2pPr>
          </a:lstStyle>
          <a:p>
            <a:pPr>
              <a:lnSpc>
                <a:spcPct val="120000"/>
              </a:lnSpc>
            </a:pPr>
            <a:r>
              <a:rPr lang="ko-KR" altLang="en-US" sz="1800" dirty="0">
                <a:latin typeface="KoPub돋움체 Bold" pitchFamily="2" charset="-127"/>
                <a:ea typeface="KoPub돋움체 Bold" pitchFamily="2" charset="-127"/>
              </a:rPr>
              <a:t>실시간 홍수 위험 기반의 안전지원 통합시스템 개발</a:t>
            </a:r>
          </a:p>
        </p:txBody>
      </p:sp>
      <p:grpSp>
        <p:nvGrpSpPr>
          <p:cNvPr id="5" name="그룹 4"/>
          <p:cNvGrpSpPr/>
          <p:nvPr/>
        </p:nvGrpSpPr>
        <p:grpSpPr>
          <a:xfrm>
            <a:off x="341825" y="1707278"/>
            <a:ext cx="4039758" cy="360000"/>
            <a:chOff x="341825" y="927153"/>
            <a:chExt cx="4039758" cy="360000"/>
          </a:xfrm>
        </p:grpSpPr>
        <p:sp>
          <p:nvSpPr>
            <p:cNvPr id="71" name="화살표: 오각형 75">
              <a:extLst>
                <a:ext uri="{FF2B5EF4-FFF2-40B4-BE49-F238E27FC236}">
                  <a16:creationId xmlns:a16="http://schemas.microsoft.com/office/drawing/2014/main" id="{ED230987-2BE0-4FE0-98B3-0C9CCCD11A9C}"/>
                </a:ext>
              </a:extLst>
            </p:cNvPr>
            <p:cNvSpPr/>
            <p:nvPr/>
          </p:nvSpPr>
          <p:spPr>
            <a:xfrm>
              <a:off x="341825" y="927153"/>
              <a:ext cx="4039758" cy="360000"/>
            </a:xfrm>
            <a:prstGeom prst="round2SameRect">
              <a:avLst>
                <a:gd name="adj1" fmla="val 0"/>
                <a:gd name="adj2" fmla="val 21382"/>
              </a:avLst>
            </a:prstGeom>
            <a:gradFill>
              <a:gsLst>
                <a:gs pos="0">
                  <a:srgbClr val="0094C8"/>
                </a:gs>
                <a:gs pos="100000">
                  <a:srgbClr val="006C92"/>
                </a:gs>
              </a:gsLst>
              <a:lin ang="4800000" scaled="0"/>
            </a:gra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latin typeface="KoPub돋움체 Bold" panose="02020603020101020101" pitchFamily="18" charset="-127"/>
                <a:ea typeface="KoPub돋움체 Bold" panose="02020603020101020101" pitchFamily="18" charset="-127"/>
              </a:endParaRPr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ACABF9FB-C12D-465C-A470-6E543CF628DD}"/>
                </a:ext>
              </a:extLst>
            </p:cNvPr>
            <p:cNvSpPr txBox="1"/>
            <p:nvPr/>
          </p:nvSpPr>
          <p:spPr>
            <a:xfrm>
              <a:off x="846865" y="976187"/>
              <a:ext cx="3029676" cy="242887"/>
            </a:xfrm>
            <a:prstGeom prst="rect">
              <a:avLst/>
            </a:prstGeom>
            <a:noFill/>
          </p:spPr>
          <p:txBody>
            <a:bodyPr wrap="none" lIns="0" tIns="0" rIns="0" bIns="0" rtlCol="0" anchor="ctr" anchorCtr="0">
              <a:spAutoFit/>
            </a:bodyPr>
            <a:lstStyle/>
            <a:p>
              <a:pPr algn="ctr" fontAlgn="base">
                <a:lnSpc>
                  <a:spcPct val="110000"/>
                </a:lnSpc>
                <a:spcBef>
                  <a:spcPts val="400"/>
                </a:spcBef>
                <a:spcAft>
                  <a:spcPts val="300"/>
                </a:spcAft>
                <a:buClr>
                  <a:schemeClr val="tx1">
                    <a:lumMod val="50000"/>
                    <a:lumOff val="50000"/>
                  </a:schemeClr>
                </a:buClr>
                <a:buSzPct val="80000"/>
                <a:defRPr/>
              </a:pPr>
              <a:r>
                <a:rPr lang="ko-KR" altLang="en-US" sz="150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돋움체 Bold" panose="02020603020101020101" pitchFamily="18" charset="-127"/>
                  <a:ea typeface="KoPub돋움체 Bold" panose="02020603020101020101" pitchFamily="18" charset="-127"/>
                </a:rPr>
                <a:t>안전지원 시설 구축 및 통합 시스템 설계</a:t>
              </a:r>
            </a:p>
          </p:txBody>
        </p:sp>
      </p:grpSp>
      <p:grpSp>
        <p:nvGrpSpPr>
          <p:cNvPr id="6" name="그룹 5"/>
          <p:cNvGrpSpPr/>
          <p:nvPr/>
        </p:nvGrpSpPr>
        <p:grpSpPr>
          <a:xfrm>
            <a:off x="4745509" y="1707278"/>
            <a:ext cx="4039758" cy="360000"/>
            <a:chOff x="4745509" y="927153"/>
            <a:chExt cx="4039758" cy="360000"/>
          </a:xfrm>
        </p:grpSpPr>
        <p:sp>
          <p:nvSpPr>
            <p:cNvPr id="74" name="화살표: 오각형 75">
              <a:extLst>
                <a:ext uri="{FF2B5EF4-FFF2-40B4-BE49-F238E27FC236}">
                  <a16:creationId xmlns:a16="http://schemas.microsoft.com/office/drawing/2014/main" id="{ED230987-2BE0-4FE0-98B3-0C9CCCD11A9C}"/>
                </a:ext>
              </a:extLst>
            </p:cNvPr>
            <p:cNvSpPr/>
            <p:nvPr/>
          </p:nvSpPr>
          <p:spPr>
            <a:xfrm>
              <a:off x="4745509" y="927153"/>
              <a:ext cx="4039758" cy="360000"/>
            </a:xfrm>
            <a:prstGeom prst="round2SameRect">
              <a:avLst>
                <a:gd name="adj1" fmla="val 0"/>
                <a:gd name="adj2" fmla="val 21382"/>
              </a:avLst>
            </a:prstGeom>
            <a:gradFill>
              <a:gsLst>
                <a:gs pos="0">
                  <a:srgbClr val="0094C8"/>
                </a:gs>
                <a:gs pos="100000">
                  <a:srgbClr val="006C92"/>
                </a:gs>
              </a:gsLst>
              <a:lin ang="4800000" scaled="0"/>
            </a:gra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latin typeface="KoPub돋움체 Bold" panose="02020603020101020101" pitchFamily="18" charset="-127"/>
                <a:ea typeface="KoPub돋움체 Bold" panose="02020603020101020101" pitchFamily="18" charset="-127"/>
              </a:endParaRPr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ACABF9FB-C12D-465C-A470-6E543CF628DD}"/>
                </a:ext>
              </a:extLst>
            </p:cNvPr>
            <p:cNvSpPr txBox="1"/>
            <p:nvPr/>
          </p:nvSpPr>
          <p:spPr>
            <a:xfrm>
              <a:off x="5783548" y="976187"/>
              <a:ext cx="1963678" cy="242887"/>
            </a:xfrm>
            <a:prstGeom prst="rect">
              <a:avLst/>
            </a:prstGeom>
            <a:noFill/>
          </p:spPr>
          <p:txBody>
            <a:bodyPr wrap="none" lIns="0" tIns="0" rIns="0" bIns="0" rtlCol="0" anchor="ctr" anchorCtr="0">
              <a:spAutoFit/>
            </a:bodyPr>
            <a:lstStyle/>
            <a:p>
              <a:pPr algn="ctr" fontAlgn="base">
                <a:lnSpc>
                  <a:spcPct val="110000"/>
                </a:lnSpc>
                <a:spcBef>
                  <a:spcPts val="400"/>
                </a:spcBef>
                <a:spcAft>
                  <a:spcPts val="300"/>
                </a:spcAft>
                <a:buClr>
                  <a:schemeClr val="tx1">
                    <a:lumMod val="50000"/>
                    <a:lumOff val="50000"/>
                  </a:schemeClr>
                </a:buClr>
                <a:buSzPct val="80000"/>
                <a:defRPr/>
              </a:pPr>
              <a:r>
                <a:rPr lang="ko-KR" altLang="en-US" sz="150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돋움체 Bold" panose="02020603020101020101" pitchFamily="18" charset="-127"/>
                  <a:ea typeface="KoPub돋움체 Bold" panose="02020603020101020101" pitchFamily="18" charset="-127"/>
                </a:rPr>
                <a:t>안전지원 통합시스템 개발</a:t>
              </a:r>
            </a:p>
          </p:txBody>
        </p:sp>
      </p:grpSp>
      <p:sp>
        <p:nvSpPr>
          <p:cNvPr id="115" name="오른쪽 화살표 114"/>
          <p:cNvSpPr/>
          <p:nvPr/>
        </p:nvSpPr>
        <p:spPr>
          <a:xfrm>
            <a:off x="6428511" y="2776914"/>
            <a:ext cx="177184" cy="245686"/>
          </a:xfrm>
          <a:prstGeom prst="rightArrow">
            <a:avLst>
              <a:gd name="adj1" fmla="val 27144"/>
              <a:gd name="adj2" fmla="val 51444"/>
            </a:avLst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6" name="Slide Number Placeholder 4">
            <a:extLst>
              <a:ext uri="{FF2B5EF4-FFF2-40B4-BE49-F238E27FC236}">
                <a16:creationId xmlns:a16="http://schemas.microsoft.com/office/drawing/2014/main" id="{2109913F-AE7C-4464-BE13-AABF4197645E}"/>
              </a:ext>
            </a:extLst>
          </p:cNvPr>
          <p:cNvSpPr txBox="1">
            <a:spLocks/>
          </p:cNvSpPr>
          <p:nvPr/>
        </p:nvSpPr>
        <p:spPr>
          <a:xfrm>
            <a:off x="4126064" y="6541360"/>
            <a:ext cx="891872" cy="25567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dirty="0"/>
              <a:t>Page </a:t>
            </a:r>
            <a:fld id="{F03C90E3-98FA-4A46-95E3-0DCDD3916FEC}" type="slidenum">
              <a:rPr lang="ko-KR" altLang="en-US" smtClean="0"/>
              <a:pPr algn="ctr"/>
              <a:t>18</a:t>
            </a:fld>
            <a:endParaRPr lang="ko-KR" altLang="en-US" dirty="0"/>
          </a:p>
        </p:txBody>
      </p:sp>
      <p:grpSp>
        <p:nvGrpSpPr>
          <p:cNvPr id="73" name="그룹 72">
            <a:extLst>
              <a:ext uri="{FF2B5EF4-FFF2-40B4-BE49-F238E27FC236}">
                <a16:creationId xmlns:a16="http://schemas.microsoft.com/office/drawing/2014/main" id="{0CD3DFA6-2240-486C-8F54-2E0F981B888E}"/>
              </a:ext>
            </a:extLst>
          </p:cNvPr>
          <p:cNvGrpSpPr/>
          <p:nvPr/>
        </p:nvGrpSpPr>
        <p:grpSpPr>
          <a:xfrm>
            <a:off x="5623626" y="180431"/>
            <a:ext cx="2695047" cy="234801"/>
            <a:chOff x="8739041" y="132416"/>
            <a:chExt cx="2695047" cy="234801"/>
          </a:xfrm>
        </p:grpSpPr>
        <p:sp>
          <p:nvSpPr>
            <p:cNvPr id="77" name="모서리가 둥근 직사각형 43">
              <a:extLst>
                <a:ext uri="{FF2B5EF4-FFF2-40B4-BE49-F238E27FC236}">
                  <a16:creationId xmlns:a16="http://schemas.microsoft.com/office/drawing/2014/main" id="{A224C465-74A7-41C6-95C5-3497B96B0D9F}"/>
                </a:ext>
              </a:extLst>
            </p:cNvPr>
            <p:cNvSpPr/>
            <p:nvPr/>
          </p:nvSpPr>
          <p:spPr>
            <a:xfrm>
              <a:off x="8739041" y="132416"/>
              <a:ext cx="248205" cy="234801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30325">
                <a:spcBef>
                  <a:spcPts val="300"/>
                </a:spcBef>
                <a:buSzPct val="100000"/>
              </a:pPr>
              <a:r>
                <a:rPr lang="en-US" altLang="ko-KR" sz="1200" spc="-50" dirty="0">
                  <a:ln>
                    <a:solidFill>
                      <a:schemeClr val="bg1">
                        <a:lumMod val="85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돋움체 Bold" panose="00000800000000000000" pitchFamily="2" charset="-127"/>
                  <a:ea typeface="KoPub돋움체 Bold" panose="00000800000000000000" pitchFamily="2" charset="-127"/>
                </a:rPr>
                <a:t>Ⅰ</a:t>
              </a:r>
              <a:endParaRPr lang="ko-KR" altLang="en-US" sz="1200" spc="-50" dirty="0">
                <a:ln>
                  <a:solidFill>
                    <a:schemeClr val="bg1">
                      <a:lumMod val="85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endParaRPr>
            </a:p>
          </p:txBody>
        </p:sp>
        <p:sp>
          <p:nvSpPr>
            <p:cNvPr id="78" name="모서리가 둥근 직사각형 44">
              <a:extLst>
                <a:ext uri="{FF2B5EF4-FFF2-40B4-BE49-F238E27FC236}">
                  <a16:creationId xmlns:a16="http://schemas.microsoft.com/office/drawing/2014/main" id="{18187B78-3EE7-4183-94F4-113C5BF89035}"/>
                </a:ext>
              </a:extLst>
            </p:cNvPr>
            <p:cNvSpPr/>
            <p:nvPr/>
          </p:nvSpPr>
          <p:spPr>
            <a:xfrm>
              <a:off x="9053072" y="132416"/>
              <a:ext cx="1757436" cy="234801"/>
            </a:xfrm>
            <a:prstGeom prst="roundRect">
              <a:avLst/>
            </a:prstGeom>
            <a:solidFill>
              <a:srgbClr val="2D506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30325">
                <a:spcBef>
                  <a:spcPts val="300"/>
                </a:spcBef>
                <a:buSzPct val="100000"/>
              </a:pPr>
              <a:r>
                <a:rPr lang="en-US" altLang="ko-KR" sz="1200" spc="-50" dirty="0">
                  <a:ln>
                    <a:solidFill>
                      <a:schemeClr val="bg1">
                        <a:lumMod val="85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돋움체 Bold" panose="00000800000000000000" pitchFamily="2" charset="-127"/>
                  <a:ea typeface="KoPub돋움체 Bold" panose="00000800000000000000" pitchFamily="2" charset="-127"/>
                </a:rPr>
                <a:t>Ⅱ. </a:t>
              </a:r>
              <a:r>
                <a:rPr lang="ko-KR" altLang="en-US" sz="1200" spc="-50" dirty="0">
                  <a:ln>
                    <a:solidFill>
                      <a:schemeClr val="bg1">
                        <a:lumMod val="85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돋움체 Bold" panose="00000800000000000000" pitchFamily="2" charset="-127"/>
                  <a:ea typeface="KoPub돋움체 Bold" panose="00000800000000000000" pitchFamily="2" charset="-127"/>
                </a:rPr>
                <a:t>연구개발 목표 및 내용</a:t>
              </a:r>
            </a:p>
          </p:txBody>
        </p:sp>
        <p:sp>
          <p:nvSpPr>
            <p:cNvPr id="85" name="모서리가 둥근 직사각형 46">
              <a:extLst>
                <a:ext uri="{FF2B5EF4-FFF2-40B4-BE49-F238E27FC236}">
                  <a16:creationId xmlns:a16="http://schemas.microsoft.com/office/drawing/2014/main" id="{051B76BA-67EF-4B6D-A67C-3A15FD8E9BDF}"/>
                </a:ext>
              </a:extLst>
            </p:cNvPr>
            <p:cNvSpPr/>
            <p:nvPr/>
          </p:nvSpPr>
          <p:spPr>
            <a:xfrm>
              <a:off x="10876334" y="132416"/>
              <a:ext cx="245964" cy="234801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200" spc="-50" dirty="0">
                  <a:ln>
                    <a:solidFill>
                      <a:schemeClr val="bg1">
                        <a:lumMod val="85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돋움체 Bold" panose="00000800000000000000" pitchFamily="2" charset="-127"/>
                  <a:ea typeface="KoPub돋움체 Bold" panose="00000800000000000000" pitchFamily="2" charset="-127"/>
                </a:rPr>
                <a:t>Ⅲ</a:t>
              </a:r>
              <a:endParaRPr lang="ko-KR" altLang="en-US" sz="1200" spc="-50" dirty="0">
                <a:ln>
                  <a:solidFill>
                    <a:schemeClr val="bg1">
                      <a:lumMod val="85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endParaRPr>
            </a:p>
          </p:txBody>
        </p:sp>
        <p:sp>
          <p:nvSpPr>
            <p:cNvPr id="86" name="모서리가 둥근 직사각형 53">
              <a:extLst>
                <a:ext uri="{FF2B5EF4-FFF2-40B4-BE49-F238E27FC236}">
                  <a16:creationId xmlns:a16="http://schemas.microsoft.com/office/drawing/2014/main" id="{9BEAA71E-E1D8-49AD-9804-8D27C41D1AE4}"/>
                </a:ext>
              </a:extLst>
            </p:cNvPr>
            <p:cNvSpPr/>
            <p:nvPr/>
          </p:nvSpPr>
          <p:spPr>
            <a:xfrm>
              <a:off x="11188124" y="132416"/>
              <a:ext cx="245964" cy="234801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200" spc="-50" dirty="0">
                  <a:ln>
                    <a:solidFill>
                      <a:schemeClr val="bg1">
                        <a:lumMod val="85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돋움체 Bold" panose="00000800000000000000" pitchFamily="2" charset="-127"/>
                  <a:ea typeface="KoPub돋움체 Bold" panose="00000800000000000000" pitchFamily="2" charset="-127"/>
                </a:rPr>
                <a:t>Ⅳ</a:t>
              </a:r>
              <a:endParaRPr lang="ko-KR" altLang="en-US" sz="1200" spc="-50" dirty="0">
                <a:ln>
                  <a:solidFill>
                    <a:schemeClr val="bg1">
                      <a:lumMod val="85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endParaRPr>
            </a:p>
          </p:txBody>
        </p:sp>
      </p:grpSp>
      <p:sp>
        <p:nvSpPr>
          <p:cNvPr id="87" name="모서리가 둥근 직사각형 86">
            <a:extLst>
              <a:ext uri="{FF2B5EF4-FFF2-40B4-BE49-F238E27FC236}">
                <a16:creationId xmlns:a16="http://schemas.microsoft.com/office/drawing/2014/main" id="{AB1AE3CF-D32B-4DCB-86C8-066CA9EE39FE}"/>
              </a:ext>
            </a:extLst>
          </p:cNvPr>
          <p:cNvSpPr/>
          <p:nvPr/>
        </p:nvSpPr>
        <p:spPr>
          <a:xfrm>
            <a:off x="8371963" y="183643"/>
            <a:ext cx="245964" cy="234801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200" spc="-50" dirty="0">
                <a:ln>
                  <a:solidFill>
                    <a:schemeClr val="bg1">
                      <a:lumMod val="85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rPr>
              <a:t>Ⅴ</a:t>
            </a:r>
            <a:endParaRPr lang="ko-KR" altLang="en-US" sz="1200" spc="-50" dirty="0">
              <a:ln>
                <a:solidFill>
                  <a:schemeClr val="bg1">
                    <a:lumMod val="85000"/>
                    <a:alpha val="0"/>
                  </a:schemeClr>
                </a:solidFill>
              </a:ln>
              <a:solidFill>
                <a:schemeClr val="bg1"/>
              </a:solidFill>
              <a:latin typeface="KoPub돋움체 Bold" panose="00000800000000000000" pitchFamily="2" charset="-127"/>
              <a:ea typeface="KoPub돋움체 Bold" panose="00000800000000000000" pitchFamily="2" charset="-127"/>
            </a:endParaRPr>
          </a:p>
        </p:txBody>
      </p:sp>
      <p:sp>
        <p:nvSpPr>
          <p:cNvPr id="101" name="모서리가 둥근 직사각형 100">
            <a:extLst>
              <a:ext uri="{FF2B5EF4-FFF2-40B4-BE49-F238E27FC236}">
                <a16:creationId xmlns:a16="http://schemas.microsoft.com/office/drawing/2014/main" id="{C60C7C84-7302-48B1-AA8D-F1952C702B56}"/>
              </a:ext>
            </a:extLst>
          </p:cNvPr>
          <p:cNvSpPr/>
          <p:nvPr/>
        </p:nvSpPr>
        <p:spPr>
          <a:xfrm>
            <a:off x="8673594" y="181899"/>
            <a:ext cx="245964" cy="234801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200" spc="-50" dirty="0">
                <a:ln>
                  <a:solidFill>
                    <a:schemeClr val="bg1">
                      <a:lumMod val="85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rPr>
              <a:t>Ⅵ</a:t>
            </a:r>
            <a:endParaRPr lang="ko-KR" altLang="en-US" sz="1200" spc="-50" dirty="0">
              <a:ln>
                <a:solidFill>
                  <a:schemeClr val="bg1">
                    <a:lumMod val="85000"/>
                    <a:alpha val="0"/>
                  </a:schemeClr>
                </a:solidFill>
              </a:ln>
              <a:solidFill>
                <a:schemeClr val="bg1"/>
              </a:solidFill>
              <a:latin typeface="KoPub돋움체 Bold" panose="00000800000000000000" pitchFamily="2" charset="-127"/>
              <a:ea typeface="KoPub돋움체 Bold" panose="00000800000000000000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39371483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직사각형 118"/>
          <p:cNvSpPr/>
          <p:nvPr/>
        </p:nvSpPr>
        <p:spPr>
          <a:xfrm>
            <a:off x="357371" y="2929063"/>
            <a:ext cx="1143317" cy="544506"/>
          </a:xfrm>
          <a:prstGeom prst="rect">
            <a:avLst/>
          </a:prstGeom>
          <a:solidFill>
            <a:schemeClr val="bg1"/>
          </a:solidFill>
          <a:ln w="63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21" name="사각형: 둥근 모서리 94">
            <a:extLst>
              <a:ext uri="{FF2B5EF4-FFF2-40B4-BE49-F238E27FC236}">
                <a16:creationId xmlns:a16="http://schemas.microsoft.com/office/drawing/2014/main" id="{55E339AD-7FD7-4EF3-92C9-3F826945549D}"/>
              </a:ext>
            </a:extLst>
          </p:cNvPr>
          <p:cNvSpPr/>
          <p:nvPr/>
        </p:nvSpPr>
        <p:spPr>
          <a:xfrm>
            <a:off x="4662350" y="1700213"/>
            <a:ext cx="4212000" cy="3132000"/>
          </a:xfrm>
          <a:prstGeom prst="rect">
            <a:avLst/>
          </a:prstGeom>
          <a:solidFill>
            <a:schemeClr val="bg1"/>
          </a:solidFill>
          <a:ln w="6350">
            <a:solidFill>
              <a:srgbClr val="0070C0"/>
            </a:solidFill>
          </a:ln>
          <a:effectLst>
            <a:outerShdw dist="38100" dir="5400000" algn="t" rotWithShape="0">
              <a:schemeClr val="bg1">
                <a:lumMod val="8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600" dirty="0"/>
          </a:p>
        </p:txBody>
      </p:sp>
      <p:sp>
        <p:nvSpPr>
          <p:cNvPr id="159" name="TextBox 158">
            <a:extLst>
              <a:ext uri="{FF2B5EF4-FFF2-40B4-BE49-F238E27FC236}">
                <a16:creationId xmlns:a16="http://schemas.microsoft.com/office/drawing/2014/main" id="{2F60FB92-6BA2-BC8A-1B52-2F04C99E5B13}"/>
              </a:ext>
            </a:extLst>
          </p:cNvPr>
          <p:cNvSpPr txBox="1"/>
          <p:nvPr/>
        </p:nvSpPr>
        <p:spPr>
          <a:xfrm>
            <a:off x="4748471" y="4473882"/>
            <a:ext cx="2041435" cy="251262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 lIns="0" tIns="252000" rIns="0" bIns="0" rtlCol="0" anchor="b" anchorCtr="0">
            <a:noAutofit/>
          </a:bodyPr>
          <a:lstStyle>
            <a:defPPr>
              <a:defRPr lang="en-US"/>
            </a:defPPr>
            <a:lvl1pPr lvl="0" algn="ctr">
              <a:spcBef>
                <a:spcPct val="0"/>
              </a:spcBef>
              <a:defRPr sz="800" b="1" kern="0" spc="-50">
                <a:ln>
                  <a:solidFill>
                    <a:schemeClr val="bg1">
                      <a:lumMod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KoPubWorld돋움체 Medium" panose="00000600000000000000" pitchFamily="2" charset="-127"/>
              </a:defRPr>
            </a:lvl1pPr>
          </a:lstStyle>
          <a:p>
            <a:pPr>
              <a:defRPr/>
            </a:pPr>
            <a:r>
              <a:rPr lang="ko-KR" altLang="en-US" sz="1000" dirty="0"/>
              <a:t>안전지원 기술 적용 및 검증</a:t>
            </a:r>
            <a:endParaRPr lang="en-US" altLang="ko-KR" sz="1000" dirty="0"/>
          </a:p>
        </p:txBody>
      </p:sp>
      <p:sp>
        <p:nvSpPr>
          <p:cNvPr id="160" name="직사각형 159"/>
          <p:cNvSpPr/>
          <p:nvPr/>
        </p:nvSpPr>
        <p:spPr>
          <a:xfrm>
            <a:off x="4748471" y="2212254"/>
            <a:ext cx="2041435" cy="2354156"/>
          </a:xfrm>
          <a:prstGeom prst="rect">
            <a:avLst/>
          </a:prstGeom>
          <a:solidFill>
            <a:schemeClr val="bg1"/>
          </a:solidFill>
          <a:ln w="63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9" name="모서리가 둥근 직사각형 138"/>
          <p:cNvSpPr/>
          <p:nvPr/>
        </p:nvSpPr>
        <p:spPr>
          <a:xfrm flipH="1">
            <a:off x="5024203" y="2310627"/>
            <a:ext cx="188774" cy="2093733"/>
          </a:xfrm>
          <a:prstGeom prst="roundRect">
            <a:avLst>
              <a:gd name="adj" fmla="val 46004"/>
            </a:avLst>
          </a:prstGeom>
          <a:solidFill>
            <a:srgbClr val="4472C4">
              <a:alpha val="5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맑은 고딕"/>
              <a:cs typeface="+mn-cs"/>
            </a:endParaRPr>
          </a:p>
        </p:txBody>
      </p:sp>
      <p:sp>
        <p:nvSpPr>
          <p:cNvPr id="164" name="아래쪽 화살표 163"/>
          <p:cNvSpPr/>
          <p:nvPr/>
        </p:nvSpPr>
        <p:spPr>
          <a:xfrm>
            <a:off x="5080000" y="2853134"/>
            <a:ext cx="77036" cy="392034"/>
          </a:xfrm>
          <a:prstGeom prst="downArrow">
            <a:avLst/>
          </a:prstGeom>
          <a:solidFill>
            <a:schemeClr val="accent1">
              <a:lumMod val="20000"/>
              <a:lumOff val="80000"/>
            </a:schemeClr>
          </a:solidFill>
          <a:ln w="635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/>
            <a:endParaRPr lang="ko-KR" altLang="en-US" sz="1050" b="1">
              <a:solidFill>
                <a:prstClr val="white"/>
              </a:solidFill>
              <a:latin typeface="KoPub돋움체 Bold" panose="02020603020101020101" pitchFamily="18" charset="-127"/>
              <a:ea typeface="KoPub돋움체 Bold" panose="02020603020101020101" pitchFamily="18" charset="-127"/>
            </a:endParaRPr>
          </a:p>
        </p:txBody>
      </p:sp>
      <p:pic>
        <p:nvPicPr>
          <p:cNvPr id="26" name="그림 25">
            <a:extLst>
              <a:ext uri="{FF2B5EF4-FFF2-40B4-BE49-F238E27FC236}">
                <a16:creationId xmlns:a16="http://schemas.microsoft.com/office/drawing/2014/main" id="{AD7040A1-E3A2-4ECF-A5F4-DB1F93CB66F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828675"/>
          </a:xfrm>
          <a:prstGeom prst="rect">
            <a:avLst/>
          </a:prstGeom>
        </p:spPr>
      </p:pic>
      <p:pic>
        <p:nvPicPr>
          <p:cNvPr id="27" name="그림 26">
            <a:extLst>
              <a:ext uri="{FF2B5EF4-FFF2-40B4-BE49-F238E27FC236}">
                <a16:creationId xmlns:a16="http://schemas.microsoft.com/office/drawing/2014/main" id="{CC106F35-8D9C-4E3D-A0BF-89554534DB0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3143" y="60525"/>
            <a:ext cx="905690" cy="884790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13C0D3C6-25C0-43FD-A0F3-13EE231E8760}"/>
              </a:ext>
            </a:extLst>
          </p:cNvPr>
          <p:cNvSpPr txBox="1"/>
          <p:nvPr/>
        </p:nvSpPr>
        <p:spPr>
          <a:xfrm>
            <a:off x="158308" y="113210"/>
            <a:ext cx="306686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042873" latinLnBrk="1">
              <a:buClr>
                <a:schemeClr val="tx1">
                  <a:lumMod val="50000"/>
                  <a:lumOff val="50000"/>
                </a:schemeClr>
              </a:buClr>
            </a:pPr>
            <a:r>
              <a:rPr lang="ko-KR" altLang="en-US" sz="10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화산섬 제주의 </a:t>
            </a:r>
            <a:r>
              <a:rPr lang="ko-KR" altLang="en-US" sz="10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66FFFF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실시간 홍수 감지 및 안전지원 기술 </a:t>
            </a:r>
            <a:r>
              <a:rPr lang="ko-KR" altLang="en-US" sz="10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개발</a:t>
            </a:r>
          </a:p>
        </p:txBody>
      </p:sp>
      <p:cxnSp>
        <p:nvCxnSpPr>
          <p:cNvPr id="29" name="직선 연결선 28">
            <a:extLst>
              <a:ext uri="{FF2B5EF4-FFF2-40B4-BE49-F238E27FC236}">
                <a16:creationId xmlns:a16="http://schemas.microsoft.com/office/drawing/2014/main" id="{2A3B4120-C5D6-4E6B-83EF-99A42724F464}"/>
              </a:ext>
            </a:extLst>
          </p:cNvPr>
          <p:cNvCxnSpPr>
            <a:cxnSpLocks/>
          </p:cNvCxnSpPr>
          <p:nvPr/>
        </p:nvCxnSpPr>
        <p:spPr>
          <a:xfrm>
            <a:off x="250825" y="366126"/>
            <a:ext cx="2881015" cy="1000"/>
          </a:xfrm>
          <a:prstGeom prst="line">
            <a:avLst/>
          </a:prstGeom>
          <a:ln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TextBox 81">
            <a:extLst>
              <a:ext uri="{FF2B5EF4-FFF2-40B4-BE49-F238E27FC236}">
                <a16:creationId xmlns:a16="http://schemas.microsoft.com/office/drawing/2014/main" id="{17462057-003F-40EC-B16B-766EF48BC713}"/>
              </a:ext>
            </a:extLst>
          </p:cNvPr>
          <p:cNvSpPr txBox="1"/>
          <p:nvPr/>
        </p:nvSpPr>
        <p:spPr>
          <a:xfrm>
            <a:off x="157980" y="400592"/>
            <a:ext cx="42306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042873" latinLnBrk="1">
              <a:spcAft>
                <a:spcPts val="600"/>
              </a:spcAft>
              <a:buClr>
                <a:schemeClr val="tx1">
                  <a:lumMod val="50000"/>
                  <a:lumOff val="50000"/>
                </a:schemeClr>
              </a:buClr>
            </a:pPr>
            <a:r>
              <a:rPr lang="ko-KR" altLang="en-US" sz="20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목표달성을 위한 연구개발내용  </a:t>
            </a:r>
            <a:r>
              <a:rPr lang="ko-KR" altLang="en-US" sz="16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FFFF00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핵심성과</a:t>
            </a:r>
            <a:r>
              <a:rPr lang="en-US" altLang="ko-KR" sz="16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FFFF00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4</a:t>
            </a:r>
            <a:endParaRPr lang="en-US" altLang="ko-KR" sz="200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rgbClr val="FFFF00"/>
              </a:solidFill>
              <a:latin typeface="KoPub돋움체 Bold" panose="02020603020101020101" pitchFamily="18" charset="-127"/>
              <a:ea typeface="KoPub돋움체 Bold" panose="02020603020101020101" pitchFamily="18" charset="-127"/>
            </a:endParaRPr>
          </a:p>
        </p:txBody>
      </p:sp>
      <p:sp>
        <p:nvSpPr>
          <p:cNvPr id="216" name="Slide Number Placeholder 4">
            <a:extLst>
              <a:ext uri="{FF2B5EF4-FFF2-40B4-BE49-F238E27FC236}">
                <a16:creationId xmlns:a16="http://schemas.microsoft.com/office/drawing/2014/main" id="{2109913F-AE7C-4464-BE13-AABF4197645E}"/>
              </a:ext>
            </a:extLst>
          </p:cNvPr>
          <p:cNvSpPr txBox="1">
            <a:spLocks/>
          </p:cNvSpPr>
          <p:nvPr/>
        </p:nvSpPr>
        <p:spPr>
          <a:xfrm>
            <a:off x="4126064" y="6541360"/>
            <a:ext cx="891872" cy="25567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dirty="0"/>
              <a:t>Page </a:t>
            </a:r>
            <a:fld id="{F03C90E3-98FA-4A46-95E3-0DCDD3916FEC}" type="slidenum">
              <a:rPr lang="ko-KR" altLang="en-US" smtClean="0"/>
              <a:pPr algn="ctr"/>
              <a:t>19</a:t>
            </a:fld>
            <a:endParaRPr lang="ko-KR" altLang="en-US" dirty="0"/>
          </a:p>
        </p:txBody>
      </p:sp>
      <p:sp>
        <p:nvSpPr>
          <p:cNvPr id="217" name="사각형: 둥근 모서리 94">
            <a:extLst>
              <a:ext uri="{FF2B5EF4-FFF2-40B4-BE49-F238E27FC236}">
                <a16:creationId xmlns:a16="http://schemas.microsoft.com/office/drawing/2014/main" id="{55E339AD-7FD7-4EF3-92C9-3F826945549D}"/>
              </a:ext>
            </a:extLst>
          </p:cNvPr>
          <p:cNvSpPr/>
          <p:nvPr/>
        </p:nvSpPr>
        <p:spPr>
          <a:xfrm>
            <a:off x="253174" y="1700213"/>
            <a:ext cx="4212000" cy="3132000"/>
          </a:xfrm>
          <a:prstGeom prst="rect">
            <a:avLst/>
          </a:prstGeom>
          <a:solidFill>
            <a:schemeClr val="bg1"/>
          </a:solidFill>
          <a:ln w="6350">
            <a:solidFill>
              <a:srgbClr val="0070C0"/>
            </a:solidFill>
          </a:ln>
          <a:effectLst>
            <a:outerShdw dist="38100" dir="5400000" algn="t" rotWithShape="0">
              <a:schemeClr val="bg1">
                <a:lumMod val="8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600" dirty="0"/>
          </a:p>
        </p:txBody>
      </p:sp>
      <p:pic>
        <p:nvPicPr>
          <p:cNvPr id="81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9"/>
          <a:stretch/>
        </p:blipFill>
        <p:spPr bwMode="auto">
          <a:xfrm>
            <a:off x="-1" y="919809"/>
            <a:ext cx="9043021" cy="7065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4" name="직사각형 83">
            <a:extLst>
              <a:ext uri="{FF2B5EF4-FFF2-40B4-BE49-F238E27FC236}">
                <a16:creationId xmlns:a16="http://schemas.microsoft.com/office/drawing/2014/main" id="{B93A0F40-9914-4B7F-A1B8-9E206A8E3E37}"/>
              </a:ext>
            </a:extLst>
          </p:cNvPr>
          <p:cNvSpPr/>
          <p:nvPr/>
        </p:nvSpPr>
        <p:spPr>
          <a:xfrm>
            <a:off x="1025860" y="1159034"/>
            <a:ext cx="7678050" cy="307777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marL="0" lvl="1" fontAlgn="base">
              <a:spcBef>
                <a:spcPts val="306"/>
              </a:spcBef>
              <a:spcAft>
                <a:spcPts val="200"/>
              </a:spcAft>
              <a:buClr>
                <a:schemeClr val="tx1">
                  <a:lumMod val="75000"/>
                  <a:lumOff val="25000"/>
                </a:schemeClr>
              </a:buClr>
              <a:buSzPct val="100000"/>
              <a:tabLst>
                <a:tab pos="420408" algn="l"/>
              </a:tabLst>
            </a:pPr>
            <a:r>
              <a:rPr kumimoji="1" lang="ko-KR" altLang="en-US" sz="2000" b="1" dirty="0">
                <a:ln>
                  <a:solidFill>
                    <a:srgbClr val="4F81BD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돋움체 Bold" pitchFamily="18" charset="-127"/>
                <a:ea typeface="KoPub돋움체 Bold" pitchFamily="18" charset="-127"/>
              </a:rPr>
              <a:t>실시간 안전지원 기술 적용 및 검증</a:t>
            </a:r>
          </a:p>
        </p:txBody>
      </p:sp>
      <p:grpSp>
        <p:nvGrpSpPr>
          <p:cNvPr id="85" name="그룹 84">
            <a:extLst>
              <a:ext uri="{FF2B5EF4-FFF2-40B4-BE49-F238E27FC236}">
                <a16:creationId xmlns:a16="http://schemas.microsoft.com/office/drawing/2014/main" id="{49400282-979B-4E77-B097-BA028D18267A}"/>
              </a:ext>
            </a:extLst>
          </p:cNvPr>
          <p:cNvGrpSpPr/>
          <p:nvPr/>
        </p:nvGrpSpPr>
        <p:grpSpPr>
          <a:xfrm>
            <a:off x="329878" y="1102487"/>
            <a:ext cx="583362" cy="438504"/>
            <a:chOff x="283950" y="1745410"/>
            <a:chExt cx="500224" cy="438504"/>
          </a:xfrm>
        </p:grpSpPr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7DEADE7B-4D17-466E-86AC-1DF88BC46A16}"/>
                </a:ext>
              </a:extLst>
            </p:cNvPr>
            <p:cNvSpPr txBox="1"/>
            <p:nvPr/>
          </p:nvSpPr>
          <p:spPr>
            <a:xfrm>
              <a:off x="283950" y="1745410"/>
              <a:ext cx="500224" cy="184666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algn="ctr" latinLnBrk="0"/>
              <a:r>
                <a:rPr lang="ko-KR" altLang="en-US" sz="1200" b="1" spc="-5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돋움체 Bold" pitchFamily="18" charset="-127"/>
                  <a:ea typeface="KoPub돋움체 Bold" pitchFamily="18" charset="-127"/>
                  <a:cs typeface="Droid Sans Fallback" panose="020B0502000000000001" pitchFamily="50" charset="-127"/>
                </a:rPr>
                <a:t>핵심성과</a:t>
              </a:r>
              <a:endParaRPr lang="en-US" altLang="ko-KR" sz="1200" b="1" spc="-5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itchFamily="18" charset="-127"/>
                <a:ea typeface="KoPub돋움체 Bold" pitchFamily="18" charset="-127"/>
                <a:cs typeface="Droid Sans Fallback" panose="020B0502000000000001" pitchFamily="50" charset="-127"/>
              </a:endParaRPr>
            </a:p>
          </p:txBody>
        </p:sp>
        <p:sp>
          <p:nvSpPr>
            <p:cNvPr id="87" name="제목 1">
              <a:extLst>
                <a:ext uri="{FF2B5EF4-FFF2-40B4-BE49-F238E27FC236}">
                  <a16:creationId xmlns:a16="http://schemas.microsoft.com/office/drawing/2014/main" id="{6FEC304C-CAF9-45C5-9EFF-680990BEE3AC}"/>
                </a:ext>
              </a:extLst>
            </p:cNvPr>
            <p:cNvSpPr txBox="1">
              <a:spLocks/>
            </p:cNvSpPr>
            <p:nvPr/>
          </p:nvSpPr>
          <p:spPr>
            <a:xfrm>
              <a:off x="357201" y="1937693"/>
              <a:ext cx="353723" cy="246221"/>
            </a:xfrm>
            <a:prstGeom prst="rect">
              <a:avLst/>
            </a:prstGeom>
          </p:spPr>
          <p:txBody>
            <a:bodyPr wrap="square" lIns="0" tIns="0" rIns="0" bIns="0" anchor="ctr">
              <a:spAutoFit/>
            </a:bodyPr>
            <a:lstStyle>
              <a:lvl1pPr algn="l" defTabSz="914400" rtl="0" eaLnBrk="1" latinLnBrk="1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00000"/>
                </a:lnSpc>
              </a:pPr>
              <a:r>
                <a:rPr lang="en-US" altLang="ko-KR" sz="1600" b="1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>
                      <a:alpha val="61000"/>
                    </a:schemeClr>
                  </a:solidFill>
                  <a:latin typeface="Dinmed" pitchFamily="2" charset="0"/>
                  <a:ea typeface="나눔스퀘어 ExtraBold" panose="020B0600000101010101" pitchFamily="50" charset="-127"/>
                  <a:cs typeface="+mn-cs"/>
                </a:rPr>
                <a:t>0</a:t>
              </a:r>
              <a:r>
                <a:rPr lang="en-US" altLang="ko-KR" sz="1600" b="1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Dinmed" pitchFamily="2" charset="0"/>
                  <a:ea typeface="나눔스퀘어 ExtraBold" panose="020B0600000101010101" pitchFamily="50" charset="-127"/>
                  <a:cs typeface="+mn-cs"/>
                </a:rPr>
                <a:t>4</a:t>
              </a:r>
              <a:endParaRPr lang="ko-KR" altLang="en-US" sz="16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Dinmed" pitchFamily="2" charset="0"/>
                <a:ea typeface="KoPub돋움체 Medium" panose="00000600000000000000" pitchFamily="2" charset="-127"/>
                <a:cs typeface="+mn-cs"/>
              </a:endParaRPr>
            </a:p>
          </p:txBody>
        </p:sp>
        <p:cxnSp>
          <p:nvCxnSpPr>
            <p:cNvPr id="88" name="직선 연결선 87">
              <a:extLst>
                <a:ext uri="{FF2B5EF4-FFF2-40B4-BE49-F238E27FC236}">
                  <a16:creationId xmlns:a16="http://schemas.microsoft.com/office/drawing/2014/main" id="{97C25A28-C781-465F-A744-B18A93714AF1}"/>
                </a:ext>
              </a:extLst>
            </p:cNvPr>
            <p:cNvCxnSpPr/>
            <p:nvPr/>
          </p:nvCxnSpPr>
          <p:spPr>
            <a:xfrm>
              <a:off x="287106" y="1941957"/>
              <a:ext cx="493911" cy="0"/>
            </a:xfrm>
            <a:prstGeom prst="line">
              <a:avLst/>
            </a:prstGeom>
            <a:ln>
              <a:solidFill>
                <a:schemeClr val="bg1"/>
              </a:solidFill>
              <a:prstDash val="sysDot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9" name="모서리가 둥근 직사각형 88"/>
          <p:cNvSpPr/>
          <p:nvPr/>
        </p:nvSpPr>
        <p:spPr>
          <a:xfrm>
            <a:off x="250822" y="5050141"/>
            <a:ext cx="8628046" cy="2486650"/>
          </a:xfrm>
          <a:prstGeom prst="roundRect">
            <a:avLst>
              <a:gd name="adj" fmla="val 5201"/>
            </a:avLst>
          </a:prstGeom>
          <a:gradFill>
            <a:gsLst>
              <a:gs pos="0">
                <a:srgbClr val="0066CC">
                  <a:alpha val="55000"/>
                </a:srgbClr>
              </a:gs>
              <a:gs pos="29000">
                <a:schemeClr val="accent1">
                  <a:tint val="44500"/>
                  <a:satMod val="160000"/>
                </a:schemeClr>
              </a:gs>
              <a:gs pos="76000">
                <a:schemeClr val="bg1">
                  <a:alpha val="0"/>
                </a:schemeClr>
              </a:gs>
            </a:gsLst>
            <a:lin ang="5400000" scaled="0"/>
          </a:gradFill>
          <a:ln w="6350" cap="flat" cmpd="sng" algn="ctr">
            <a:noFill/>
            <a:prstDash val="solid"/>
          </a:ln>
          <a:effectLst>
            <a:innerShdw dist="12700" dir="16200000">
              <a:sysClr val="window" lastClr="FFFFFF">
                <a:alpha val="50000"/>
              </a:sysClr>
            </a:innerShdw>
          </a:effectLst>
        </p:spPr>
        <p:txBody>
          <a:bodyPr rtlCol="0" anchor="ctr"/>
          <a:lstStyle/>
          <a:p>
            <a:pPr algn="ctr"/>
            <a:endParaRPr lang="ko-KR" altLang="en-US" sz="1050" b="1">
              <a:solidFill>
                <a:prstClr val="white"/>
              </a:solidFill>
              <a:latin typeface="KoPub돋움체 Bold" panose="02020603020101020101" pitchFamily="18" charset="-127"/>
              <a:ea typeface="KoPub돋움체 Bold" panose="02020603020101020101" pitchFamily="18" charset="-127"/>
            </a:endParaRPr>
          </a:p>
        </p:txBody>
      </p:sp>
      <p:sp>
        <p:nvSpPr>
          <p:cNvPr id="90" name="사각형: 둥근 모서리 94">
            <a:extLst>
              <a:ext uri="{FF2B5EF4-FFF2-40B4-BE49-F238E27FC236}">
                <a16:creationId xmlns:a16="http://schemas.microsoft.com/office/drawing/2014/main" id="{37A0256D-FA25-49AE-8729-890F713C1AE5}"/>
              </a:ext>
            </a:extLst>
          </p:cNvPr>
          <p:cNvSpPr/>
          <p:nvPr/>
        </p:nvSpPr>
        <p:spPr>
          <a:xfrm>
            <a:off x="371904" y="5144649"/>
            <a:ext cx="6551902" cy="1415311"/>
          </a:xfrm>
          <a:prstGeom prst="roundRect">
            <a:avLst>
              <a:gd name="adj" fmla="val 2122"/>
            </a:avLst>
          </a:prstGeom>
          <a:solidFill>
            <a:schemeClr val="bg1"/>
          </a:solidFill>
          <a:ln w="63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600" dirty="0"/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ACABF9FB-C12D-465C-A470-6E543CF628DD}"/>
              </a:ext>
            </a:extLst>
          </p:cNvPr>
          <p:cNvSpPr txBox="1"/>
          <p:nvPr/>
        </p:nvSpPr>
        <p:spPr>
          <a:xfrm>
            <a:off x="2482830" y="5181638"/>
            <a:ext cx="4666983" cy="65402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353060" lvl="1" indent="144000" fontAlgn="base">
              <a:lnSpc>
                <a:spcPts val="1700"/>
              </a:lnSpc>
              <a:buClr>
                <a:schemeClr val="tx2">
                  <a:lumMod val="60000"/>
                  <a:lumOff val="40000"/>
                </a:schemeClr>
              </a:buClr>
              <a:buSzPct val="134000"/>
              <a:buFont typeface="Arial" pitchFamily="34" charset="0"/>
              <a:buChar char="•"/>
              <a:tabLst>
                <a:tab pos="177800" algn="l"/>
              </a:tabLst>
              <a:defRPr/>
            </a:pPr>
            <a:r>
              <a:rPr lang="ko-KR" altLang="en-US" sz="1200" spc="-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itchFamily="18" charset="-127"/>
                <a:ea typeface="KoPub돋움체 Medium" pitchFamily="18" charset="-127"/>
              </a:rPr>
              <a:t>제주도 홍수피해 현황 파악 및 침수피해 사례 조사 등 기초자료 조사 및 분석</a:t>
            </a:r>
            <a:endParaRPr lang="en-US" altLang="ko-KR" sz="1200" spc="-10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KoPub돋움체 Medium" pitchFamily="18" charset="-127"/>
              <a:ea typeface="KoPub돋움체 Medium" pitchFamily="18" charset="-127"/>
            </a:endParaRPr>
          </a:p>
          <a:p>
            <a:pPr marL="0" marR="353060" lvl="1" indent="144000" fontAlgn="base">
              <a:lnSpc>
                <a:spcPts val="1700"/>
              </a:lnSpc>
              <a:buClr>
                <a:schemeClr val="tx2">
                  <a:lumMod val="60000"/>
                  <a:lumOff val="40000"/>
                </a:schemeClr>
              </a:buClr>
              <a:buSzPct val="134000"/>
              <a:buFont typeface="Arial" pitchFamily="34" charset="0"/>
              <a:buChar char="•"/>
              <a:tabLst>
                <a:tab pos="177800" algn="l"/>
              </a:tabLst>
              <a:defRPr/>
            </a:pPr>
            <a:r>
              <a:rPr lang="ko-KR" altLang="en-US" sz="1200" spc="-12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itchFamily="18" charset="-127"/>
                <a:ea typeface="KoPub돋움체 Medium" pitchFamily="18" charset="-127"/>
              </a:rPr>
              <a:t>홍수위험요인 분석 및 지형</a:t>
            </a:r>
            <a:r>
              <a:rPr lang="en-US" altLang="ko-KR" sz="1200" spc="-12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itchFamily="18" charset="-127"/>
                <a:ea typeface="KoPub돋움체 Medium" pitchFamily="18" charset="-127"/>
              </a:rPr>
              <a:t>·</a:t>
            </a:r>
            <a:r>
              <a:rPr lang="ko-KR" altLang="en-US" sz="1200" spc="-12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itchFamily="18" charset="-127"/>
                <a:ea typeface="KoPub돋움체 Medium" pitchFamily="18" charset="-127"/>
              </a:rPr>
              <a:t>지질 특성을 고려한 위험 분석 기반의 실증지역 선정</a:t>
            </a:r>
            <a:endParaRPr lang="en-US" altLang="ko-KR" sz="1200" spc="-12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KoPub돋움체 Medium" pitchFamily="18" charset="-127"/>
              <a:ea typeface="KoPub돋움체 Medium" pitchFamily="18" charset="-127"/>
            </a:endParaRPr>
          </a:p>
          <a:p>
            <a:pPr marL="0" marR="353060" lvl="1" indent="144000" fontAlgn="base">
              <a:lnSpc>
                <a:spcPts val="1700"/>
              </a:lnSpc>
              <a:buClr>
                <a:schemeClr val="tx2">
                  <a:lumMod val="60000"/>
                  <a:lumOff val="40000"/>
                </a:schemeClr>
              </a:buClr>
              <a:buSzPct val="134000"/>
              <a:buFont typeface="Arial" pitchFamily="34" charset="0"/>
              <a:buChar char="•"/>
              <a:tabLst>
                <a:tab pos="177800" algn="l"/>
              </a:tabLst>
              <a:defRPr/>
            </a:pPr>
            <a:r>
              <a:rPr lang="ko-KR" altLang="en-US" sz="1200" spc="-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itchFamily="18" charset="-127"/>
                <a:ea typeface="KoPub돋움체 Medium" pitchFamily="18" charset="-127"/>
              </a:rPr>
              <a:t>관측기기 기반의 하천유량 </a:t>
            </a:r>
            <a:r>
              <a:rPr lang="en-US" altLang="ko-KR" sz="1200" spc="-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itchFamily="18" charset="-127"/>
                <a:ea typeface="KoPub돋움체 Medium" pitchFamily="18" charset="-127"/>
              </a:rPr>
              <a:t>DB </a:t>
            </a:r>
            <a:r>
              <a:rPr lang="ko-KR" altLang="en-US" sz="1200" spc="-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itchFamily="18" charset="-127"/>
                <a:ea typeface="KoPub돋움체 Medium" pitchFamily="18" charset="-127"/>
              </a:rPr>
              <a:t>구축 및 검증</a:t>
            </a:r>
          </a:p>
        </p:txBody>
      </p:sp>
      <p:sp>
        <p:nvSpPr>
          <p:cNvPr id="92" name="사각형: 둥근 모서리 94">
            <a:extLst>
              <a:ext uri="{FF2B5EF4-FFF2-40B4-BE49-F238E27FC236}">
                <a16:creationId xmlns:a16="http://schemas.microsoft.com/office/drawing/2014/main" id="{37A0256D-FA25-49AE-8729-890F713C1AE5}"/>
              </a:ext>
            </a:extLst>
          </p:cNvPr>
          <p:cNvSpPr/>
          <p:nvPr/>
        </p:nvSpPr>
        <p:spPr>
          <a:xfrm>
            <a:off x="427084" y="5209967"/>
            <a:ext cx="1988009" cy="615353"/>
          </a:xfrm>
          <a:prstGeom prst="rect">
            <a:avLst/>
          </a:prstGeom>
          <a:solidFill>
            <a:srgbClr val="0066CC">
              <a:alpha val="35000"/>
            </a:srgbClr>
          </a:solidFill>
          <a:ln w="6350" cap="flat" cmpd="sng" algn="ctr">
            <a:noFill/>
            <a:prstDash val="solid"/>
          </a:ln>
          <a:effectLst>
            <a:innerShdw dist="12700" dir="16200000">
              <a:sysClr val="window" lastClr="FFFFFF">
                <a:alpha val="50000"/>
              </a:sysClr>
            </a:innerShdw>
          </a:effectLst>
        </p:spPr>
        <p:txBody>
          <a:bodyPr rtlCol="0" anchor="ctr"/>
          <a:lstStyle/>
          <a:p>
            <a:pPr algn="ctr"/>
            <a:endParaRPr lang="ko-KR" altLang="en-US" sz="1050" b="1" dirty="0">
              <a:solidFill>
                <a:prstClr val="white"/>
              </a:solidFill>
              <a:latin typeface="KoPub돋움체 Bold" panose="02020603020101020101" pitchFamily="18" charset="-127"/>
              <a:ea typeface="KoPub돋움체 Bold" panose="02020603020101020101" pitchFamily="18" charset="-127"/>
            </a:endParaRPr>
          </a:p>
        </p:txBody>
      </p:sp>
      <p:sp>
        <p:nvSpPr>
          <p:cNvPr id="93" name="사각형: 둥근 모서리 94">
            <a:extLst>
              <a:ext uri="{FF2B5EF4-FFF2-40B4-BE49-F238E27FC236}">
                <a16:creationId xmlns:a16="http://schemas.microsoft.com/office/drawing/2014/main" id="{37A0256D-FA25-49AE-8729-890F713C1AE5}"/>
              </a:ext>
            </a:extLst>
          </p:cNvPr>
          <p:cNvSpPr/>
          <p:nvPr/>
        </p:nvSpPr>
        <p:spPr>
          <a:xfrm>
            <a:off x="427084" y="5879291"/>
            <a:ext cx="1988009" cy="615353"/>
          </a:xfrm>
          <a:prstGeom prst="rect">
            <a:avLst/>
          </a:prstGeom>
          <a:solidFill>
            <a:srgbClr val="0066CC">
              <a:alpha val="35000"/>
            </a:srgbClr>
          </a:solidFill>
          <a:ln w="6350" cap="flat" cmpd="sng" algn="ctr">
            <a:noFill/>
            <a:prstDash val="solid"/>
          </a:ln>
          <a:effectLst>
            <a:innerShdw dist="12700" dir="16200000">
              <a:sysClr val="window" lastClr="FFFFFF">
                <a:alpha val="50000"/>
              </a:sysClr>
            </a:innerShdw>
          </a:effectLst>
        </p:spPr>
        <p:txBody>
          <a:bodyPr rtlCol="0" anchor="ctr"/>
          <a:lstStyle/>
          <a:p>
            <a:pPr algn="ctr"/>
            <a:endParaRPr lang="ko-KR" altLang="en-US" sz="1050" b="1" dirty="0">
              <a:solidFill>
                <a:prstClr val="white"/>
              </a:solidFill>
              <a:latin typeface="KoPub돋움체 Bold" panose="02020603020101020101" pitchFamily="18" charset="-127"/>
              <a:ea typeface="KoPub돋움체 Bold" panose="02020603020101020101" pitchFamily="18" charset="-127"/>
            </a:endParaRPr>
          </a:p>
        </p:txBody>
      </p:sp>
      <p:sp>
        <p:nvSpPr>
          <p:cNvPr id="94" name="TextBox 58">
            <a:extLst>
              <a:ext uri="{FF2B5EF4-FFF2-40B4-BE49-F238E27FC236}">
                <a16:creationId xmlns:a16="http://schemas.microsoft.com/office/drawing/2014/main" id="{513BDFCF-EAAE-4E5C-AB21-6A96E4CB5D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0105" y="5326175"/>
            <a:ext cx="1869270" cy="388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>
                  <a:lumMod val="50000"/>
                  <a:lumOff val="50000"/>
                </a:schemeClr>
              </a:buClr>
              <a:buSzPct val="100000"/>
              <a:defRPr/>
            </a:pPr>
            <a:r>
              <a:rPr lang="ko-KR" altLang="en-US" sz="14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0065B0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실증지역 선정 및 </a:t>
            </a:r>
            <a:endParaRPr lang="en-US" altLang="ko-KR" sz="140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rgbClr val="0065B0"/>
              </a:solidFill>
              <a:latin typeface="KoPub돋움체 Bold" panose="02020603020101020101" pitchFamily="18" charset="-127"/>
              <a:ea typeface="KoPub돋움체 Bold" panose="02020603020101020101" pitchFamily="18" charset="-127"/>
            </a:endParaRPr>
          </a:p>
          <a:p>
            <a:pPr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>
                  <a:lumMod val="50000"/>
                  <a:lumOff val="50000"/>
                </a:schemeClr>
              </a:buClr>
              <a:buSzPct val="100000"/>
              <a:defRPr/>
            </a:pPr>
            <a:r>
              <a:rPr lang="ko-KR" altLang="en-US" sz="14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0065B0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홍수량 </a:t>
            </a:r>
            <a:r>
              <a:rPr lang="en-US" altLang="ko-KR" sz="14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0065B0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DB </a:t>
            </a:r>
            <a:r>
              <a:rPr lang="ko-KR" altLang="en-US" sz="14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0065B0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구축</a:t>
            </a:r>
          </a:p>
        </p:txBody>
      </p:sp>
      <p:sp>
        <p:nvSpPr>
          <p:cNvPr id="95" name="TextBox 58">
            <a:extLst>
              <a:ext uri="{FF2B5EF4-FFF2-40B4-BE49-F238E27FC236}">
                <a16:creationId xmlns:a16="http://schemas.microsoft.com/office/drawing/2014/main" id="{513BDFCF-EAAE-4E5C-AB21-6A96E4CB5D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0105" y="5995914"/>
            <a:ext cx="1869270" cy="388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>
                  <a:lumMod val="50000"/>
                  <a:lumOff val="50000"/>
                </a:schemeClr>
              </a:buClr>
              <a:buSzPct val="100000"/>
              <a:defRPr/>
            </a:pPr>
            <a:r>
              <a:rPr lang="ko-KR" altLang="en-US" sz="14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0065B0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안전지원 기술 </a:t>
            </a:r>
            <a:endParaRPr lang="en-US" altLang="ko-KR" sz="140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rgbClr val="0065B0"/>
              </a:solidFill>
              <a:latin typeface="KoPub돋움체 Bold" panose="02020603020101020101" pitchFamily="18" charset="-127"/>
              <a:ea typeface="KoPub돋움체 Bold" panose="02020603020101020101" pitchFamily="18" charset="-127"/>
            </a:endParaRPr>
          </a:p>
          <a:p>
            <a:pPr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>
                  <a:lumMod val="50000"/>
                  <a:lumOff val="50000"/>
                </a:schemeClr>
              </a:buClr>
              <a:buSzPct val="100000"/>
              <a:defRPr/>
            </a:pPr>
            <a:r>
              <a:rPr lang="ko-KR" altLang="en-US" sz="14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0065B0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적용 및 검증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ACABF9FB-C12D-465C-A470-6E543CF628DD}"/>
              </a:ext>
            </a:extLst>
          </p:cNvPr>
          <p:cNvSpPr txBox="1"/>
          <p:nvPr/>
        </p:nvSpPr>
        <p:spPr>
          <a:xfrm>
            <a:off x="2482830" y="5967117"/>
            <a:ext cx="3259226" cy="43601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353060" lvl="1" indent="144000" fontAlgn="base">
              <a:lnSpc>
                <a:spcPts val="1700"/>
              </a:lnSpc>
              <a:buClr>
                <a:schemeClr val="tx2">
                  <a:lumMod val="60000"/>
                  <a:lumOff val="40000"/>
                </a:schemeClr>
              </a:buClr>
              <a:buSzPct val="134000"/>
              <a:buFont typeface="Arial" panose="020B0604020202020204" pitchFamily="34" charset="0"/>
              <a:buChar char="•"/>
              <a:tabLst>
                <a:tab pos="177800" algn="l"/>
              </a:tabLst>
              <a:defRPr/>
            </a:pPr>
            <a:r>
              <a:rPr lang="ko-KR" altLang="en-US" sz="1200" spc="-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itchFamily="18" charset="-127"/>
                <a:ea typeface="KoPub돋움체 Medium" pitchFamily="18" charset="-127"/>
              </a:rPr>
              <a:t>제주도 선행 홍수량 </a:t>
            </a:r>
            <a:r>
              <a:rPr lang="en-US" altLang="ko-KR" sz="1200" spc="-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itchFamily="18" charset="-127"/>
                <a:ea typeface="KoPub돋움체 Medium" pitchFamily="18" charset="-127"/>
              </a:rPr>
              <a:t>DB </a:t>
            </a:r>
            <a:r>
              <a:rPr lang="ko-KR" altLang="en-US" sz="1200" spc="-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itchFamily="18" charset="-127"/>
                <a:ea typeface="KoPub돋움체 Medium" pitchFamily="18" charset="-127"/>
              </a:rPr>
              <a:t>구축 및 </a:t>
            </a:r>
            <a:r>
              <a:rPr lang="ko-KR" altLang="en-US" sz="1200" spc="-100" dirty="0" err="1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itchFamily="18" charset="-127"/>
                <a:ea typeface="KoPub돋움체 Medium" pitchFamily="18" charset="-127"/>
              </a:rPr>
              <a:t>검보정을</a:t>
            </a:r>
            <a:r>
              <a:rPr lang="ko-KR" altLang="en-US" sz="1200" spc="-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itchFamily="18" charset="-127"/>
                <a:ea typeface="KoPub돋움체 Medium" pitchFamily="18" charset="-127"/>
              </a:rPr>
              <a:t> 통한 검증</a:t>
            </a:r>
            <a:endParaRPr lang="en-US" altLang="ko-KR" sz="1200" spc="-10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KoPub돋움체 Medium" pitchFamily="18" charset="-127"/>
              <a:ea typeface="KoPub돋움체 Medium" pitchFamily="18" charset="-127"/>
            </a:endParaRPr>
          </a:p>
          <a:p>
            <a:pPr marL="0" marR="353060" lvl="1" indent="144000" fontAlgn="base">
              <a:lnSpc>
                <a:spcPts val="1700"/>
              </a:lnSpc>
              <a:buClr>
                <a:schemeClr val="tx2">
                  <a:lumMod val="60000"/>
                  <a:lumOff val="40000"/>
                </a:schemeClr>
              </a:buClr>
              <a:buSzPct val="134000"/>
              <a:buFont typeface="Arial" panose="020B0604020202020204" pitchFamily="34" charset="0"/>
              <a:buChar char="•"/>
              <a:tabLst>
                <a:tab pos="177800" algn="l"/>
              </a:tabLst>
              <a:defRPr/>
            </a:pPr>
            <a:r>
              <a:rPr lang="ko-KR" altLang="en-US" sz="1200" spc="-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itchFamily="18" charset="-127"/>
                <a:ea typeface="KoPub돋움체 Medium" pitchFamily="18" charset="-127"/>
              </a:rPr>
              <a:t>안전지원 기술 적용 및 검증</a:t>
            </a:r>
            <a:endParaRPr lang="en-US" altLang="ko-KR" sz="1200" spc="-10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KoPub돋움체 Medium" pitchFamily="18" charset="-127"/>
              <a:ea typeface="KoPub돋움체 Medium" pitchFamily="18" charset="-127"/>
            </a:endParaRPr>
          </a:p>
        </p:txBody>
      </p:sp>
      <p:cxnSp>
        <p:nvCxnSpPr>
          <p:cNvPr id="97" name="직선 연결선 96"/>
          <p:cNvCxnSpPr/>
          <p:nvPr/>
        </p:nvCxnSpPr>
        <p:spPr>
          <a:xfrm>
            <a:off x="2633727" y="5852307"/>
            <a:ext cx="4156179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8" name="그룹 97"/>
          <p:cNvGrpSpPr/>
          <p:nvPr/>
        </p:nvGrpSpPr>
        <p:grpSpPr>
          <a:xfrm>
            <a:off x="6652186" y="5388699"/>
            <a:ext cx="904606" cy="1076434"/>
            <a:chOff x="3330475" y="3350942"/>
            <a:chExt cx="1218219" cy="1658934"/>
          </a:xfrm>
        </p:grpSpPr>
        <p:pic>
          <p:nvPicPr>
            <p:cNvPr id="99" name="Picture 46" descr="10 1"/>
            <p:cNvPicPr>
              <a:picLocks noChangeAspect="1" noChangeArrowheads="1"/>
            </p:cNvPicPr>
            <p:nvPr/>
          </p:nvPicPr>
          <p:blipFill>
            <a:blip r:embed="rId6" cstate="print">
              <a:duotone>
                <a:srgbClr val="EEECE1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7" t="68268" r="78058" b="20354"/>
            <a:stretch>
              <a:fillRect/>
            </a:stretch>
          </p:blipFill>
          <p:spPr bwMode="auto">
            <a:xfrm rot="16200000">
              <a:off x="3146122" y="3607304"/>
              <a:ext cx="1658934" cy="11462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0" name="Picture 46" descr="10 1"/>
            <p:cNvPicPr>
              <a:picLocks noChangeAspect="1" noChangeArrowheads="1"/>
            </p:cNvPicPr>
            <p:nvPr/>
          </p:nvPicPr>
          <p:blipFill>
            <a:blip r:embed="rId6" cstate="print">
              <a:duotone>
                <a:srgbClr val="4F81BD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7" t="68268" r="78058" b="20354"/>
            <a:stretch>
              <a:fillRect/>
            </a:stretch>
          </p:blipFill>
          <p:spPr bwMode="auto">
            <a:xfrm rot="16200000">
              <a:off x="3227838" y="3609992"/>
              <a:ext cx="1347884" cy="11426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1" name="TextBox 100">
            <a:extLst>
              <a:ext uri="{FF2B5EF4-FFF2-40B4-BE49-F238E27FC236}">
                <a16:creationId xmlns:a16="http://schemas.microsoft.com/office/drawing/2014/main" id="{ACABF9FB-C12D-465C-A470-6E543CF628DD}"/>
              </a:ext>
            </a:extLst>
          </p:cNvPr>
          <p:cNvSpPr txBox="1"/>
          <p:nvPr/>
        </p:nvSpPr>
        <p:spPr>
          <a:xfrm>
            <a:off x="7318675" y="5421529"/>
            <a:ext cx="1573805" cy="830997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>
            <a:defPPr>
              <a:defRPr lang="en-US"/>
            </a:defPPr>
            <a:lvl1pPr algn="ctr">
              <a:defRPr kumimoji="1" sz="1500">
                <a:ln>
                  <a:solidFill>
                    <a:srgbClr val="4F81BD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Noto Sans CJK KR Black" pitchFamily="34" charset="-127"/>
                <a:ea typeface="Noto Sans CJK KR Black" pitchFamily="34" charset="-127"/>
              </a:defRPr>
            </a:lvl1pPr>
            <a:lvl2pPr marL="0" lvl="1" fontAlgn="base">
              <a:spcBef>
                <a:spcPts val="306"/>
              </a:spcBef>
              <a:spcAft>
                <a:spcPts val="200"/>
              </a:spcAft>
              <a:buClr>
                <a:schemeClr val="tx1">
                  <a:lumMod val="75000"/>
                  <a:lumOff val="25000"/>
                </a:schemeClr>
              </a:buClr>
              <a:buSzPct val="100000"/>
              <a:tabLst>
                <a:tab pos="420408" algn="l"/>
              </a:tabLst>
              <a:defRPr kumimoji="1" sz="2000">
                <a:ln>
                  <a:solidFill>
                    <a:srgbClr val="4F81BD">
                      <a:alpha val="0"/>
                    </a:srgbClr>
                  </a:solidFill>
                </a:ln>
                <a:solidFill>
                  <a:srgbClr val="0057C0"/>
                </a:solidFill>
                <a:latin typeface="Noto Sans CJK KR Black" pitchFamily="34" charset="-127"/>
                <a:ea typeface="Noto Sans CJK KR Black" pitchFamily="34" charset="-127"/>
              </a:defRPr>
            </a:lvl2pPr>
          </a:lstStyle>
          <a:p>
            <a:pPr>
              <a:lnSpc>
                <a:spcPct val="150000"/>
              </a:lnSpc>
            </a:pPr>
            <a:r>
              <a:rPr lang="ko-KR" altLang="en-US" sz="1800" dirty="0" smtClean="0">
                <a:latin typeface="KoPub돋움체 Bold" pitchFamily="2" charset="-127"/>
                <a:ea typeface="KoPub돋움체 Bold" pitchFamily="2" charset="-127"/>
              </a:rPr>
              <a:t>안전지원 기술 적용 및</a:t>
            </a:r>
            <a:r>
              <a:rPr lang="en-US" altLang="ko-KR" sz="1800" dirty="0" smtClean="0">
                <a:latin typeface="KoPub돋움체 Bold" pitchFamily="2" charset="-127"/>
                <a:ea typeface="KoPub돋움체 Bold" pitchFamily="2" charset="-127"/>
              </a:rPr>
              <a:t> </a:t>
            </a:r>
            <a:r>
              <a:rPr lang="ko-KR" altLang="en-US" sz="1800" dirty="0">
                <a:latin typeface="KoPub돋움체 Bold" pitchFamily="2" charset="-127"/>
                <a:ea typeface="KoPub돋움체 Bold" pitchFamily="2" charset="-127"/>
              </a:rPr>
              <a:t>검증</a:t>
            </a: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2F60FB92-6BA2-BC8A-1B52-2F04C99E5B13}"/>
              </a:ext>
            </a:extLst>
          </p:cNvPr>
          <p:cNvSpPr txBox="1"/>
          <p:nvPr/>
        </p:nvSpPr>
        <p:spPr>
          <a:xfrm>
            <a:off x="6891120" y="4473882"/>
            <a:ext cx="1871709" cy="251262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 lIns="0" tIns="252000" rIns="0" bIns="0" rtlCol="0" anchor="b" anchorCtr="0">
            <a:noAutofit/>
          </a:bodyPr>
          <a:lstStyle>
            <a:defPPr>
              <a:defRPr lang="en-US"/>
            </a:defPPr>
            <a:lvl1pPr lvl="0" algn="ctr">
              <a:spcBef>
                <a:spcPct val="0"/>
              </a:spcBef>
              <a:defRPr sz="800" b="1" kern="0" spc="-50">
                <a:ln>
                  <a:solidFill>
                    <a:schemeClr val="bg1">
                      <a:lumMod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KoPubWorld돋움체 Medium" panose="00000600000000000000" pitchFamily="2" charset="-127"/>
              </a:defRPr>
            </a:lvl1pPr>
          </a:lstStyle>
          <a:p>
            <a:pPr lvl="0">
              <a:defRPr/>
            </a:pPr>
            <a:r>
              <a:rPr lang="ko-KR" altLang="en-US" sz="1000" dirty="0"/>
              <a:t>안전지원 기술 검증</a:t>
            </a:r>
            <a:endParaRPr lang="en-US" altLang="ko-KR" sz="1000" dirty="0"/>
          </a:p>
        </p:txBody>
      </p:sp>
      <p:sp>
        <p:nvSpPr>
          <p:cNvPr id="103" name="직사각형 102"/>
          <p:cNvSpPr/>
          <p:nvPr/>
        </p:nvSpPr>
        <p:spPr>
          <a:xfrm>
            <a:off x="6891120" y="2212254"/>
            <a:ext cx="1871709" cy="2354156"/>
          </a:xfrm>
          <a:prstGeom prst="rect">
            <a:avLst/>
          </a:prstGeom>
          <a:solidFill>
            <a:schemeClr val="bg1"/>
          </a:solidFill>
          <a:ln w="63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66" name="_x637376584">
            <a:extLst>
              <a:ext uri="{FF2B5EF4-FFF2-40B4-BE49-F238E27FC236}">
                <a16:creationId xmlns:a16="http://schemas.microsoft.com/office/drawing/2014/main" id="{CEB9809F-EBFA-2AAE-258D-BA5822D149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6171" y="2240829"/>
            <a:ext cx="1724417" cy="2295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4" name="TextBox 103">
            <a:extLst>
              <a:ext uri="{FF2B5EF4-FFF2-40B4-BE49-F238E27FC236}">
                <a16:creationId xmlns:a16="http://schemas.microsoft.com/office/drawing/2014/main" id="{F7BDE993-4624-73FE-E6E3-CC1BCE3E0FC6}"/>
              </a:ext>
            </a:extLst>
          </p:cNvPr>
          <p:cNvSpPr txBox="1"/>
          <p:nvPr/>
        </p:nvSpPr>
        <p:spPr>
          <a:xfrm>
            <a:off x="7079234" y="2243477"/>
            <a:ext cx="448786" cy="125631"/>
          </a:xfrm>
          <a:prstGeom prst="roundRect">
            <a:avLst/>
          </a:prstGeom>
          <a:solidFill>
            <a:schemeClr val="bg1"/>
          </a:solidFill>
          <a:ln w="3175">
            <a:solidFill>
              <a:schemeClr val="bg1">
                <a:lumMod val="50000"/>
              </a:schemeClr>
            </a:solidFill>
          </a:ln>
        </p:spPr>
        <p:txBody>
          <a:bodyPr wrap="square" lIns="0" tIns="0" rIns="0" bIns="0" rtlCol="0" anchor="ctr" anchorCtr="0">
            <a:noAutofit/>
          </a:bodyPr>
          <a:lstStyle>
            <a:defPPr>
              <a:defRPr lang="en-US"/>
            </a:defPPr>
            <a:lvl1pPr lvl="0" algn="ctr">
              <a:spcBef>
                <a:spcPct val="0"/>
              </a:spcBef>
              <a:defRPr sz="800" b="1" kern="0" spc="-50">
                <a:ln>
                  <a:solidFill>
                    <a:schemeClr val="bg1">
                      <a:lumMod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KoPubWorld돋움체 Medium" panose="00000600000000000000" pitchFamily="2" charset="-127"/>
              </a:defRPr>
            </a:lvl1pPr>
          </a:lstStyle>
          <a:p>
            <a:r>
              <a:rPr lang="ko-KR" alt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모의수위</a:t>
            </a:r>
            <a:endParaRPr lang="en-US" altLang="ko-KR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F7BDE993-4624-73FE-E6E3-CC1BCE3E0FC6}"/>
              </a:ext>
            </a:extLst>
          </p:cNvPr>
          <p:cNvSpPr txBox="1"/>
          <p:nvPr/>
        </p:nvSpPr>
        <p:spPr>
          <a:xfrm>
            <a:off x="7079234" y="2997475"/>
            <a:ext cx="448786" cy="125631"/>
          </a:xfrm>
          <a:prstGeom prst="roundRect">
            <a:avLst/>
          </a:prstGeom>
          <a:solidFill>
            <a:schemeClr val="bg1"/>
          </a:solidFill>
          <a:ln w="3175">
            <a:solidFill>
              <a:schemeClr val="bg1">
                <a:lumMod val="50000"/>
              </a:schemeClr>
            </a:solidFill>
          </a:ln>
        </p:spPr>
        <p:txBody>
          <a:bodyPr wrap="square" lIns="0" tIns="0" rIns="0" bIns="0" rtlCol="0" anchor="ctr" anchorCtr="0">
            <a:noAutofit/>
          </a:bodyPr>
          <a:lstStyle>
            <a:defPPr>
              <a:defRPr lang="en-US"/>
            </a:defPPr>
            <a:lvl1pPr lvl="0" algn="ctr">
              <a:spcBef>
                <a:spcPct val="0"/>
              </a:spcBef>
              <a:defRPr sz="800" b="1" kern="0" spc="-50">
                <a:ln>
                  <a:solidFill>
                    <a:schemeClr val="bg1">
                      <a:lumMod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KoPubWorld돋움체 Medium" panose="00000600000000000000" pitchFamily="2" charset="-127"/>
              </a:defRPr>
            </a:lvl1pPr>
          </a:lstStyle>
          <a:p>
            <a:r>
              <a:rPr lang="ko-KR" altLang="en-US">
                <a:solidFill>
                  <a:schemeClr val="tx1">
                    <a:lumMod val="95000"/>
                    <a:lumOff val="5000"/>
                  </a:schemeClr>
                </a:solidFill>
              </a:rPr>
              <a:t>수위센서</a:t>
            </a:r>
            <a:endParaRPr lang="en-US" altLang="ko-KR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F7BDE993-4624-73FE-E6E3-CC1BCE3E0FC6}"/>
              </a:ext>
            </a:extLst>
          </p:cNvPr>
          <p:cNvSpPr txBox="1"/>
          <p:nvPr/>
        </p:nvSpPr>
        <p:spPr>
          <a:xfrm>
            <a:off x="7079234" y="3770776"/>
            <a:ext cx="448786" cy="125631"/>
          </a:xfrm>
          <a:prstGeom prst="roundRect">
            <a:avLst/>
          </a:prstGeom>
          <a:solidFill>
            <a:schemeClr val="bg1"/>
          </a:solidFill>
          <a:ln w="3175">
            <a:solidFill>
              <a:schemeClr val="bg1">
                <a:lumMod val="50000"/>
              </a:schemeClr>
            </a:solidFill>
          </a:ln>
        </p:spPr>
        <p:txBody>
          <a:bodyPr wrap="square" lIns="0" tIns="0" rIns="0" bIns="0" rtlCol="0" anchor="ctr" anchorCtr="0">
            <a:noAutofit/>
          </a:bodyPr>
          <a:lstStyle>
            <a:defPPr>
              <a:defRPr lang="en-US"/>
            </a:defPPr>
            <a:lvl1pPr lvl="0" algn="ctr">
              <a:spcBef>
                <a:spcPct val="0"/>
              </a:spcBef>
              <a:defRPr sz="800" b="1" kern="0" spc="-50">
                <a:ln>
                  <a:solidFill>
                    <a:schemeClr val="bg1">
                      <a:lumMod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KoPubWorld돋움체 Medium" panose="00000600000000000000" pitchFamily="2" charset="-127"/>
              </a:defRPr>
            </a:lvl1pPr>
          </a:lstStyle>
          <a:p>
            <a:r>
              <a:rPr lang="ko-KR" altLang="en-US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검보정</a:t>
            </a:r>
            <a:endParaRPr lang="en-US" altLang="ko-KR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grpSp>
        <p:nvGrpSpPr>
          <p:cNvPr id="143" name="그룹 142"/>
          <p:cNvGrpSpPr/>
          <p:nvPr/>
        </p:nvGrpSpPr>
        <p:grpSpPr>
          <a:xfrm>
            <a:off x="5042950" y="2711312"/>
            <a:ext cx="405701" cy="152162"/>
            <a:chOff x="615784" y="2312156"/>
            <a:chExt cx="405701" cy="152162"/>
          </a:xfrm>
        </p:grpSpPr>
        <p:cxnSp>
          <p:nvCxnSpPr>
            <p:cNvPr id="144" name="직선 화살표 연결선 143"/>
            <p:cNvCxnSpPr>
              <a:stCxn id="145" idx="2"/>
            </p:cNvCxnSpPr>
            <p:nvPr/>
          </p:nvCxnSpPr>
          <p:spPr>
            <a:xfrm>
              <a:off x="615784" y="2388237"/>
              <a:ext cx="405701" cy="0"/>
            </a:xfrm>
            <a:prstGeom prst="straightConnector1">
              <a:avLst/>
            </a:prstGeom>
            <a:noFill/>
            <a:ln w="6350" cap="flat" cmpd="sng" algn="ctr">
              <a:solidFill>
                <a:srgbClr val="4472C4"/>
              </a:solidFill>
              <a:prstDash val="sysDash"/>
              <a:miter lim="800000"/>
              <a:headEnd type="none" w="med" len="med"/>
              <a:tailEnd type="triangle" w="med" len="med"/>
            </a:ln>
            <a:effectLst/>
          </p:spPr>
        </p:cxnSp>
        <p:sp>
          <p:nvSpPr>
            <p:cNvPr id="145" name="타원 144"/>
            <p:cNvSpPr/>
            <p:nvPr/>
          </p:nvSpPr>
          <p:spPr>
            <a:xfrm>
              <a:off x="616089" y="2312156"/>
              <a:ext cx="152162" cy="152162"/>
            </a:xfrm>
            <a:prstGeom prst="ellipse">
              <a:avLst/>
            </a:prstGeom>
            <a:solidFill>
              <a:sysClr val="window" lastClr="FFFFFF"/>
            </a:solidFill>
            <a:ln w="38100" cap="flat" cmpd="sng" algn="ctr">
              <a:solidFill>
                <a:srgbClr val="00B0F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맑은 고딕"/>
                <a:cs typeface="+mn-cs"/>
              </a:endParaRPr>
            </a:p>
          </p:txBody>
        </p:sp>
      </p:grpSp>
      <p:sp>
        <p:nvSpPr>
          <p:cNvPr id="155" name="TextBox 154">
            <a:extLst>
              <a:ext uri="{FF2B5EF4-FFF2-40B4-BE49-F238E27FC236}">
                <a16:creationId xmlns:a16="http://schemas.microsoft.com/office/drawing/2014/main" id="{F7BDE993-4624-73FE-E6E3-CC1BCE3E0FC6}"/>
              </a:ext>
            </a:extLst>
          </p:cNvPr>
          <p:cNvSpPr txBox="1"/>
          <p:nvPr/>
        </p:nvSpPr>
        <p:spPr>
          <a:xfrm>
            <a:off x="5486186" y="2624064"/>
            <a:ext cx="1165999" cy="34773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tx2">
                <a:lumMod val="40000"/>
                <a:lumOff val="60000"/>
              </a:schemeClr>
            </a:solidFill>
          </a:ln>
        </p:spPr>
        <p:txBody>
          <a:bodyPr wrap="square" lIns="0" tIns="0" rIns="0" bIns="0" rtlCol="0" anchor="ctr" anchorCtr="0">
            <a:noAutofit/>
          </a:bodyPr>
          <a:lstStyle>
            <a:defPPr>
              <a:defRPr lang="en-US"/>
            </a:defPPr>
            <a:lvl1pPr lvl="0" algn="ctr">
              <a:spcBef>
                <a:spcPct val="0"/>
              </a:spcBef>
              <a:defRPr sz="800" b="1" kern="0" spc="-50">
                <a:ln>
                  <a:solidFill>
                    <a:schemeClr val="bg1">
                      <a:lumMod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KoPubWorld돋움체 Medium" panose="00000600000000000000" pitchFamily="2" charset="-127"/>
              </a:defRPr>
            </a:lvl1pPr>
          </a:lstStyle>
          <a:p>
            <a:pPr marL="108000" lvl="0" indent="-88900" algn="l">
              <a:buFont typeface="Arial" panose="020B0604020202020204" pitchFamily="34" charset="0"/>
              <a:buChar char="•"/>
              <a:defRPr/>
            </a:pPr>
            <a:r>
              <a:rPr lang="ko-KR" altLang="en-US" sz="1000" spc="-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/>
                </a:solidFill>
                <a:latin typeface="KoPub돋움체 Medium" pitchFamily="18" charset="-127"/>
                <a:ea typeface="KoPub돋움체 Medium" pitchFamily="18" charset="-127"/>
              </a:rPr>
              <a:t>홍수량 검증</a:t>
            </a:r>
            <a:endParaRPr lang="en-US" altLang="ko-KR" sz="1000" spc="-10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/>
              </a:solidFill>
              <a:latin typeface="KoPub돋움체 Medium" pitchFamily="18" charset="-127"/>
              <a:ea typeface="KoPub돋움체 Medium" pitchFamily="18" charset="-127"/>
            </a:endParaRPr>
          </a:p>
        </p:txBody>
      </p:sp>
      <p:sp>
        <p:nvSpPr>
          <p:cNvPr id="156" name="TextBox 155">
            <a:extLst>
              <a:ext uri="{FF2B5EF4-FFF2-40B4-BE49-F238E27FC236}">
                <a16:creationId xmlns:a16="http://schemas.microsoft.com/office/drawing/2014/main" id="{F7BDE993-4624-73FE-E6E3-CC1BCE3E0FC6}"/>
              </a:ext>
            </a:extLst>
          </p:cNvPr>
          <p:cNvSpPr txBox="1"/>
          <p:nvPr/>
        </p:nvSpPr>
        <p:spPr>
          <a:xfrm>
            <a:off x="5486186" y="3186136"/>
            <a:ext cx="1165999" cy="34773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tx2">
                <a:lumMod val="40000"/>
                <a:lumOff val="60000"/>
              </a:schemeClr>
            </a:solidFill>
          </a:ln>
        </p:spPr>
        <p:txBody>
          <a:bodyPr wrap="square" lIns="0" tIns="0" rIns="0" bIns="0" rtlCol="0" anchor="ctr" anchorCtr="0">
            <a:noAutofit/>
          </a:bodyPr>
          <a:lstStyle>
            <a:defPPr>
              <a:defRPr lang="en-US"/>
            </a:defPPr>
            <a:lvl1pPr lvl="0" algn="ctr">
              <a:spcBef>
                <a:spcPct val="0"/>
              </a:spcBef>
              <a:defRPr sz="800" b="1" kern="0" spc="-50">
                <a:ln>
                  <a:solidFill>
                    <a:schemeClr val="bg1">
                      <a:lumMod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KoPubWorld돋움체 Medium" panose="00000600000000000000" pitchFamily="2" charset="-127"/>
              </a:defRPr>
            </a:lvl1pPr>
          </a:lstStyle>
          <a:p>
            <a:pPr marL="108000" indent="-88900" algn="l">
              <a:buFont typeface="Arial" panose="020B0604020202020204" pitchFamily="34" charset="0"/>
              <a:buChar char="•"/>
              <a:defRPr/>
            </a:pPr>
            <a:r>
              <a:rPr lang="ko-KR" altLang="en-US" sz="1000" spc="-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/>
                </a:solidFill>
                <a:latin typeface="KoPub돋움체 Medium" pitchFamily="18" charset="-127"/>
                <a:ea typeface="KoPub돋움체 Medium" pitchFamily="18" charset="-127"/>
              </a:rPr>
              <a:t>홍수위험 추정 시스템 검증</a:t>
            </a:r>
            <a:endParaRPr lang="en-US" altLang="ko-KR" sz="1000" spc="-10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/>
              </a:solidFill>
              <a:latin typeface="KoPub돋움체 Medium" pitchFamily="18" charset="-127"/>
              <a:ea typeface="KoPub돋움체 Medium" pitchFamily="18" charset="-127"/>
            </a:endParaRPr>
          </a:p>
        </p:txBody>
      </p:sp>
      <p:sp>
        <p:nvSpPr>
          <p:cNvPr id="158" name="TextBox 157">
            <a:extLst>
              <a:ext uri="{FF2B5EF4-FFF2-40B4-BE49-F238E27FC236}">
                <a16:creationId xmlns:a16="http://schemas.microsoft.com/office/drawing/2014/main" id="{F7BDE993-4624-73FE-E6E3-CC1BCE3E0FC6}"/>
              </a:ext>
            </a:extLst>
          </p:cNvPr>
          <p:cNvSpPr txBox="1"/>
          <p:nvPr/>
        </p:nvSpPr>
        <p:spPr>
          <a:xfrm>
            <a:off x="5486186" y="3671909"/>
            <a:ext cx="1165999" cy="34773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tx2">
                <a:lumMod val="40000"/>
                <a:lumOff val="60000"/>
              </a:schemeClr>
            </a:solidFill>
          </a:ln>
        </p:spPr>
        <p:txBody>
          <a:bodyPr wrap="square" lIns="0" tIns="0" rIns="0" bIns="0" rtlCol="0" anchor="ctr" anchorCtr="0">
            <a:noAutofit/>
          </a:bodyPr>
          <a:lstStyle>
            <a:defPPr>
              <a:defRPr lang="en-US"/>
            </a:defPPr>
            <a:lvl1pPr lvl="0" algn="ctr">
              <a:spcBef>
                <a:spcPct val="0"/>
              </a:spcBef>
              <a:defRPr sz="800" b="1" kern="0" spc="-50">
                <a:ln>
                  <a:solidFill>
                    <a:schemeClr val="bg1">
                      <a:lumMod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KoPubWorld돋움체 Medium" panose="00000600000000000000" pitchFamily="2" charset="-127"/>
              </a:defRPr>
            </a:lvl1pPr>
          </a:lstStyle>
          <a:p>
            <a:pPr marL="108000" indent="-88900" algn="l">
              <a:buFont typeface="Arial" panose="020B0604020202020204" pitchFamily="34" charset="0"/>
              <a:buChar char="•"/>
              <a:defRPr/>
            </a:pPr>
            <a:r>
              <a:rPr lang="ko-KR" altLang="en-US" sz="1000" spc="-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/>
                </a:solidFill>
                <a:latin typeface="KoPub돋움체 Medium" pitchFamily="18" charset="-127"/>
                <a:ea typeface="KoPub돋움체 Medium" pitchFamily="18" charset="-127"/>
              </a:rPr>
              <a:t>안전지원 시설 검증</a:t>
            </a:r>
            <a:endParaRPr lang="en-US" altLang="ko-KR" sz="1000" spc="-10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/>
              </a:solidFill>
              <a:latin typeface="KoPub돋움체 Medium" pitchFamily="18" charset="-127"/>
              <a:ea typeface="KoPub돋움체 Medium" pitchFamily="18" charset="-127"/>
            </a:endParaRPr>
          </a:p>
        </p:txBody>
      </p:sp>
      <p:sp>
        <p:nvSpPr>
          <p:cNvPr id="165" name="아래쪽 화살표 164"/>
          <p:cNvSpPr/>
          <p:nvPr/>
        </p:nvSpPr>
        <p:spPr>
          <a:xfrm>
            <a:off x="5080000" y="3412982"/>
            <a:ext cx="77036" cy="392034"/>
          </a:xfrm>
          <a:prstGeom prst="downArrow">
            <a:avLst/>
          </a:prstGeom>
          <a:solidFill>
            <a:schemeClr val="accent1">
              <a:lumMod val="20000"/>
              <a:lumOff val="80000"/>
            </a:schemeClr>
          </a:solidFill>
          <a:ln w="635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/>
            <a:endParaRPr lang="ko-KR" altLang="en-US" sz="1050" b="1">
              <a:solidFill>
                <a:prstClr val="white"/>
              </a:solidFill>
              <a:latin typeface="KoPub돋움체 Bold" panose="02020603020101020101" pitchFamily="18" charset="-127"/>
              <a:ea typeface="KoPub돋움체 Bold" panose="02020603020101020101" pitchFamily="18" charset="-127"/>
            </a:endParaRPr>
          </a:p>
        </p:txBody>
      </p:sp>
      <p:grpSp>
        <p:nvGrpSpPr>
          <p:cNvPr id="146" name="그룹 145"/>
          <p:cNvGrpSpPr/>
          <p:nvPr/>
        </p:nvGrpSpPr>
        <p:grpSpPr>
          <a:xfrm>
            <a:off x="5038757" y="3276838"/>
            <a:ext cx="405701" cy="152162"/>
            <a:chOff x="611591" y="2995418"/>
            <a:chExt cx="405701" cy="152162"/>
          </a:xfrm>
        </p:grpSpPr>
        <p:cxnSp>
          <p:nvCxnSpPr>
            <p:cNvPr id="147" name="직선 화살표 연결선 146"/>
            <p:cNvCxnSpPr>
              <a:stCxn id="148" idx="2"/>
            </p:cNvCxnSpPr>
            <p:nvPr/>
          </p:nvCxnSpPr>
          <p:spPr>
            <a:xfrm>
              <a:off x="611591" y="3071499"/>
              <a:ext cx="405701" cy="0"/>
            </a:xfrm>
            <a:prstGeom prst="straightConnector1">
              <a:avLst/>
            </a:prstGeom>
            <a:noFill/>
            <a:ln w="6350" cap="flat" cmpd="sng" algn="ctr">
              <a:solidFill>
                <a:srgbClr val="4472C4"/>
              </a:solidFill>
              <a:prstDash val="sysDash"/>
              <a:miter lim="800000"/>
              <a:headEnd type="none" w="med" len="med"/>
              <a:tailEnd type="triangle" w="med" len="med"/>
            </a:ln>
            <a:effectLst/>
          </p:spPr>
        </p:cxnSp>
        <p:sp>
          <p:nvSpPr>
            <p:cNvPr id="148" name="타원 147"/>
            <p:cNvSpPr/>
            <p:nvPr/>
          </p:nvSpPr>
          <p:spPr>
            <a:xfrm>
              <a:off x="611591" y="2995418"/>
              <a:ext cx="152162" cy="152162"/>
            </a:xfrm>
            <a:prstGeom prst="ellipse">
              <a:avLst/>
            </a:prstGeom>
            <a:solidFill>
              <a:sysClr val="window" lastClr="FFFFFF"/>
            </a:solidFill>
            <a:ln w="38100" cap="flat" cmpd="sng" algn="ctr">
              <a:solidFill>
                <a:srgbClr val="00B0F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맑은 고딕"/>
                <a:cs typeface="+mn-cs"/>
              </a:endParaRPr>
            </a:p>
          </p:txBody>
        </p:sp>
      </p:grpSp>
      <p:sp>
        <p:nvSpPr>
          <p:cNvPr id="166" name="아래쪽 화살표 165"/>
          <p:cNvSpPr/>
          <p:nvPr/>
        </p:nvSpPr>
        <p:spPr>
          <a:xfrm>
            <a:off x="5080000" y="3905693"/>
            <a:ext cx="77036" cy="392034"/>
          </a:xfrm>
          <a:prstGeom prst="downArrow">
            <a:avLst/>
          </a:prstGeom>
          <a:solidFill>
            <a:schemeClr val="accent1">
              <a:lumMod val="20000"/>
              <a:lumOff val="80000"/>
            </a:schemeClr>
          </a:solidFill>
          <a:ln w="635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/>
            <a:endParaRPr lang="ko-KR" altLang="en-US" sz="1050" b="1">
              <a:solidFill>
                <a:prstClr val="white"/>
              </a:solidFill>
              <a:latin typeface="KoPub돋움체 Bold" panose="02020603020101020101" pitchFamily="18" charset="-127"/>
              <a:ea typeface="KoPub돋움체 Bold" panose="02020603020101020101" pitchFamily="18" charset="-127"/>
            </a:endParaRPr>
          </a:p>
        </p:txBody>
      </p:sp>
      <p:grpSp>
        <p:nvGrpSpPr>
          <p:cNvPr id="149" name="그룹 148"/>
          <p:cNvGrpSpPr/>
          <p:nvPr/>
        </p:nvGrpSpPr>
        <p:grpSpPr>
          <a:xfrm>
            <a:off x="5038757" y="3826372"/>
            <a:ext cx="405701" cy="152162"/>
            <a:chOff x="611591" y="3427216"/>
            <a:chExt cx="405701" cy="152162"/>
          </a:xfrm>
        </p:grpSpPr>
        <p:cxnSp>
          <p:nvCxnSpPr>
            <p:cNvPr id="150" name="직선 화살표 연결선 149"/>
            <p:cNvCxnSpPr>
              <a:stCxn id="151" idx="2"/>
            </p:cNvCxnSpPr>
            <p:nvPr/>
          </p:nvCxnSpPr>
          <p:spPr>
            <a:xfrm>
              <a:off x="611591" y="3503297"/>
              <a:ext cx="405701" cy="0"/>
            </a:xfrm>
            <a:prstGeom prst="straightConnector1">
              <a:avLst/>
            </a:prstGeom>
            <a:noFill/>
            <a:ln w="6350" cap="flat" cmpd="sng" algn="ctr">
              <a:solidFill>
                <a:srgbClr val="4472C4"/>
              </a:solidFill>
              <a:prstDash val="sysDash"/>
              <a:miter lim="800000"/>
              <a:headEnd type="none" w="med" len="med"/>
              <a:tailEnd type="triangle" w="med" len="med"/>
            </a:ln>
            <a:effectLst/>
          </p:spPr>
        </p:cxnSp>
        <p:sp>
          <p:nvSpPr>
            <p:cNvPr id="151" name="타원 150"/>
            <p:cNvSpPr/>
            <p:nvPr/>
          </p:nvSpPr>
          <p:spPr>
            <a:xfrm>
              <a:off x="611591" y="3427216"/>
              <a:ext cx="152162" cy="152162"/>
            </a:xfrm>
            <a:prstGeom prst="ellipse">
              <a:avLst/>
            </a:prstGeom>
            <a:solidFill>
              <a:sysClr val="window" lastClr="FFFFFF"/>
            </a:solidFill>
            <a:ln w="38100" cap="flat" cmpd="sng" algn="ctr">
              <a:solidFill>
                <a:srgbClr val="00B0F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맑은 고딕"/>
                <a:cs typeface="+mn-cs"/>
              </a:endParaRPr>
            </a:p>
          </p:txBody>
        </p:sp>
      </p:grpSp>
      <p:sp>
        <p:nvSpPr>
          <p:cNvPr id="107" name="화살표: 오각형 75">
            <a:extLst>
              <a:ext uri="{FF2B5EF4-FFF2-40B4-BE49-F238E27FC236}">
                <a16:creationId xmlns:a16="http://schemas.microsoft.com/office/drawing/2014/main" id="{ED230987-2BE0-4FE0-98B3-0C9CCCD11A9C}"/>
              </a:ext>
            </a:extLst>
          </p:cNvPr>
          <p:cNvSpPr/>
          <p:nvPr/>
        </p:nvSpPr>
        <p:spPr>
          <a:xfrm>
            <a:off x="339295" y="1707534"/>
            <a:ext cx="4039758" cy="360000"/>
          </a:xfrm>
          <a:prstGeom prst="round2SameRect">
            <a:avLst>
              <a:gd name="adj1" fmla="val 0"/>
              <a:gd name="adj2" fmla="val 21382"/>
            </a:avLst>
          </a:prstGeom>
          <a:gradFill>
            <a:gsLst>
              <a:gs pos="0">
                <a:srgbClr val="0070C0"/>
              </a:gs>
              <a:gs pos="100000">
                <a:srgbClr val="005A9E"/>
              </a:gs>
            </a:gsLst>
            <a:lin ang="4800000" scaled="0"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60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latin typeface="KoPub돋움체 Bold" panose="02020603020101020101" pitchFamily="18" charset="-127"/>
              <a:ea typeface="KoPub돋움체 Bold" panose="02020603020101020101" pitchFamily="18" charset="-127"/>
            </a:endParaRP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ACABF9FB-C12D-465C-A470-6E543CF628DD}"/>
              </a:ext>
            </a:extLst>
          </p:cNvPr>
          <p:cNvSpPr txBox="1"/>
          <p:nvPr/>
        </p:nvSpPr>
        <p:spPr>
          <a:xfrm>
            <a:off x="992613" y="1747763"/>
            <a:ext cx="2733122" cy="259111"/>
          </a:xfrm>
          <a:prstGeom prst="rect">
            <a:avLst/>
          </a:prstGeom>
          <a:gradFill>
            <a:gsLst>
              <a:gs pos="0">
                <a:srgbClr val="0070C0"/>
              </a:gs>
              <a:gs pos="100000">
                <a:srgbClr val="005A9E"/>
              </a:gs>
            </a:gsLst>
            <a:lin ang="4800000" scaled="0"/>
          </a:gradFill>
        </p:spPr>
        <p:txBody>
          <a:bodyPr wrap="none" lIns="0" tIns="0" rIns="0" bIns="0" rtlCol="0" anchor="ctr" anchorCtr="0">
            <a:spAutoFit/>
          </a:bodyPr>
          <a:lstStyle/>
          <a:p>
            <a:pPr algn="ctr" fontAlgn="base">
              <a:lnSpc>
                <a:spcPct val="110000"/>
              </a:lnSpc>
              <a:spcBef>
                <a:spcPts val="400"/>
              </a:spcBef>
              <a:spcAft>
                <a:spcPts val="300"/>
              </a:spcAft>
              <a:buClr>
                <a:schemeClr val="tx1">
                  <a:lumMod val="50000"/>
                  <a:lumOff val="50000"/>
                </a:schemeClr>
              </a:buClr>
              <a:buSzPct val="80000"/>
              <a:defRPr/>
            </a:pPr>
            <a:r>
              <a:rPr lang="ko-KR" altLang="en-US" sz="16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실증지역 선정 및 홍수량 </a:t>
            </a:r>
            <a:r>
              <a:rPr lang="en-US" altLang="ko-KR" sz="16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DB </a:t>
            </a:r>
            <a:r>
              <a:rPr lang="ko-KR" altLang="en-US" sz="16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구축</a:t>
            </a:r>
          </a:p>
        </p:txBody>
      </p:sp>
      <p:sp>
        <p:nvSpPr>
          <p:cNvPr id="110" name="화살표: 오각형 75">
            <a:extLst>
              <a:ext uri="{FF2B5EF4-FFF2-40B4-BE49-F238E27FC236}">
                <a16:creationId xmlns:a16="http://schemas.microsoft.com/office/drawing/2014/main" id="{ED230987-2BE0-4FE0-98B3-0C9CCCD11A9C}"/>
              </a:ext>
            </a:extLst>
          </p:cNvPr>
          <p:cNvSpPr/>
          <p:nvPr/>
        </p:nvSpPr>
        <p:spPr>
          <a:xfrm>
            <a:off x="4740950" y="1707534"/>
            <a:ext cx="4039758" cy="360000"/>
          </a:xfrm>
          <a:prstGeom prst="round2SameRect">
            <a:avLst>
              <a:gd name="adj1" fmla="val 0"/>
              <a:gd name="adj2" fmla="val 21382"/>
            </a:avLst>
          </a:prstGeom>
          <a:gradFill>
            <a:gsLst>
              <a:gs pos="0">
                <a:srgbClr val="0070C0"/>
              </a:gs>
              <a:gs pos="100000">
                <a:srgbClr val="005A9E"/>
              </a:gs>
            </a:gsLst>
            <a:lin ang="4800000" scaled="0"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60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latin typeface="KoPub돋움체 Bold" panose="02020603020101020101" pitchFamily="18" charset="-127"/>
              <a:ea typeface="KoPub돋움체 Bold" panose="02020603020101020101" pitchFamily="18" charset="-127"/>
            </a:endParaRPr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ACABF9FB-C12D-465C-A470-6E543CF628DD}"/>
              </a:ext>
            </a:extLst>
          </p:cNvPr>
          <p:cNvSpPr txBox="1"/>
          <p:nvPr/>
        </p:nvSpPr>
        <p:spPr>
          <a:xfrm>
            <a:off x="5286380" y="1747763"/>
            <a:ext cx="3000396" cy="270843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ctr" fontAlgn="base">
              <a:lnSpc>
                <a:spcPct val="110000"/>
              </a:lnSpc>
              <a:spcBef>
                <a:spcPts val="400"/>
              </a:spcBef>
              <a:spcAft>
                <a:spcPts val="300"/>
              </a:spcAft>
              <a:buClr>
                <a:schemeClr val="tx1">
                  <a:lumMod val="50000"/>
                  <a:lumOff val="50000"/>
                </a:schemeClr>
              </a:buClr>
              <a:buSzPct val="80000"/>
              <a:defRPr/>
            </a:pPr>
            <a:r>
              <a:rPr lang="ko-KR" altLang="en-US" sz="16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안전지원 기술 적용 및 검증</a:t>
            </a:r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id="{2F60FB92-6BA2-BC8A-1B52-2F04C99E5B13}"/>
              </a:ext>
            </a:extLst>
          </p:cNvPr>
          <p:cNvSpPr txBox="1"/>
          <p:nvPr/>
        </p:nvSpPr>
        <p:spPr>
          <a:xfrm>
            <a:off x="358401" y="2629232"/>
            <a:ext cx="1142287" cy="251262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 lIns="0" tIns="252000" rIns="0" bIns="0" rtlCol="0" anchor="b" anchorCtr="0">
            <a:noAutofit/>
          </a:bodyPr>
          <a:lstStyle>
            <a:defPPr>
              <a:defRPr lang="en-US"/>
            </a:defPPr>
            <a:lvl1pPr lvl="0" algn="ctr">
              <a:spcBef>
                <a:spcPct val="0"/>
              </a:spcBef>
              <a:defRPr sz="800" b="1" kern="0" spc="-50">
                <a:ln>
                  <a:solidFill>
                    <a:schemeClr val="bg1">
                      <a:lumMod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KoPubWorld돋움체 Medium" panose="00000600000000000000" pitchFamily="2" charset="-127"/>
              </a:defRPr>
            </a:lvl1pPr>
          </a:lstStyle>
          <a:p>
            <a:pPr lvl="0">
              <a:defRPr/>
            </a:pPr>
            <a:r>
              <a:rPr lang="ko-KR" altLang="en-US" sz="1000" dirty="0"/>
              <a:t>제주시 침수지도</a:t>
            </a:r>
            <a:endParaRPr lang="en-US" altLang="ko-KR" sz="1000" dirty="0"/>
          </a:p>
        </p:txBody>
      </p:sp>
      <p:sp>
        <p:nvSpPr>
          <p:cNvPr id="113" name="직사각형 112"/>
          <p:cNvSpPr/>
          <p:nvPr/>
        </p:nvSpPr>
        <p:spPr>
          <a:xfrm>
            <a:off x="357371" y="2180049"/>
            <a:ext cx="1143317" cy="540602"/>
          </a:xfrm>
          <a:prstGeom prst="rect">
            <a:avLst/>
          </a:prstGeom>
          <a:solidFill>
            <a:schemeClr val="bg1"/>
          </a:solidFill>
          <a:ln w="63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36" name="_x637396456">
            <a:extLst>
              <a:ext uri="{FF2B5EF4-FFF2-40B4-BE49-F238E27FC236}">
                <a16:creationId xmlns:a16="http://schemas.microsoft.com/office/drawing/2014/main" id="{D0C0B4AA-8EF6-A56C-19D5-E7FAFC99FA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960" y="2186558"/>
            <a:ext cx="1137570" cy="53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4" name="TextBox 113">
            <a:extLst>
              <a:ext uri="{FF2B5EF4-FFF2-40B4-BE49-F238E27FC236}">
                <a16:creationId xmlns:a16="http://schemas.microsoft.com/office/drawing/2014/main" id="{2F60FB92-6BA2-BC8A-1B52-2F04C99E5B13}"/>
              </a:ext>
            </a:extLst>
          </p:cNvPr>
          <p:cNvSpPr txBox="1"/>
          <p:nvPr/>
        </p:nvSpPr>
        <p:spPr>
          <a:xfrm>
            <a:off x="358401" y="3380240"/>
            <a:ext cx="1142287" cy="251262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 lIns="0" tIns="252000" rIns="0" bIns="0" rtlCol="0" anchor="b" anchorCtr="0">
            <a:noAutofit/>
          </a:bodyPr>
          <a:lstStyle>
            <a:defPPr>
              <a:defRPr lang="en-US"/>
            </a:defPPr>
            <a:lvl1pPr lvl="0" algn="ctr">
              <a:spcBef>
                <a:spcPct val="0"/>
              </a:spcBef>
              <a:defRPr sz="800" b="1" kern="0" spc="-50">
                <a:ln>
                  <a:solidFill>
                    <a:schemeClr val="bg1">
                      <a:lumMod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KoPubWorld돋움체 Medium" panose="00000600000000000000" pitchFamily="2" charset="-127"/>
              </a:defRPr>
            </a:lvl1pPr>
          </a:lstStyle>
          <a:p>
            <a:pPr lvl="0">
              <a:defRPr/>
            </a:pPr>
            <a:r>
              <a:rPr lang="ko-KR" altLang="en-US" sz="1000" dirty="0"/>
              <a:t>제주시 침수흔적도</a:t>
            </a:r>
            <a:endParaRPr lang="en-US" altLang="ko-KR" sz="1000" dirty="0"/>
          </a:p>
        </p:txBody>
      </p:sp>
      <p:pic>
        <p:nvPicPr>
          <p:cNvPr id="116" name="_x637396456">
            <a:extLst>
              <a:ext uri="{FF2B5EF4-FFF2-40B4-BE49-F238E27FC236}">
                <a16:creationId xmlns:a16="http://schemas.microsoft.com/office/drawing/2014/main" id="{D0C0B4AA-8EF6-A56C-19D5-E7FAFC99FA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960" y="2933700"/>
            <a:ext cx="1137570" cy="539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7" name="TextBox 116">
            <a:extLst>
              <a:ext uri="{FF2B5EF4-FFF2-40B4-BE49-F238E27FC236}">
                <a16:creationId xmlns:a16="http://schemas.microsoft.com/office/drawing/2014/main" id="{2F60FB92-6BA2-BC8A-1B52-2F04C99E5B13}"/>
              </a:ext>
            </a:extLst>
          </p:cNvPr>
          <p:cNvSpPr txBox="1"/>
          <p:nvPr/>
        </p:nvSpPr>
        <p:spPr>
          <a:xfrm>
            <a:off x="359276" y="4473883"/>
            <a:ext cx="1971174" cy="251262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 lIns="0" tIns="252000" rIns="0" bIns="0" rtlCol="0" anchor="b" anchorCtr="0">
            <a:noAutofit/>
          </a:bodyPr>
          <a:lstStyle>
            <a:defPPr>
              <a:defRPr lang="en-US"/>
            </a:defPPr>
            <a:lvl1pPr lvl="0" algn="ctr">
              <a:spcBef>
                <a:spcPct val="0"/>
              </a:spcBef>
              <a:defRPr sz="800" b="1" kern="0" spc="-50">
                <a:ln>
                  <a:solidFill>
                    <a:schemeClr val="bg1">
                      <a:lumMod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KoPubWorld돋움체 Medium" panose="00000600000000000000" pitchFamily="2" charset="-127"/>
              </a:defRPr>
            </a:lvl1pPr>
          </a:lstStyle>
          <a:p>
            <a:pPr>
              <a:defRPr/>
            </a:pPr>
            <a:r>
              <a:rPr lang="en-US" altLang="ko-KR" sz="1000" dirty="0" err="1"/>
              <a:t>IoT</a:t>
            </a:r>
            <a:r>
              <a:rPr lang="en-US" altLang="ko-KR" sz="1000" dirty="0"/>
              <a:t> </a:t>
            </a:r>
            <a:r>
              <a:rPr lang="ko-KR" altLang="en-US" sz="1000" dirty="0"/>
              <a:t>장비를 활용한 하천 유량 관측</a:t>
            </a:r>
            <a:endParaRPr lang="en-US" altLang="ko-KR" sz="1000" dirty="0"/>
          </a:p>
        </p:txBody>
      </p:sp>
      <p:sp>
        <p:nvSpPr>
          <p:cNvPr id="120" name="직사각형 119"/>
          <p:cNvSpPr/>
          <p:nvPr/>
        </p:nvSpPr>
        <p:spPr>
          <a:xfrm>
            <a:off x="357372" y="3671908"/>
            <a:ext cx="1973078" cy="894501"/>
          </a:xfrm>
          <a:prstGeom prst="rect">
            <a:avLst/>
          </a:prstGeom>
          <a:solidFill>
            <a:schemeClr val="bg1"/>
          </a:solidFill>
          <a:ln w="63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42" name="_x637460464">
            <a:extLst>
              <a:ext uri="{FF2B5EF4-FFF2-40B4-BE49-F238E27FC236}">
                <a16:creationId xmlns:a16="http://schemas.microsoft.com/office/drawing/2014/main" id="{16B46CA6-36C7-E1A1-DF6B-231FC412A8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72"/>
          <a:stretch/>
        </p:blipFill>
        <p:spPr bwMode="auto">
          <a:xfrm>
            <a:off x="616328" y="3694806"/>
            <a:ext cx="1435392" cy="853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1" name="TextBox 120">
            <a:extLst>
              <a:ext uri="{FF2B5EF4-FFF2-40B4-BE49-F238E27FC236}">
                <a16:creationId xmlns:a16="http://schemas.microsoft.com/office/drawing/2014/main" id="{2F60FB92-6BA2-BC8A-1B52-2F04C99E5B13}"/>
              </a:ext>
            </a:extLst>
          </p:cNvPr>
          <p:cNvSpPr txBox="1"/>
          <p:nvPr/>
        </p:nvSpPr>
        <p:spPr>
          <a:xfrm>
            <a:off x="2415094" y="4473883"/>
            <a:ext cx="1951424" cy="251262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 lIns="0" tIns="252000" rIns="0" bIns="0" rtlCol="0" anchor="b" anchorCtr="0">
            <a:noAutofit/>
          </a:bodyPr>
          <a:lstStyle>
            <a:defPPr>
              <a:defRPr lang="en-US"/>
            </a:defPPr>
            <a:lvl1pPr lvl="0" algn="ctr">
              <a:spcBef>
                <a:spcPct val="0"/>
              </a:spcBef>
              <a:defRPr sz="800" b="1" kern="0" spc="-50">
                <a:ln>
                  <a:solidFill>
                    <a:schemeClr val="bg1">
                      <a:lumMod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KoPubWorld돋움체 Medium" panose="00000600000000000000" pitchFamily="2" charset="-127"/>
              </a:defRPr>
            </a:lvl1pPr>
          </a:lstStyle>
          <a:p>
            <a:pPr lvl="0">
              <a:defRPr/>
            </a:pPr>
            <a:r>
              <a:rPr lang="ko-KR" altLang="en-US" sz="1000" dirty="0"/>
              <a:t>홍수량 산정 및 </a:t>
            </a:r>
            <a:r>
              <a:rPr lang="en-US" altLang="ko-KR" sz="1000" dirty="0"/>
              <a:t>DB </a:t>
            </a:r>
            <a:r>
              <a:rPr lang="ko-KR" altLang="en-US" sz="1000" dirty="0"/>
              <a:t>구축</a:t>
            </a:r>
            <a:endParaRPr lang="en-US" altLang="ko-KR" sz="1000" dirty="0"/>
          </a:p>
        </p:txBody>
      </p:sp>
      <p:sp>
        <p:nvSpPr>
          <p:cNvPr id="122" name="직사각형 121"/>
          <p:cNvSpPr/>
          <p:nvPr/>
        </p:nvSpPr>
        <p:spPr>
          <a:xfrm>
            <a:off x="2415093" y="3671908"/>
            <a:ext cx="1951425" cy="894501"/>
          </a:xfrm>
          <a:prstGeom prst="rect">
            <a:avLst/>
          </a:prstGeom>
          <a:solidFill>
            <a:schemeClr val="bg1"/>
          </a:solidFill>
          <a:ln w="63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47" name="_x637373128">
            <a:extLst>
              <a:ext uri="{FF2B5EF4-FFF2-40B4-BE49-F238E27FC236}">
                <a16:creationId xmlns:a16="http://schemas.microsoft.com/office/drawing/2014/main" id="{32055A68-E59A-ECD8-9079-A969C17F0C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0484" y="3717032"/>
            <a:ext cx="1519322" cy="831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4" name="직사각형 123"/>
          <p:cNvSpPr/>
          <p:nvPr/>
        </p:nvSpPr>
        <p:spPr>
          <a:xfrm>
            <a:off x="3214739" y="2180049"/>
            <a:ext cx="1143317" cy="1293520"/>
          </a:xfrm>
          <a:prstGeom prst="rect">
            <a:avLst/>
          </a:prstGeom>
          <a:solidFill>
            <a:schemeClr val="bg1"/>
          </a:solidFill>
          <a:ln w="63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5" name="TextBox 124">
            <a:extLst>
              <a:ext uri="{FF2B5EF4-FFF2-40B4-BE49-F238E27FC236}">
                <a16:creationId xmlns:a16="http://schemas.microsoft.com/office/drawing/2014/main" id="{2F60FB92-6BA2-BC8A-1B52-2F04C99E5B13}"/>
              </a:ext>
            </a:extLst>
          </p:cNvPr>
          <p:cNvSpPr txBox="1"/>
          <p:nvPr/>
        </p:nvSpPr>
        <p:spPr>
          <a:xfrm>
            <a:off x="3215769" y="3380240"/>
            <a:ext cx="1142287" cy="251262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 lIns="0" tIns="252000" rIns="0" bIns="0" rtlCol="0" anchor="b" anchorCtr="0">
            <a:noAutofit/>
          </a:bodyPr>
          <a:lstStyle>
            <a:defPPr>
              <a:defRPr lang="en-US"/>
            </a:defPPr>
            <a:lvl1pPr lvl="0" algn="ctr">
              <a:spcBef>
                <a:spcPct val="0"/>
              </a:spcBef>
              <a:defRPr sz="800" b="1" kern="0" spc="-50">
                <a:ln>
                  <a:solidFill>
                    <a:schemeClr val="bg1">
                      <a:lumMod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KoPubWorld돋움체 Medium" panose="00000600000000000000" pitchFamily="2" charset="-127"/>
              </a:defRPr>
            </a:lvl1pPr>
          </a:lstStyle>
          <a:p>
            <a:pPr lvl="0">
              <a:defRPr/>
            </a:pPr>
            <a:r>
              <a:rPr lang="ko-KR" altLang="en-US" sz="1000" dirty="0"/>
              <a:t>실증지역 선정</a:t>
            </a:r>
            <a:endParaRPr lang="en-US" altLang="ko-KR" sz="1000" dirty="0"/>
          </a:p>
        </p:txBody>
      </p:sp>
      <p:pic>
        <p:nvPicPr>
          <p:cNvPr id="244" name="_x637373344">
            <a:extLst>
              <a:ext uri="{FF2B5EF4-FFF2-40B4-BE49-F238E27FC236}">
                <a16:creationId xmlns:a16="http://schemas.microsoft.com/office/drawing/2014/main" id="{B3674142-8F57-D462-41D3-1A2E557F8F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5073" y="2179436"/>
            <a:ext cx="1133825" cy="1294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8" name="TextBox 127">
            <a:extLst>
              <a:ext uri="{FF2B5EF4-FFF2-40B4-BE49-F238E27FC236}">
                <a16:creationId xmlns:a16="http://schemas.microsoft.com/office/drawing/2014/main" id="{2F60FB92-6BA2-BC8A-1B52-2F04C99E5B13}"/>
              </a:ext>
            </a:extLst>
          </p:cNvPr>
          <p:cNvSpPr txBox="1"/>
          <p:nvPr/>
        </p:nvSpPr>
        <p:spPr>
          <a:xfrm>
            <a:off x="1708021" y="3380240"/>
            <a:ext cx="1302440" cy="251262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 lIns="0" tIns="252000" rIns="0" bIns="0" rtlCol="0" anchor="b" anchorCtr="0">
            <a:noAutofit/>
          </a:bodyPr>
          <a:lstStyle>
            <a:defPPr>
              <a:defRPr lang="en-US"/>
            </a:defPPr>
            <a:lvl1pPr lvl="0" algn="ctr">
              <a:spcBef>
                <a:spcPct val="0"/>
              </a:spcBef>
              <a:defRPr sz="800" b="1" kern="0" spc="-50">
                <a:ln>
                  <a:solidFill>
                    <a:schemeClr val="bg1">
                      <a:lumMod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KoPubWorld돋움체 Medium" panose="00000600000000000000" pitchFamily="2" charset="-127"/>
              </a:defRPr>
            </a:lvl1pPr>
          </a:lstStyle>
          <a:p>
            <a:pPr lvl="0">
              <a:defRPr/>
            </a:pPr>
            <a:r>
              <a:rPr lang="ko-KR" altLang="en-US" sz="1000" spc="-100" dirty="0"/>
              <a:t>침수흔적도 및 </a:t>
            </a:r>
            <a:r>
              <a:rPr lang="ko-KR" altLang="en-US" sz="1000" spc="-100" dirty="0" err="1"/>
              <a:t>하천변</a:t>
            </a:r>
            <a:r>
              <a:rPr lang="ko-KR" altLang="en-US" sz="1000" spc="-100" dirty="0"/>
              <a:t> 저지대</a:t>
            </a:r>
            <a:endParaRPr lang="en-US" altLang="ko-KR" sz="1000" spc="-100" dirty="0"/>
          </a:p>
        </p:txBody>
      </p:sp>
      <p:sp>
        <p:nvSpPr>
          <p:cNvPr id="127" name="직사각형 126"/>
          <p:cNvSpPr/>
          <p:nvPr/>
        </p:nvSpPr>
        <p:spPr>
          <a:xfrm>
            <a:off x="1706991" y="2180049"/>
            <a:ext cx="1303470" cy="1293520"/>
          </a:xfrm>
          <a:prstGeom prst="rect">
            <a:avLst/>
          </a:prstGeom>
          <a:solidFill>
            <a:schemeClr val="bg1"/>
          </a:solidFill>
          <a:ln w="63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40" name="_x637418848">
            <a:extLst>
              <a:ext uri="{FF2B5EF4-FFF2-40B4-BE49-F238E27FC236}">
                <a16:creationId xmlns:a16="http://schemas.microsoft.com/office/drawing/2014/main" id="{1083EBE0-26BF-29C4-A5EB-D8A05DB1F8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8022" y="2186518"/>
            <a:ext cx="1302440" cy="1286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69" name="그룹 268">
            <a:extLst>
              <a:ext uri="{FF2B5EF4-FFF2-40B4-BE49-F238E27FC236}">
                <a16:creationId xmlns:a16="http://schemas.microsoft.com/office/drawing/2014/main" id="{B1ACCA3A-8943-058F-F720-D1FE6F246AEF}"/>
              </a:ext>
            </a:extLst>
          </p:cNvPr>
          <p:cNvGrpSpPr/>
          <p:nvPr/>
        </p:nvGrpSpPr>
        <p:grpSpPr>
          <a:xfrm>
            <a:off x="4313810" y="3158114"/>
            <a:ext cx="486914" cy="486910"/>
            <a:chOff x="3720327" y="4726354"/>
            <a:chExt cx="191510" cy="191508"/>
          </a:xfrm>
          <a:solidFill>
            <a:srgbClr val="0149B1"/>
          </a:solidFill>
        </p:grpSpPr>
        <p:sp>
          <p:nvSpPr>
            <p:cNvPr id="270" name="타원 269">
              <a:extLst>
                <a:ext uri="{FF2B5EF4-FFF2-40B4-BE49-F238E27FC236}">
                  <a16:creationId xmlns:a16="http://schemas.microsoft.com/office/drawing/2014/main" id="{97F4DD79-CE94-7129-17DD-11FD8DE1C2DF}"/>
                </a:ext>
              </a:extLst>
            </p:cNvPr>
            <p:cNvSpPr/>
            <p:nvPr/>
          </p:nvSpPr>
          <p:spPr>
            <a:xfrm>
              <a:off x="3720327" y="4726354"/>
              <a:ext cx="191510" cy="191508"/>
            </a:xfrm>
            <a:prstGeom prst="ellipse">
              <a:avLst/>
            </a:prstGeom>
            <a:solidFill>
              <a:srgbClr val="0070C0"/>
            </a:solidFill>
            <a:ln w="41275">
              <a:solidFill>
                <a:schemeClr val="bg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 dirty="0"/>
            </a:p>
          </p:txBody>
        </p:sp>
        <p:sp>
          <p:nvSpPr>
            <p:cNvPr id="271" name="이등변 삼각형 270">
              <a:extLst>
                <a:ext uri="{FF2B5EF4-FFF2-40B4-BE49-F238E27FC236}">
                  <a16:creationId xmlns:a16="http://schemas.microsoft.com/office/drawing/2014/main" id="{6BC3A912-64B3-42DB-9F18-A8A2AF824F71}"/>
                </a:ext>
              </a:extLst>
            </p:cNvPr>
            <p:cNvSpPr/>
            <p:nvPr/>
          </p:nvSpPr>
          <p:spPr>
            <a:xfrm rot="16200000" flipV="1">
              <a:off x="3793427" y="4802285"/>
              <a:ext cx="56637" cy="39646"/>
            </a:xfrm>
            <a:prstGeom prst="triangle">
              <a:avLst/>
            </a:prstGeom>
            <a:grpFill/>
            <a:ln w="50800"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1600" dirty="0" err="1">
                <a:solidFill>
                  <a:schemeClr val="tx1"/>
                </a:solidFill>
              </a:endParaRPr>
            </a:p>
          </p:txBody>
        </p:sp>
      </p:grpSp>
      <p:sp>
        <p:nvSpPr>
          <p:cNvPr id="133" name="직사각형 132">
            <a:extLst>
              <a:ext uri="{FF2B5EF4-FFF2-40B4-BE49-F238E27FC236}">
                <a16:creationId xmlns:a16="http://schemas.microsoft.com/office/drawing/2014/main" id="{B93A0F40-9914-4B7F-A1B8-9E206A8E3E37}"/>
              </a:ext>
            </a:extLst>
          </p:cNvPr>
          <p:cNvSpPr/>
          <p:nvPr/>
        </p:nvSpPr>
        <p:spPr>
          <a:xfrm>
            <a:off x="1529509" y="2752513"/>
            <a:ext cx="166603" cy="307777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marL="0" lvl="1" fontAlgn="base">
              <a:spcBef>
                <a:spcPts val="306"/>
              </a:spcBef>
              <a:spcAft>
                <a:spcPts val="200"/>
              </a:spcAft>
              <a:buClr>
                <a:schemeClr val="tx1">
                  <a:lumMod val="75000"/>
                  <a:lumOff val="25000"/>
                </a:schemeClr>
              </a:buClr>
              <a:buSzPct val="100000"/>
              <a:tabLst>
                <a:tab pos="420408" algn="l"/>
              </a:tabLst>
              <a:defRPr/>
            </a:pPr>
            <a:r>
              <a:rPr kumimoji="1" lang="en-US" altLang="ko-KR" sz="2000" dirty="0">
                <a:ln>
                  <a:solidFill>
                    <a:srgbClr val="4F81BD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Arial Black" pitchFamily="34" charset="0"/>
                <a:ea typeface="Noto Sans CJK KR Black" pitchFamily="34" charset="-127"/>
              </a:rPr>
              <a:t>+</a:t>
            </a:r>
            <a:endParaRPr kumimoji="1" lang="ko-KR" altLang="en-US" sz="2000" dirty="0">
              <a:ln>
                <a:solidFill>
                  <a:srgbClr val="4F81BD">
                    <a:alpha val="0"/>
                  </a:srgb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Arial Black" pitchFamily="34" charset="0"/>
              <a:ea typeface="Noto Sans CJK KR Black" pitchFamily="34" charset="-127"/>
            </a:endParaRPr>
          </a:p>
        </p:txBody>
      </p:sp>
      <p:sp>
        <p:nvSpPr>
          <p:cNvPr id="3" name="오른쪽 화살표 2"/>
          <p:cNvSpPr/>
          <p:nvPr/>
        </p:nvSpPr>
        <p:spPr>
          <a:xfrm>
            <a:off x="3056181" y="2810046"/>
            <a:ext cx="138979" cy="192710"/>
          </a:xfrm>
          <a:prstGeom prst="rightArrow">
            <a:avLst>
              <a:gd name="adj1" fmla="val 27144"/>
              <a:gd name="adj2" fmla="val 51444"/>
            </a:avLst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109" name="그룹 108">
            <a:extLst>
              <a:ext uri="{FF2B5EF4-FFF2-40B4-BE49-F238E27FC236}">
                <a16:creationId xmlns:a16="http://schemas.microsoft.com/office/drawing/2014/main" id="{0CD3DFA6-2240-486C-8F54-2E0F981B888E}"/>
              </a:ext>
            </a:extLst>
          </p:cNvPr>
          <p:cNvGrpSpPr/>
          <p:nvPr/>
        </p:nvGrpSpPr>
        <p:grpSpPr>
          <a:xfrm>
            <a:off x="5623626" y="180431"/>
            <a:ext cx="2695047" cy="234801"/>
            <a:chOff x="8739041" y="132416"/>
            <a:chExt cx="2695047" cy="234801"/>
          </a:xfrm>
        </p:grpSpPr>
        <p:sp>
          <p:nvSpPr>
            <p:cNvPr id="115" name="모서리가 둥근 직사각형 43">
              <a:extLst>
                <a:ext uri="{FF2B5EF4-FFF2-40B4-BE49-F238E27FC236}">
                  <a16:creationId xmlns:a16="http://schemas.microsoft.com/office/drawing/2014/main" id="{A224C465-74A7-41C6-95C5-3497B96B0D9F}"/>
                </a:ext>
              </a:extLst>
            </p:cNvPr>
            <p:cNvSpPr/>
            <p:nvPr/>
          </p:nvSpPr>
          <p:spPr>
            <a:xfrm>
              <a:off x="8739041" y="132416"/>
              <a:ext cx="248205" cy="234801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30325">
                <a:spcBef>
                  <a:spcPts val="300"/>
                </a:spcBef>
                <a:buSzPct val="100000"/>
              </a:pPr>
              <a:r>
                <a:rPr lang="en-US" altLang="ko-KR" sz="1200" spc="-50" dirty="0">
                  <a:ln>
                    <a:solidFill>
                      <a:schemeClr val="bg1">
                        <a:lumMod val="85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돋움체 Bold" panose="00000800000000000000" pitchFamily="2" charset="-127"/>
                  <a:ea typeface="KoPub돋움체 Bold" panose="00000800000000000000" pitchFamily="2" charset="-127"/>
                </a:rPr>
                <a:t>Ⅰ</a:t>
              </a:r>
              <a:endParaRPr lang="ko-KR" altLang="en-US" sz="1200" spc="-50" dirty="0">
                <a:ln>
                  <a:solidFill>
                    <a:schemeClr val="bg1">
                      <a:lumMod val="85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endParaRPr>
            </a:p>
          </p:txBody>
        </p:sp>
        <p:sp>
          <p:nvSpPr>
            <p:cNvPr id="118" name="모서리가 둥근 직사각형 44">
              <a:extLst>
                <a:ext uri="{FF2B5EF4-FFF2-40B4-BE49-F238E27FC236}">
                  <a16:creationId xmlns:a16="http://schemas.microsoft.com/office/drawing/2014/main" id="{18187B78-3EE7-4183-94F4-113C5BF89035}"/>
                </a:ext>
              </a:extLst>
            </p:cNvPr>
            <p:cNvSpPr/>
            <p:nvPr/>
          </p:nvSpPr>
          <p:spPr>
            <a:xfrm>
              <a:off x="9053072" y="132416"/>
              <a:ext cx="1757436" cy="234801"/>
            </a:xfrm>
            <a:prstGeom prst="roundRect">
              <a:avLst/>
            </a:prstGeom>
            <a:solidFill>
              <a:srgbClr val="2D506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30325">
                <a:spcBef>
                  <a:spcPts val="300"/>
                </a:spcBef>
                <a:buSzPct val="100000"/>
              </a:pPr>
              <a:r>
                <a:rPr lang="en-US" altLang="ko-KR" sz="1200" spc="-50" dirty="0">
                  <a:ln>
                    <a:solidFill>
                      <a:schemeClr val="bg1">
                        <a:lumMod val="85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돋움체 Bold" panose="00000800000000000000" pitchFamily="2" charset="-127"/>
                  <a:ea typeface="KoPub돋움체 Bold" panose="00000800000000000000" pitchFamily="2" charset="-127"/>
                </a:rPr>
                <a:t>Ⅱ. </a:t>
              </a:r>
              <a:r>
                <a:rPr lang="ko-KR" altLang="en-US" sz="1200" spc="-50" dirty="0">
                  <a:ln>
                    <a:solidFill>
                      <a:schemeClr val="bg1">
                        <a:lumMod val="85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돋움체 Bold" panose="00000800000000000000" pitchFamily="2" charset="-127"/>
                  <a:ea typeface="KoPub돋움체 Bold" panose="00000800000000000000" pitchFamily="2" charset="-127"/>
                </a:rPr>
                <a:t>연구개발 목표 및 내용</a:t>
              </a:r>
            </a:p>
          </p:txBody>
        </p:sp>
        <p:sp>
          <p:nvSpPr>
            <p:cNvPr id="123" name="모서리가 둥근 직사각형 46">
              <a:extLst>
                <a:ext uri="{FF2B5EF4-FFF2-40B4-BE49-F238E27FC236}">
                  <a16:creationId xmlns:a16="http://schemas.microsoft.com/office/drawing/2014/main" id="{051B76BA-67EF-4B6D-A67C-3A15FD8E9BDF}"/>
                </a:ext>
              </a:extLst>
            </p:cNvPr>
            <p:cNvSpPr/>
            <p:nvPr/>
          </p:nvSpPr>
          <p:spPr>
            <a:xfrm>
              <a:off x="10876334" y="132416"/>
              <a:ext cx="245964" cy="234801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200" spc="-50" dirty="0">
                  <a:ln>
                    <a:solidFill>
                      <a:schemeClr val="bg1">
                        <a:lumMod val="85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돋움체 Bold" panose="00000800000000000000" pitchFamily="2" charset="-127"/>
                  <a:ea typeface="KoPub돋움체 Bold" panose="00000800000000000000" pitchFamily="2" charset="-127"/>
                </a:rPr>
                <a:t>Ⅲ</a:t>
              </a:r>
              <a:endParaRPr lang="ko-KR" altLang="en-US" sz="1200" spc="-50" dirty="0">
                <a:ln>
                  <a:solidFill>
                    <a:schemeClr val="bg1">
                      <a:lumMod val="85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endParaRPr>
            </a:p>
          </p:txBody>
        </p:sp>
        <p:sp>
          <p:nvSpPr>
            <p:cNvPr id="126" name="모서리가 둥근 직사각형 53">
              <a:extLst>
                <a:ext uri="{FF2B5EF4-FFF2-40B4-BE49-F238E27FC236}">
                  <a16:creationId xmlns:a16="http://schemas.microsoft.com/office/drawing/2014/main" id="{9BEAA71E-E1D8-49AD-9804-8D27C41D1AE4}"/>
                </a:ext>
              </a:extLst>
            </p:cNvPr>
            <p:cNvSpPr/>
            <p:nvPr/>
          </p:nvSpPr>
          <p:spPr>
            <a:xfrm>
              <a:off x="11188124" y="132416"/>
              <a:ext cx="245964" cy="234801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200" spc="-50" dirty="0">
                  <a:ln>
                    <a:solidFill>
                      <a:schemeClr val="bg1">
                        <a:lumMod val="85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돋움체 Bold" panose="00000800000000000000" pitchFamily="2" charset="-127"/>
                  <a:ea typeface="KoPub돋움체 Bold" panose="00000800000000000000" pitchFamily="2" charset="-127"/>
                </a:rPr>
                <a:t>Ⅳ</a:t>
              </a:r>
              <a:endParaRPr lang="ko-KR" altLang="en-US" sz="1200" spc="-50" dirty="0">
                <a:ln>
                  <a:solidFill>
                    <a:schemeClr val="bg1">
                      <a:lumMod val="85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endParaRPr>
            </a:p>
          </p:txBody>
        </p:sp>
      </p:grpSp>
      <p:sp>
        <p:nvSpPr>
          <p:cNvPr id="130" name="모서리가 둥근 직사각형 129">
            <a:extLst>
              <a:ext uri="{FF2B5EF4-FFF2-40B4-BE49-F238E27FC236}">
                <a16:creationId xmlns:a16="http://schemas.microsoft.com/office/drawing/2014/main" id="{AB1AE3CF-D32B-4DCB-86C8-066CA9EE39FE}"/>
              </a:ext>
            </a:extLst>
          </p:cNvPr>
          <p:cNvSpPr/>
          <p:nvPr/>
        </p:nvSpPr>
        <p:spPr>
          <a:xfrm>
            <a:off x="8371963" y="183643"/>
            <a:ext cx="245964" cy="234801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200" spc="-50" dirty="0">
                <a:ln>
                  <a:solidFill>
                    <a:schemeClr val="bg1">
                      <a:lumMod val="85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rPr>
              <a:t>Ⅴ</a:t>
            </a:r>
            <a:endParaRPr lang="ko-KR" altLang="en-US" sz="1200" spc="-50" dirty="0">
              <a:ln>
                <a:solidFill>
                  <a:schemeClr val="bg1">
                    <a:lumMod val="85000"/>
                    <a:alpha val="0"/>
                  </a:schemeClr>
                </a:solidFill>
              </a:ln>
              <a:solidFill>
                <a:schemeClr val="bg1"/>
              </a:solidFill>
              <a:latin typeface="KoPub돋움체 Bold" panose="00000800000000000000" pitchFamily="2" charset="-127"/>
              <a:ea typeface="KoPub돋움체 Bold" panose="00000800000000000000" pitchFamily="2" charset="-127"/>
            </a:endParaRPr>
          </a:p>
        </p:txBody>
      </p:sp>
      <p:sp>
        <p:nvSpPr>
          <p:cNvPr id="131" name="모서리가 둥근 직사각형 130">
            <a:extLst>
              <a:ext uri="{FF2B5EF4-FFF2-40B4-BE49-F238E27FC236}">
                <a16:creationId xmlns:a16="http://schemas.microsoft.com/office/drawing/2014/main" id="{C60C7C84-7302-48B1-AA8D-F1952C702B56}"/>
              </a:ext>
            </a:extLst>
          </p:cNvPr>
          <p:cNvSpPr/>
          <p:nvPr/>
        </p:nvSpPr>
        <p:spPr>
          <a:xfrm>
            <a:off x="8673594" y="181899"/>
            <a:ext cx="245964" cy="234801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200" spc="-50" dirty="0">
                <a:ln>
                  <a:solidFill>
                    <a:schemeClr val="bg1">
                      <a:lumMod val="85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rPr>
              <a:t>Ⅵ</a:t>
            </a:r>
            <a:endParaRPr lang="ko-KR" altLang="en-US" sz="1200" spc="-50" dirty="0">
              <a:ln>
                <a:solidFill>
                  <a:schemeClr val="bg1">
                    <a:lumMod val="85000"/>
                    <a:alpha val="0"/>
                  </a:schemeClr>
                </a:solidFill>
              </a:ln>
              <a:solidFill>
                <a:schemeClr val="bg1"/>
              </a:solidFill>
              <a:latin typeface="KoPub돋움체 Bold" panose="00000800000000000000" pitchFamily="2" charset="-127"/>
              <a:ea typeface="KoPub돋움체 Bold" panose="00000800000000000000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7600454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그림 25">
            <a:extLst>
              <a:ext uri="{FF2B5EF4-FFF2-40B4-BE49-F238E27FC236}">
                <a16:creationId xmlns:a16="http://schemas.microsoft.com/office/drawing/2014/main" id="{AD7040A1-E3A2-4ECF-A5F4-DB1F93CB66F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828675"/>
          </a:xfrm>
          <a:prstGeom prst="rect">
            <a:avLst/>
          </a:prstGeom>
        </p:spPr>
      </p:pic>
      <p:pic>
        <p:nvPicPr>
          <p:cNvPr id="27" name="그림 26">
            <a:extLst>
              <a:ext uri="{FF2B5EF4-FFF2-40B4-BE49-F238E27FC236}">
                <a16:creationId xmlns:a16="http://schemas.microsoft.com/office/drawing/2014/main" id="{CC106F35-8D9C-4E3D-A0BF-89554534DB0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3143" y="60525"/>
            <a:ext cx="905690" cy="884790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13C0D3C6-25C0-43FD-A0F3-13EE231E8760}"/>
              </a:ext>
            </a:extLst>
          </p:cNvPr>
          <p:cNvSpPr txBox="1"/>
          <p:nvPr/>
        </p:nvSpPr>
        <p:spPr>
          <a:xfrm>
            <a:off x="158308" y="113210"/>
            <a:ext cx="306686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042873" latinLnBrk="1">
              <a:buClr>
                <a:schemeClr val="tx1">
                  <a:lumMod val="50000"/>
                  <a:lumOff val="50000"/>
                </a:schemeClr>
              </a:buClr>
            </a:pPr>
            <a:r>
              <a:rPr lang="ko-KR" altLang="en-US" sz="10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화산섬 제주의 </a:t>
            </a:r>
            <a:r>
              <a:rPr lang="ko-KR" altLang="en-US" sz="10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66FFFF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실시간 홍수 감지 및 안전지원 기술 </a:t>
            </a:r>
            <a:r>
              <a:rPr lang="ko-KR" altLang="en-US" sz="10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개발</a:t>
            </a:r>
          </a:p>
        </p:txBody>
      </p:sp>
      <p:cxnSp>
        <p:nvCxnSpPr>
          <p:cNvPr id="29" name="직선 연결선 28">
            <a:extLst>
              <a:ext uri="{FF2B5EF4-FFF2-40B4-BE49-F238E27FC236}">
                <a16:creationId xmlns:a16="http://schemas.microsoft.com/office/drawing/2014/main" id="{2A3B4120-C5D6-4E6B-83EF-99A42724F464}"/>
              </a:ext>
            </a:extLst>
          </p:cNvPr>
          <p:cNvCxnSpPr>
            <a:cxnSpLocks/>
          </p:cNvCxnSpPr>
          <p:nvPr/>
        </p:nvCxnSpPr>
        <p:spPr>
          <a:xfrm>
            <a:off x="250825" y="366126"/>
            <a:ext cx="2881015" cy="1000"/>
          </a:xfrm>
          <a:prstGeom prst="line">
            <a:avLst/>
          </a:prstGeom>
          <a:ln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17462057-003F-40EC-B16B-766EF48BC713}"/>
              </a:ext>
            </a:extLst>
          </p:cNvPr>
          <p:cNvSpPr txBox="1"/>
          <p:nvPr/>
        </p:nvSpPr>
        <p:spPr>
          <a:xfrm>
            <a:off x="157980" y="400592"/>
            <a:ext cx="85184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42873" latinLnBrk="1">
              <a:spcAft>
                <a:spcPts val="600"/>
              </a:spcAft>
              <a:buClr>
                <a:schemeClr val="tx1">
                  <a:lumMod val="50000"/>
                  <a:lumOff val="50000"/>
                </a:schemeClr>
              </a:buClr>
            </a:pPr>
            <a:r>
              <a:rPr lang="ko-KR" altLang="en-US" sz="2000" dirty="0" err="1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행정안전부</a:t>
            </a:r>
            <a:r>
              <a:rPr lang="ko-KR" altLang="en-US" sz="20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 </a:t>
            </a:r>
            <a:r>
              <a:rPr lang="en-US" altLang="ko-KR" sz="20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‘</a:t>
            </a:r>
            <a:r>
              <a:rPr lang="ko-KR" altLang="en-US" sz="2000" spc="-1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지역맞춤형 재난안전 문제해결 기술개발 지원 사업</a:t>
            </a:r>
            <a:r>
              <a:rPr lang="en-US" altLang="ko-KR" sz="2000" spc="-1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’</a:t>
            </a:r>
            <a:r>
              <a:rPr lang="ko-KR" altLang="en-US" sz="2000" spc="-1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에 관하여</a:t>
            </a:r>
            <a:r>
              <a:rPr lang="en-US" altLang="ko-KR" sz="2000" spc="-1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,</a:t>
            </a:r>
            <a:endParaRPr lang="en-US" altLang="ko-KR" sz="200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/>
              </a:solidFill>
              <a:latin typeface="KoPub돋움체 Bold" panose="02020603020101020101" pitchFamily="18" charset="-127"/>
              <a:ea typeface="KoPub돋움체 Bold" panose="02020603020101020101" pitchFamily="18" charset="-127"/>
            </a:endParaRPr>
          </a:p>
        </p:txBody>
      </p:sp>
      <p:sp>
        <p:nvSpPr>
          <p:cNvPr id="50" name="직사각형 49"/>
          <p:cNvSpPr/>
          <p:nvPr/>
        </p:nvSpPr>
        <p:spPr>
          <a:xfrm>
            <a:off x="0" y="1124743"/>
            <a:ext cx="9144000" cy="5733257"/>
          </a:xfrm>
          <a:prstGeom prst="rect">
            <a:avLst/>
          </a:prstGeom>
          <a:solidFill>
            <a:srgbClr val="E9EF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52" name="그림 51" descr="002.png"/>
          <p:cNvPicPr>
            <a:picLocks noChangeAspect="1"/>
          </p:cNvPicPr>
          <p:nvPr/>
        </p:nvPicPr>
        <p:blipFill>
          <a:blip r:embed="rId5" cstate="print"/>
          <a:srcRect l="3818" r="3818"/>
          <a:stretch>
            <a:fillRect/>
          </a:stretch>
        </p:blipFill>
        <p:spPr>
          <a:xfrm>
            <a:off x="0" y="856590"/>
            <a:ext cx="9144000" cy="473000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329590"/>
            <a:ext cx="9143999" cy="5528410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816" y="1844824"/>
            <a:ext cx="7054168" cy="4406249"/>
          </a:xfrm>
          <a:prstGeom prst="rect">
            <a:avLst/>
          </a:prstGeom>
        </p:spPr>
      </p:pic>
      <p:cxnSp>
        <p:nvCxnSpPr>
          <p:cNvPr id="12" name="직선 연결선 11"/>
          <p:cNvCxnSpPr/>
          <p:nvPr/>
        </p:nvCxnSpPr>
        <p:spPr>
          <a:xfrm>
            <a:off x="3839220" y="4437112"/>
            <a:ext cx="1368152" cy="0"/>
          </a:xfrm>
          <a:prstGeom prst="line">
            <a:avLst/>
          </a:prstGeom>
          <a:ln w="28575">
            <a:solidFill>
              <a:srgbClr val="00C8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제목 49"/>
          <p:cNvSpPr txBox="1">
            <a:spLocks/>
          </p:cNvSpPr>
          <p:nvPr/>
        </p:nvSpPr>
        <p:spPr>
          <a:xfrm>
            <a:off x="1138194" y="3759200"/>
            <a:ext cx="1859006" cy="1268996"/>
          </a:xfrm>
          <a:prstGeom prst="rect">
            <a:avLst/>
          </a:prstGeom>
        </p:spPr>
        <p:txBody>
          <a:bodyPr anchor="ctr"/>
          <a:lstStyle>
            <a:lvl1pPr algn="ctr" defTabSz="914362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ko-KR" altLang="en-US" sz="1800" spc="-150" dirty="0">
                <a:solidFill>
                  <a:srgbClr val="009E47"/>
                </a:solidFill>
                <a:latin typeface="KoPub돋움체 Bold" pitchFamily="2" charset="-127"/>
                <a:ea typeface="KoPub돋움체 Bold" pitchFamily="2" charset="-127"/>
              </a:rPr>
              <a:t>지역 마다 상이한 </a:t>
            </a:r>
            <a:endParaRPr lang="en-US" altLang="ko-KR" sz="1800" spc="-150" dirty="0">
              <a:solidFill>
                <a:srgbClr val="009E47"/>
              </a:solidFill>
              <a:latin typeface="KoPub돋움체 Bold" pitchFamily="2" charset="-127"/>
              <a:ea typeface="KoPub돋움체 Bold" pitchFamily="2" charset="-127"/>
            </a:endParaRPr>
          </a:p>
          <a:p>
            <a:pPr>
              <a:lnSpc>
                <a:spcPct val="120000"/>
              </a:lnSpc>
            </a:pPr>
            <a:r>
              <a:rPr lang="ko-KR" altLang="en-US" sz="1800" spc="-150" dirty="0">
                <a:solidFill>
                  <a:srgbClr val="009E47"/>
                </a:solidFill>
                <a:latin typeface="KoPub돋움체 Bold" pitchFamily="2" charset="-127"/>
                <a:ea typeface="KoPub돋움체 Bold" pitchFamily="2" charset="-127"/>
              </a:rPr>
              <a:t>재난안전 </a:t>
            </a:r>
            <a:endParaRPr lang="en-US" altLang="ko-KR" sz="1800" spc="-150" dirty="0">
              <a:solidFill>
                <a:srgbClr val="009E47"/>
              </a:solidFill>
              <a:latin typeface="KoPub돋움체 Bold" pitchFamily="2" charset="-127"/>
              <a:ea typeface="KoPub돋움체 Bold" pitchFamily="2" charset="-127"/>
            </a:endParaRPr>
          </a:p>
          <a:p>
            <a:pPr>
              <a:lnSpc>
                <a:spcPct val="120000"/>
              </a:lnSpc>
            </a:pPr>
            <a:r>
              <a:rPr lang="ko-KR" altLang="en-US" sz="1800" spc="-150" dirty="0">
                <a:solidFill>
                  <a:srgbClr val="009E47"/>
                </a:solidFill>
                <a:latin typeface="KoPub돋움체 Bold" pitchFamily="2" charset="-127"/>
                <a:ea typeface="KoPub돋움체 Bold" pitchFamily="2" charset="-127"/>
              </a:rPr>
              <a:t>위험도와 취약성</a:t>
            </a:r>
            <a:endParaRPr lang="en-US" altLang="ko-KR" sz="1800" spc="-150" dirty="0">
              <a:solidFill>
                <a:srgbClr val="009E47"/>
              </a:solidFill>
              <a:latin typeface="KoPub돋움체 Bold" pitchFamily="2" charset="-127"/>
              <a:ea typeface="KoPub돋움체 Bold" pitchFamily="2" charset="-127"/>
            </a:endParaRPr>
          </a:p>
        </p:txBody>
      </p:sp>
      <p:sp>
        <p:nvSpPr>
          <p:cNvPr id="33" name="제목 49"/>
          <p:cNvSpPr txBox="1">
            <a:spLocks/>
          </p:cNvSpPr>
          <p:nvPr/>
        </p:nvSpPr>
        <p:spPr>
          <a:xfrm>
            <a:off x="3604397" y="2946400"/>
            <a:ext cx="1859006" cy="1116168"/>
          </a:xfrm>
          <a:prstGeom prst="rect">
            <a:avLst/>
          </a:prstGeom>
        </p:spPr>
        <p:txBody>
          <a:bodyPr anchor="ctr"/>
          <a:lstStyle>
            <a:lvl1pPr algn="ctr" defTabSz="914362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ko-KR" altLang="en-US" sz="1800" spc="-150" dirty="0">
                <a:solidFill>
                  <a:srgbClr val="008EC0"/>
                </a:solidFill>
                <a:latin typeface="KoPub돋움체 Bold" pitchFamily="2" charset="-127"/>
                <a:ea typeface="KoPub돋움체 Bold" pitchFamily="2" charset="-127"/>
              </a:rPr>
              <a:t>지역사회 스스로 </a:t>
            </a:r>
            <a:endParaRPr lang="en-US" altLang="ko-KR" sz="1800" spc="-150" dirty="0">
              <a:solidFill>
                <a:srgbClr val="008EC0"/>
              </a:solidFill>
              <a:latin typeface="KoPub돋움체 Bold" pitchFamily="2" charset="-127"/>
              <a:ea typeface="KoPub돋움체 Bold" pitchFamily="2" charset="-127"/>
            </a:endParaRPr>
          </a:p>
          <a:p>
            <a:pPr>
              <a:lnSpc>
                <a:spcPct val="120000"/>
              </a:lnSpc>
            </a:pPr>
            <a:r>
              <a:rPr lang="ko-KR" altLang="en-US" sz="1800" spc="-150" dirty="0">
                <a:solidFill>
                  <a:srgbClr val="008EC0"/>
                </a:solidFill>
                <a:latin typeface="KoPub돋움체 Bold" pitchFamily="2" charset="-127"/>
                <a:ea typeface="KoPub돋움체 Bold" pitchFamily="2" charset="-127"/>
              </a:rPr>
              <a:t>재난안전 문제 정의</a:t>
            </a:r>
            <a:endParaRPr lang="en-US" altLang="ko-KR" sz="1800" spc="-150" dirty="0">
              <a:solidFill>
                <a:srgbClr val="008EC0"/>
              </a:solidFill>
              <a:latin typeface="KoPub돋움체 Bold" pitchFamily="2" charset="-127"/>
              <a:ea typeface="KoPub돋움체 Bold" pitchFamily="2" charset="-127"/>
            </a:endParaRPr>
          </a:p>
          <a:p>
            <a:pPr>
              <a:lnSpc>
                <a:spcPct val="120000"/>
              </a:lnSpc>
            </a:pPr>
            <a:r>
              <a:rPr lang="en-US" altLang="ko-KR" sz="1800" spc="-150" dirty="0">
                <a:solidFill>
                  <a:srgbClr val="008EC0"/>
                </a:solidFill>
                <a:latin typeface="KoPub돋움체 Medium" pitchFamily="2" charset="-127"/>
                <a:ea typeface="KoPub돋움체 Medium" pitchFamily="2" charset="-127"/>
              </a:rPr>
              <a:t>(</a:t>
            </a:r>
            <a:r>
              <a:rPr lang="ko-KR" altLang="en-US" sz="1800" spc="-150" dirty="0">
                <a:solidFill>
                  <a:srgbClr val="008EC0"/>
                </a:solidFill>
                <a:latin typeface="KoPub돋움체 Medium" pitchFamily="2" charset="-127"/>
                <a:ea typeface="KoPub돋움체 Medium" pitchFamily="2" charset="-127"/>
              </a:rPr>
              <a:t>현장 특성 반영</a:t>
            </a:r>
            <a:r>
              <a:rPr lang="en-US" altLang="ko-KR" sz="1800" spc="-150" dirty="0">
                <a:solidFill>
                  <a:srgbClr val="008EC0"/>
                </a:solidFill>
                <a:latin typeface="KoPub돋움체 Medium" pitchFamily="2" charset="-127"/>
                <a:ea typeface="KoPub돋움체 Medium" pitchFamily="2" charset="-127"/>
              </a:rPr>
              <a:t>)</a:t>
            </a:r>
          </a:p>
        </p:txBody>
      </p:sp>
      <p:sp>
        <p:nvSpPr>
          <p:cNvPr id="34" name="제목 49"/>
          <p:cNvSpPr txBox="1">
            <a:spLocks/>
          </p:cNvSpPr>
          <p:nvPr/>
        </p:nvSpPr>
        <p:spPr>
          <a:xfrm>
            <a:off x="3577918" y="4642488"/>
            <a:ext cx="1859006" cy="1116168"/>
          </a:xfrm>
          <a:prstGeom prst="rect">
            <a:avLst/>
          </a:prstGeom>
        </p:spPr>
        <p:txBody>
          <a:bodyPr anchor="ctr"/>
          <a:lstStyle>
            <a:lvl1pPr algn="ctr" defTabSz="914362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ko-KR" altLang="en-US" sz="1800" spc="-150" dirty="0">
                <a:solidFill>
                  <a:srgbClr val="008EC0"/>
                </a:solidFill>
                <a:latin typeface="KoPub돋움체 Bold" pitchFamily="2" charset="-127"/>
                <a:ea typeface="KoPub돋움체 Bold" pitchFamily="2" charset="-127"/>
              </a:rPr>
              <a:t>지역사회 스스로 </a:t>
            </a:r>
            <a:endParaRPr lang="en-US" altLang="ko-KR" sz="1800" spc="-150" dirty="0">
              <a:solidFill>
                <a:srgbClr val="008EC0"/>
              </a:solidFill>
              <a:latin typeface="KoPub돋움체 Bold" pitchFamily="2" charset="-127"/>
              <a:ea typeface="KoPub돋움체 Bold" pitchFamily="2" charset="-127"/>
            </a:endParaRPr>
          </a:p>
          <a:p>
            <a:pPr>
              <a:lnSpc>
                <a:spcPct val="120000"/>
              </a:lnSpc>
            </a:pPr>
            <a:r>
              <a:rPr lang="ko-KR" altLang="en-US" sz="1800" spc="-150" dirty="0">
                <a:solidFill>
                  <a:srgbClr val="008EC0"/>
                </a:solidFill>
                <a:latin typeface="KoPub돋움체 Bold" pitchFamily="2" charset="-127"/>
                <a:ea typeface="KoPub돋움체 Bold" pitchFamily="2" charset="-127"/>
              </a:rPr>
              <a:t>재난안전 </a:t>
            </a:r>
            <a:endParaRPr lang="en-US" altLang="ko-KR" sz="1800" spc="-150" dirty="0">
              <a:solidFill>
                <a:srgbClr val="008EC0"/>
              </a:solidFill>
              <a:latin typeface="KoPub돋움체 Bold" pitchFamily="2" charset="-127"/>
              <a:ea typeface="KoPub돋움체 Bold" pitchFamily="2" charset="-127"/>
            </a:endParaRPr>
          </a:p>
          <a:p>
            <a:pPr>
              <a:lnSpc>
                <a:spcPct val="120000"/>
              </a:lnSpc>
            </a:pPr>
            <a:r>
              <a:rPr lang="ko-KR" altLang="en-US" sz="1800" spc="-150" dirty="0">
                <a:solidFill>
                  <a:srgbClr val="008EC0"/>
                </a:solidFill>
                <a:latin typeface="KoPub돋움체 Bold" pitchFamily="2" charset="-127"/>
                <a:ea typeface="KoPub돋움체 Bold" pitchFamily="2" charset="-127"/>
              </a:rPr>
              <a:t>문제 해결</a:t>
            </a:r>
            <a:endParaRPr lang="en-US" altLang="ko-KR" sz="1800" spc="-150" dirty="0">
              <a:solidFill>
                <a:srgbClr val="008EC0"/>
              </a:solidFill>
              <a:latin typeface="KoPub돋움체 Bold" pitchFamily="2" charset="-127"/>
              <a:ea typeface="KoPub돋움체 Bold" pitchFamily="2" charset="-127"/>
            </a:endParaRPr>
          </a:p>
        </p:txBody>
      </p:sp>
      <p:sp>
        <p:nvSpPr>
          <p:cNvPr id="14" name="모서리가 둥근 직사각형 13"/>
          <p:cNvSpPr/>
          <p:nvPr/>
        </p:nvSpPr>
        <p:spPr>
          <a:xfrm>
            <a:off x="6300192" y="4559300"/>
            <a:ext cx="1440160" cy="571500"/>
          </a:xfrm>
          <a:prstGeom prst="roundRect">
            <a:avLst/>
          </a:prstGeom>
          <a:solidFill>
            <a:srgbClr val="ECF1F8"/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>
              <a:latin typeface="KoPub돋움체 Bold" pitchFamily="2" charset="-127"/>
              <a:ea typeface="KoPub돋움체 Bold" pitchFamily="2" charset="-127"/>
            </a:endParaRPr>
          </a:p>
        </p:txBody>
      </p:sp>
      <p:sp>
        <p:nvSpPr>
          <p:cNvPr id="35" name="제목 49"/>
          <p:cNvSpPr txBox="1">
            <a:spLocks/>
          </p:cNvSpPr>
          <p:nvPr/>
        </p:nvSpPr>
        <p:spPr>
          <a:xfrm>
            <a:off x="6078856" y="3721100"/>
            <a:ext cx="1859006" cy="1268996"/>
          </a:xfrm>
          <a:prstGeom prst="rect">
            <a:avLst/>
          </a:prstGeom>
        </p:spPr>
        <p:txBody>
          <a:bodyPr anchor="ctr"/>
          <a:lstStyle>
            <a:lvl1pPr algn="ctr" defTabSz="914362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ko-KR" altLang="en-US" sz="1800" spc="-150" dirty="0">
                <a:solidFill>
                  <a:srgbClr val="0070C0"/>
                </a:solidFill>
                <a:latin typeface="KoPub돋움체 Bold" pitchFamily="2" charset="-127"/>
                <a:ea typeface="KoPub돋움체 Bold" pitchFamily="2" charset="-127"/>
              </a:rPr>
              <a:t>지역사회 </a:t>
            </a:r>
            <a:endParaRPr lang="en-US" altLang="ko-KR" sz="1800" spc="-150" dirty="0">
              <a:solidFill>
                <a:srgbClr val="0070C0"/>
              </a:solidFill>
              <a:latin typeface="KoPub돋움체 Bold" pitchFamily="2" charset="-127"/>
              <a:ea typeface="KoPub돋움체 Bold" pitchFamily="2" charset="-127"/>
            </a:endParaRPr>
          </a:p>
          <a:p>
            <a:pPr>
              <a:lnSpc>
                <a:spcPct val="120000"/>
              </a:lnSpc>
            </a:pPr>
            <a:r>
              <a:rPr lang="ko-KR" altLang="en-US" sz="1800" spc="-150" dirty="0">
                <a:solidFill>
                  <a:srgbClr val="0070C0"/>
                </a:solidFill>
                <a:latin typeface="KoPub돋움체 Bold" pitchFamily="2" charset="-127"/>
                <a:ea typeface="KoPub돋움체 Bold" pitchFamily="2" charset="-127"/>
              </a:rPr>
              <a:t>재난안전관리</a:t>
            </a:r>
            <a:r>
              <a:rPr lang="en-US" altLang="ko-KR" sz="1800" spc="-150" dirty="0">
                <a:solidFill>
                  <a:srgbClr val="0070C0"/>
                </a:solidFill>
                <a:latin typeface="KoPub돋움체 Bold" pitchFamily="2" charset="-127"/>
                <a:ea typeface="KoPub돋움체 Bold" pitchFamily="2" charset="-127"/>
              </a:rPr>
              <a:t/>
            </a:r>
            <a:br>
              <a:rPr lang="en-US" altLang="ko-KR" sz="1800" spc="-150" dirty="0">
                <a:solidFill>
                  <a:srgbClr val="0070C0"/>
                </a:solidFill>
                <a:latin typeface="KoPub돋움체 Bold" pitchFamily="2" charset="-127"/>
                <a:ea typeface="KoPub돋움체 Bold" pitchFamily="2" charset="-127"/>
              </a:rPr>
            </a:br>
            <a:r>
              <a:rPr lang="ko-KR" altLang="en-US" sz="1800" spc="-150" dirty="0">
                <a:solidFill>
                  <a:srgbClr val="0070C0"/>
                </a:solidFill>
                <a:latin typeface="KoPub돋움체 Bold" pitchFamily="2" charset="-127"/>
                <a:ea typeface="KoPub돋움체 Bold" pitchFamily="2" charset="-127"/>
              </a:rPr>
              <a:t>역량 강화 </a:t>
            </a:r>
            <a:r>
              <a:rPr lang="en-US" altLang="ko-KR" sz="1800" spc="-150" dirty="0">
                <a:solidFill>
                  <a:srgbClr val="0070C0"/>
                </a:solidFill>
                <a:latin typeface="KoPub돋움체 Bold" pitchFamily="2" charset="-127"/>
                <a:ea typeface="KoPub돋움체 Bold" pitchFamily="2" charset="-127"/>
                <a:sym typeface="Wingdings" panose="05000000000000000000" pitchFamily="2" charset="2"/>
              </a:rPr>
              <a:t> </a:t>
            </a:r>
          </a:p>
          <a:p>
            <a:r>
              <a:rPr lang="ko-KR" altLang="en-US" sz="1800" spc="-150" dirty="0">
                <a:solidFill>
                  <a:srgbClr val="0070C0"/>
                </a:solidFill>
                <a:latin typeface="KoPub돋움체 Medium" pitchFamily="2" charset="-127"/>
                <a:ea typeface="KoPub돋움체 Medium" pitchFamily="2" charset="-127"/>
              </a:rPr>
              <a:t>사업 성과의 </a:t>
            </a:r>
            <a:endParaRPr lang="en-US" altLang="ko-KR" sz="1800" spc="-150" dirty="0">
              <a:solidFill>
                <a:srgbClr val="0070C0"/>
              </a:solidFill>
              <a:latin typeface="KoPub돋움체 Medium" pitchFamily="2" charset="-127"/>
              <a:ea typeface="KoPub돋움체 Medium" pitchFamily="2" charset="-127"/>
            </a:endParaRPr>
          </a:p>
          <a:p>
            <a:r>
              <a:rPr lang="ko-KR" altLang="en-US" sz="1800" spc="-150" dirty="0">
                <a:solidFill>
                  <a:srgbClr val="0070C0"/>
                </a:solidFill>
                <a:latin typeface="KoPub돋움체 Medium" pitchFamily="2" charset="-127"/>
                <a:ea typeface="KoPub돋움체 Medium" pitchFamily="2" charset="-127"/>
              </a:rPr>
              <a:t>현장 활용</a:t>
            </a:r>
            <a:endParaRPr lang="en-US" altLang="ko-KR" sz="1800" spc="-150" dirty="0">
              <a:solidFill>
                <a:srgbClr val="0070C0"/>
              </a:solidFill>
              <a:latin typeface="KoPub돋움체 Medium" pitchFamily="2" charset="-127"/>
              <a:ea typeface="KoPub돋움체 Medium" pitchFamily="2" charset="-127"/>
            </a:endParaRPr>
          </a:p>
        </p:txBody>
      </p:sp>
      <p:sp>
        <p:nvSpPr>
          <p:cNvPr id="17" name="Slide Number Placeholder 4">
            <a:extLst>
              <a:ext uri="{FF2B5EF4-FFF2-40B4-BE49-F238E27FC236}">
                <a16:creationId xmlns:a16="http://schemas.microsoft.com/office/drawing/2014/main" id="{2109913F-AE7C-4464-BE13-AABF4197645E}"/>
              </a:ext>
            </a:extLst>
          </p:cNvPr>
          <p:cNvSpPr txBox="1">
            <a:spLocks/>
          </p:cNvSpPr>
          <p:nvPr/>
        </p:nvSpPr>
        <p:spPr>
          <a:xfrm>
            <a:off x="4126064" y="6541360"/>
            <a:ext cx="891872" cy="25567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dirty="0"/>
              <a:t>Page </a:t>
            </a:r>
            <a:fld id="{F03C90E3-98FA-4A46-95E3-0DCDD3916FEC}" type="slidenum">
              <a:rPr lang="ko-KR" altLang="en-US" smtClean="0"/>
              <a:pPr algn="ctr"/>
              <a:t>2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77150795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그림 25">
            <a:extLst>
              <a:ext uri="{FF2B5EF4-FFF2-40B4-BE49-F238E27FC236}">
                <a16:creationId xmlns:a16="http://schemas.microsoft.com/office/drawing/2014/main" id="{AD7040A1-E3A2-4ECF-A5F4-DB1F93CB66F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828675"/>
          </a:xfrm>
          <a:prstGeom prst="rect">
            <a:avLst/>
          </a:prstGeom>
        </p:spPr>
      </p:pic>
      <p:pic>
        <p:nvPicPr>
          <p:cNvPr id="27" name="그림 26">
            <a:extLst>
              <a:ext uri="{FF2B5EF4-FFF2-40B4-BE49-F238E27FC236}">
                <a16:creationId xmlns:a16="http://schemas.microsoft.com/office/drawing/2014/main" id="{CC106F35-8D9C-4E3D-A0BF-89554534DB0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3143" y="60525"/>
            <a:ext cx="905690" cy="884790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13C0D3C6-25C0-43FD-A0F3-13EE231E8760}"/>
              </a:ext>
            </a:extLst>
          </p:cNvPr>
          <p:cNvSpPr txBox="1"/>
          <p:nvPr/>
        </p:nvSpPr>
        <p:spPr>
          <a:xfrm>
            <a:off x="158308" y="113210"/>
            <a:ext cx="306686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042873" latinLnBrk="1">
              <a:buClr>
                <a:schemeClr val="tx1">
                  <a:lumMod val="50000"/>
                  <a:lumOff val="50000"/>
                </a:schemeClr>
              </a:buClr>
            </a:pPr>
            <a:r>
              <a:rPr lang="ko-KR" altLang="en-US" sz="10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화산섬 제주의 </a:t>
            </a:r>
            <a:r>
              <a:rPr lang="ko-KR" altLang="en-US" sz="10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66FFFF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실시간 홍수 감지 및 안전지원 기술 </a:t>
            </a:r>
            <a:r>
              <a:rPr lang="ko-KR" altLang="en-US" sz="10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개발</a:t>
            </a:r>
          </a:p>
        </p:txBody>
      </p:sp>
      <p:cxnSp>
        <p:nvCxnSpPr>
          <p:cNvPr id="29" name="직선 연결선 28">
            <a:extLst>
              <a:ext uri="{FF2B5EF4-FFF2-40B4-BE49-F238E27FC236}">
                <a16:creationId xmlns:a16="http://schemas.microsoft.com/office/drawing/2014/main" id="{2A3B4120-C5D6-4E6B-83EF-99A42724F464}"/>
              </a:ext>
            </a:extLst>
          </p:cNvPr>
          <p:cNvCxnSpPr>
            <a:cxnSpLocks/>
          </p:cNvCxnSpPr>
          <p:nvPr/>
        </p:nvCxnSpPr>
        <p:spPr>
          <a:xfrm>
            <a:off x="250825" y="366126"/>
            <a:ext cx="2881015" cy="1000"/>
          </a:xfrm>
          <a:prstGeom prst="line">
            <a:avLst/>
          </a:prstGeom>
          <a:ln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0" name="직사각형 149"/>
          <p:cNvSpPr/>
          <p:nvPr/>
        </p:nvSpPr>
        <p:spPr>
          <a:xfrm>
            <a:off x="214200" y="417500"/>
            <a:ext cx="46923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042873" latinLnBrk="1">
              <a:spcAft>
                <a:spcPts val="600"/>
              </a:spcAft>
              <a:buClr>
                <a:schemeClr val="tx1">
                  <a:lumMod val="50000"/>
                  <a:lumOff val="50000"/>
                </a:schemeClr>
              </a:buClr>
            </a:pPr>
            <a:r>
              <a:rPr lang="ko-KR" altLang="en-US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본 연구의 차별성 및 도전성</a:t>
            </a:r>
            <a:r>
              <a:rPr lang="en-US" altLang="ko-KR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  </a:t>
            </a:r>
            <a:r>
              <a:rPr lang="ko-KR" altLang="en-US" sz="14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FFFF00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제주의 재난안전 문제 반영</a:t>
            </a:r>
            <a:endParaRPr lang="en-US" altLang="ko-KR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rgbClr val="FFFF00"/>
              </a:solidFill>
              <a:latin typeface="KoPub돋움체 Bold" panose="02020603020101020101" pitchFamily="18" charset="-127"/>
              <a:ea typeface="KoPub돋움체 Bold" panose="02020603020101020101" pitchFamily="18" charset="-127"/>
            </a:endParaRPr>
          </a:p>
        </p:txBody>
      </p:sp>
      <p:grpSp>
        <p:nvGrpSpPr>
          <p:cNvPr id="176" name="그룹 175"/>
          <p:cNvGrpSpPr/>
          <p:nvPr/>
        </p:nvGrpSpPr>
        <p:grpSpPr>
          <a:xfrm>
            <a:off x="251520" y="1016603"/>
            <a:ext cx="2187375" cy="246221"/>
            <a:chOff x="251520" y="1044884"/>
            <a:chExt cx="2187375" cy="246221"/>
          </a:xfrm>
        </p:grpSpPr>
        <p:grpSp>
          <p:nvGrpSpPr>
            <p:cNvPr id="177" name="그룹 49">
              <a:extLst>
                <a:ext uri="{FF2B5EF4-FFF2-40B4-BE49-F238E27FC236}">
                  <a16:creationId xmlns:a16="http://schemas.microsoft.com/office/drawing/2014/main" id="{5EC4D4DD-0A5D-4DE1-B44B-19BD2AF30577}"/>
                </a:ext>
              </a:extLst>
            </p:cNvPr>
            <p:cNvGrpSpPr/>
            <p:nvPr/>
          </p:nvGrpSpPr>
          <p:grpSpPr>
            <a:xfrm>
              <a:off x="251520" y="1059994"/>
              <a:ext cx="216000" cy="216000"/>
              <a:chOff x="268468" y="4655853"/>
              <a:chExt cx="798138" cy="798137"/>
            </a:xfrm>
          </p:grpSpPr>
          <p:sp>
            <p:nvSpPr>
              <p:cNvPr id="179" name="포인트가 32개인 별 171">
                <a:extLst>
                  <a:ext uri="{FF2B5EF4-FFF2-40B4-BE49-F238E27FC236}">
                    <a16:creationId xmlns:a16="http://schemas.microsoft.com/office/drawing/2014/main" id="{CE799E76-1287-4575-9229-A5391B2A8E97}"/>
                  </a:ext>
                </a:extLst>
              </p:cNvPr>
              <p:cNvSpPr/>
              <p:nvPr/>
            </p:nvSpPr>
            <p:spPr>
              <a:xfrm rot="18900000">
                <a:off x="268468" y="4655853"/>
                <a:ext cx="798137" cy="798137"/>
              </a:xfrm>
              <a:prstGeom prst="ellipse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100" dirty="0"/>
              </a:p>
            </p:txBody>
          </p:sp>
          <p:sp>
            <p:nvSpPr>
              <p:cNvPr id="180" name="포인트가 32개인 별 171">
                <a:extLst>
                  <a:ext uri="{FF2B5EF4-FFF2-40B4-BE49-F238E27FC236}">
                    <a16:creationId xmlns:a16="http://schemas.microsoft.com/office/drawing/2014/main" id="{A148F43F-D4C2-4E4F-8B33-E5846782F853}"/>
                  </a:ext>
                </a:extLst>
              </p:cNvPr>
              <p:cNvSpPr/>
              <p:nvPr/>
            </p:nvSpPr>
            <p:spPr>
              <a:xfrm rot="18900000">
                <a:off x="268468" y="4655853"/>
                <a:ext cx="798138" cy="798137"/>
              </a:xfrm>
              <a:prstGeom prst="ellipse">
                <a:avLst/>
              </a:prstGeom>
              <a:gradFill>
                <a:gsLst>
                  <a:gs pos="100000">
                    <a:schemeClr val="bg1">
                      <a:alpha val="0"/>
                    </a:schemeClr>
                  </a:gs>
                  <a:gs pos="53000">
                    <a:schemeClr val="bg1">
                      <a:alpha val="0"/>
                    </a:schemeClr>
                  </a:gs>
                  <a:gs pos="54000">
                    <a:schemeClr val="bg1">
                      <a:alpha val="15000"/>
                    </a:schemeClr>
                  </a:gs>
                </a:gsLst>
                <a:lin ang="162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100" dirty="0"/>
              </a:p>
            </p:txBody>
          </p:sp>
          <p:sp>
            <p:nvSpPr>
              <p:cNvPr id="181" name="포인트가 32개인 별 171">
                <a:extLst>
                  <a:ext uri="{FF2B5EF4-FFF2-40B4-BE49-F238E27FC236}">
                    <a16:creationId xmlns:a16="http://schemas.microsoft.com/office/drawing/2014/main" id="{A148F43F-D4C2-4E4F-8B33-E5846782F853}"/>
                  </a:ext>
                </a:extLst>
              </p:cNvPr>
              <p:cNvSpPr/>
              <p:nvPr/>
            </p:nvSpPr>
            <p:spPr>
              <a:xfrm rot="18900000">
                <a:off x="468003" y="4855387"/>
                <a:ext cx="399069" cy="39906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innerShdw blurRad="127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100" dirty="0"/>
              </a:p>
            </p:txBody>
          </p:sp>
        </p:grpSp>
        <p:sp>
          <p:nvSpPr>
            <p:cNvPr id="178" name="TextBox 177">
              <a:extLst>
                <a:ext uri="{FF2B5EF4-FFF2-40B4-BE49-F238E27FC236}">
                  <a16:creationId xmlns:a16="http://schemas.microsoft.com/office/drawing/2014/main" id="{FFD80164-BA2B-4DAF-9744-0575FA2D8079}"/>
                </a:ext>
              </a:extLst>
            </p:cNvPr>
            <p:cNvSpPr txBox="1"/>
            <p:nvPr/>
          </p:nvSpPr>
          <p:spPr>
            <a:xfrm>
              <a:off x="524910" y="1044884"/>
              <a:ext cx="1913985" cy="24622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lvl="2" defTabSz="1042873" latinLnBrk="1">
                <a:spcAft>
                  <a:spcPts val="600"/>
                </a:spcAft>
                <a:buClr>
                  <a:schemeClr val="tx1">
                    <a:lumMod val="50000"/>
                    <a:lumOff val="50000"/>
                  </a:schemeClr>
                </a:buClr>
                <a:buSzPct val="80000"/>
                <a:defRPr/>
              </a:pPr>
              <a:r>
                <a:rPr lang="ko-KR" altLang="en-US" sz="160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KoPub돋움체 Bold" panose="02020603020101020101" pitchFamily="18" charset="-127"/>
                  <a:ea typeface="KoPub돋움체 Bold" panose="02020603020101020101" pitchFamily="18" charset="-127"/>
                </a:rPr>
                <a:t>제주지역 안전수요 반영</a:t>
              </a:r>
            </a:p>
          </p:txBody>
        </p:sp>
      </p:grpSp>
      <p:sp>
        <p:nvSpPr>
          <p:cNvPr id="182" name="사각형: 둥근 모서리 94">
            <a:extLst>
              <a:ext uri="{FF2B5EF4-FFF2-40B4-BE49-F238E27FC236}">
                <a16:creationId xmlns:a16="http://schemas.microsoft.com/office/drawing/2014/main" id="{55E339AD-7FD7-4EF3-92C9-3F826945549D}"/>
              </a:ext>
            </a:extLst>
          </p:cNvPr>
          <p:cNvSpPr/>
          <p:nvPr/>
        </p:nvSpPr>
        <p:spPr>
          <a:xfrm>
            <a:off x="253174" y="1412776"/>
            <a:ext cx="4212000" cy="5112568"/>
          </a:xfrm>
          <a:prstGeom prst="rect">
            <a:avLst/>
          </a:prstGeom>
          <a:solidFill>
            <a:schemeClr val="bg1"/>
          </a:solidFill>
          <a:ln w="6350">
            <a:solidFill>
              <a:schemeClr val="bg1">
                <a:lumMod val="75000"/>
              </a:schemeClr>
            </a:solidFill>
          </a:ln>
          <a:effectLst>
            <a:outerShdw dist="38100" dir="5400000" algn="t" rotWithShape="0">
              <a:schemeClr val="bg1">
                <a:lumMod val="8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600" dirty="0"/>
          </a:p>
        </p:txBody>
      </p:sp>
      <p:grpSp>
        <p:nvGrpSpPr>
          <p:cNvPr id="183" name="그룹 182"/>
          <p:cNvGrpSpPr/>
          <p:nvPr/>
        </p:nvGrpSpPr>
        <p:grpSpPr>
          <a:xfrm>
            <a:off x="339295" y="1412776"/>
            <a:ext cx="4039758" cy="360000"/>
            <a:chOff x="5337486" y="981075"/>
            <a:chExt cx="3439378" cy="316990"/>
          </a:xfrm>
        </p:grpSpPr>
        <p:sp>
          <p:nvSpPr>
            <p:cNvPr id="184" name="화살표: 오각형 75">
              <a:extLst>
                <a:ext uri="{FF2B5EF4-FFF2-40B4-BE49-F238E27FC236}">
                  <a16:creationId xmlns:a16="http://schemas.microsoft.com/office/drawing/2014/main" id="{ED230987-2BE0-4FE0-98B3-0C9CCCD11A9C}"/>
                </a:ext>
              </a:extLst>
            </p:cNvPr>
            <p:cNvSpPr/>
            <p:nvPr/>
          </p:nvSpPr>
          <p:spPr>
            <a:xfrm>
              <a:off x="5337486" y="981075"/>
              <a:ext cx="3439378" cy="316990"/>
            </a:xfrm>
            <a:prstGeom prst="round2SameRect">
              <a:avLst>
                <a:gd name="adj1" fmla="val 0"/>
                <a:gd name="adj2" fmla="val 21382"/>
              </a:avLst>
            </a:prstGeom>
            <a:gradFill>
              <a:gsLst>
                <a:gs pos="0">
                  <a:srgbClr val="0070C0"/>
                </a:gs>
                <a:gs pos="100000">
                  <a:srgbClr val="002060"/>
                </a:gs>
              </a:gsLst>
              <a:lin ang="4800000" scaled="0"/>
            </a:gra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latin typeface="KoPub돋움체 Bold" panose="02020603020101020101" pitchFamily="18" charset="-127"/>
                <a:ea typeface="KoPub돋움체 Bold" panose="02020603020101020101" pitchFamily="18" charset="-127"/>
              </a:endParaRPr>
            </a:p>
          </p:txBody>
        </p:sp>
        <p:sp>
          <p:nvSpPr>
            <p:cNvPr id="185" name="TextBox 184">
              <a:extLst>
                <a:ext uri="{FF2B5EF4-FFF2-40B4-BE49-F238E27FC236}">
                  <a16:creationId xmlns:a16="http://schemas.microsoft.com/office/drawing/2014/main" id="{ACABF9FB-C12D-465C-A470-6E543CF628DD}"/>
                </a:ext>
              </a:extLst>
            </p:cNvPr>
            <p:cNvSpPr txBox="1"/>
            <p:nvPr/>
          </p:nvSpPr>
          <p:spPr>
            <a:xfrm>
              <a:off x="5856862" y="1020330"/>
              <a:ext cx="2400628" cy="238485"/>
            </a:xfrm>
            <a:prstGeom prst="rect">
              <a:avLst/>
            </a:prstGeom>
            <a:noFill/>
          </p:spPr>
          <p:txBody>
            <a:bodyPr wrap="none" lIns="0" tIns="0" rIns="0" bIns="0" rtlCol="0" anchor="ctr" anchorCtr="0">
              <a:spAutoFit/>
            </a:bodyPr>
            <a:lstStyle/>
            <a:p>
              <a:pPr algn="ctr" fontAlgn="base">
                <a:lnSpc>
                  <a:spcPct val="110000"/>
                </a:lnSpc>
                <a:spcBef>
                  <a:spcPts val="400"/>
                </a:spcBef>
                <a:spcAft>
                  <a:spcPts val="300"/>
                </a:spcAft>
                <a:buClr>
                  <a:schemeClr val="tx1">
                    <a:lumMod val="50000"/>
                    <a:lumOff val="50000"/>
                  </a:schemeClr>
                </a:buClr>
                <a:buSzPct val="80000"/>
                <a:defRPr/>
              </a:pPr>
              <a:r>
                <a:rPr lang="ko-KR" altLang="en-US" sz="160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돋움체 Bold" panose="02020603020101020101" pitchFamily="18" charset="-127"/>
                  <a:ea typeface="KoPub돋움체 Bold" panose="02020603020101020101" pitchFamily="18" charset="-127"/>
                </a:rPr>
                <a:t>제주지역 안전수요</a:t>
              </a:r>
              <a:r>
                <a:rPr lang="en-US" altLang="ko-KR" sz="160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돋움체 Bold" panose="02020603020101020101" pitchFamily="18" charset="-127"/>
                  <a:ea typeface="KoPub돋움체 Bold" panose="02020603020101020101" pitchFamily="18" charset="-127"/>
                </a:rPr>
                <a:t>(</a:t>
              </a:r>
              <a:r>
                <a:rPr lang="ko-KR" altLang="en-US" sz="160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돋움체 Bold" panose="02020603020101020101" pitchFamily="18" charset="-127"/>
                  <a:ea typeface="KoPub돋움체 Bold" panose="02020603020101020101" pitchFamily="18" charset="-127"/>
                </a:rPr>
                <a:t>피해 특성</a:t>
              </a:r>
              <a:r>
                <a:rPr lang="en-US" altLang="ko-KR" sz="160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돋움체 Bold" panose="02020603020101020101" pitchFamily="18" charset="-127"/>
                  <a:ea typeface="KoPub돋움체 Bold" panose="02020603020101020101" pitchFamily="18" charset="-127"/>
                </a:rPr>
                <a:t>)</a:t>
              </a:r>
              <a:r>
                <a:rPr lang="ko-KR" altLang="en-US" sz="160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돋움체 Bold" panose="02020603020101020101" pitchFamily="18" charset="-127"/>
                  <a:ea typeface="KoPub돋움체 Bold" panose="02020603020101020101" pitchFamily="18" charset="-127"/>
                </a:rPr>
                <a:t> 반영</a:t>
              </a:r>
            </a:p>
          </p:txBody>
        </p:sp>
      </p:grpSp>
      <p:sp>
        <p:nvSpPr>
          <p:cNvPr id="186" name="사각형: 둥근 모서리 94">
            <a:extLst>
              <a:ext uri="{FF2B5EF4-FFF2-40B4-BE49-F238E27FC236}">
                <a16:creationId xmlns:a16="http://schemas.microsoft.com/office/drawing/2014/main" id="{55E339AD-7FD7-4EF3-92C9-3F826945549D}"/>
              </a:ext>
            </a:extLst>
          </p:cNvPr>
          <p:cNvSpPr/>
          <p:nvPr/>
        </p:nvSpPr>
        <p:spPr>
          <a:xfrm>
            <a:off x="4662350" y="1412776"/>
            <a:ext cx="4212000" cy="5112568"/>
          </a:xfrm>
          <a:prstGeom prst="rect">
            <a:avLst/>
          </a:prstGeom>
          <a:solidFill>
            <a:schemeClr val="bg1"/>
          </a:solidFill>
          <a:ln w="6350">
            <a:solidFill>
              <a:schemeClr val="bg1">
                <a:lumMod val="75000"/>
              </a:schemeClr>
            </a:solidFill>
          </a:ln>
          <a:effectLst>
            <a:outerShdw dist="38100" dir="5400000" algn="t" rotWithShape="0">
              <a:schemeClr val="bg1">
                <a:lumMod val="8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600" dirty="0"/>
          </a:p>
        </p:txBody>
      </p:sp>
      <p:grpSp>
        <p:nvGrpSpPr>
          <p:cNvPr id="187" name="그룹 186"/>
          <p:cNvGrpSpPr/>
          <p:nvPr/>
        </p:nvGrpSpPr>
        <p:grpSpPr>
          <a:xfrm>
            <a:off x="4748471" y="1412776"/>
            <a:ext cx="4039758" cy="360000"/>
            <a:chOff x="5337486" y="981075"/>
            <a:chExt cx="3439378" cy="316990"/>
          </a:xfrm>
        </p:grpSpPr>
        <p:sp>
          <p:nvSpPr>
            <p:cNvPr id="188" name="화살표: 오각형 75">
              <a:extLst>
                <a:ext uri="{FF2B5EF4-FFF2-40B4-BE49-F238E27FC236}">
                  <a16:creationId xmlns:a16="http://schemas.microsoft.com/office/drawing/2014/main" id="{ED230987-2BE0-4FE0-98B3-0C9CCCD11A9C}"/>
                </a:ext>
              </a:extLst>
            </p:cNvPr>
            <p:cNvSpPr/>
            <p:nvPr/>
          </p:nvSpPr>
          <p:spPr>
            <a:xfrm>
              <a:off x="5337486" y="981075"/>
              <a:ext cx="3439378" cy="316990"/>
            </a:xfrm>
            <a:prstGeom prst="round2SameRect">
              <a:avLst>
                <a:gd name="adj1" fmla="val 0"/>
                <a:gd name="adj2" fmla="val 21382"/>
              </a:avLst>
            </a:prstGeom>
            <a:gradFill>
              <a:gsLst>
                <a:gs pos="0">
                  <a:srgbClr val="0070C0"/>
                </a:gs>
                <a:gs pos="100000">
                  <a:srgbClr val="002060"/>
                </a:gs>
              </a:gsLst>
              <a:lin ang="4800000" scaled="0"/>
            </a:gra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latin typeface="KoPub돋움체 Bold" panose="02020603020101020101" pitchFamily="18" charset="-127"/>
                <a:ea typeface="KoPub돋움체 Bold" panose="02020603020101020101" pitchFamily="18" charset="-127"/>
              </a:endParaRPr>
            </a:p>
          </p:txBody>
        </p:sp>
        <p:sp>
          <p:nvSpPr>
            <p:cNvPr id="189" name="TextBox 188">
              <a:extLst>
                <a:ext uri="{FF2B5EF4-FFF2-40B4-BE49-F238E27FC236}">
                  <a16:creationId xmlns:a16="http://schemas.microsoft.com/office/drawing/2014/main" id="{ACABF9FB-C12D-465C-A470-6E543CF628DD}"/>
                </a:ext>
              </a:extLst>
            </p:cNvPr>
            <p:cNvSpPr txBox="1"/>
            <p:nvPr/>
          </p:nvSpPr>
          <p:spPr>
            <a:xfrm>
              <a:off x="5708105" y="1020328"/>
              <a:ext cx="2698147" cy="238485"/>
            </a:xfrm>
            <a:prstGeom prst="rect">
              <a:avLst/>
            </a:prstGeom>
            <a:noFill/>
          </p:spPr>
          <p:txBody>
            <a:bodyPr wrap="none" lIns="0" tIns="0" rIns="0" bIns="0" rtlCol="0" anchor="ctr" anchorCtr="0">
              <a:spAutoFit/>
            </a:bodyPr>
            <a:lstStyle/>
            <a:p>
              <a:pPr algn="ctr" fontAlgn="base">
                <a:lnSpc>
                  <a:spcPct val="110000"/>
                </a:lnSpc>
                <a:spcBef>
                  <a:spcPts val="400"/>
                </a:spcBef>
                <a:spcAft>
                  <a:spcPts val="300"/>
                </a:spcAft>
                <a:buClr>
                  <a:schemeClr val="tx1">
                    <a:lumMod val="50000"/>
                    <a:lumOff val="50000"/>
                  </a:schemeClr>
                </a:buClr>
                <a:buSzPct val="80000"/>
                <a:defRPr/>
              </a:pPr>
              <a:r>
                <a:rPr lang="ko-KR" altLang="en-US" sz="160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돋움체 Bold" panose="02020603020101020101" pitchFamily="18" charset="-127"/>
                  <a:ea typeface="KoPub돋움체 Bold" panose="02020603020101020101" pitchFamily="18" charset="-127"/>
                </a:rPr>
                <a:t>홍수 피해 우려지역의 실시간 안전 관제</a:t>
              </a:r>
            </a:p>
          </p:txBody>
        </p:sp>
      </p:grpSp>
      <p:sp>
        <p:nvSpPr>
          <p:cNvPr id="56322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56321" name="_x1121661064" descr="EMB000038a402f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0828" y="3789040"/>
            <a:ext cx="4104455" cy="2489200"/>
          </a:xfrm>
          <a:prstGeom prst="rect">
            <a:avLst/>
          </a:prstGeom>
          <a:noFill/>
        </p:spPr>
      </p:pic>
      <p:grpSp>
        <p:nvGrpSpPr>
          <p:cNvPr id="32" name="그룹 31"/>
          <p:cNvGrpSpPr/>
          <p:nvPr/>
        </p:nvGrpSpPr>
        <p:grpSpPr>
          <a:xfrm>
            <a:off x="2401384" y="1951436"/>
            <a:ext cx="1980000" cy="1656184"/>
            <a:chOff x="4790338" y="3614612"/>
            <a:chExt cx="1980000" cy="1470572"/>
          </a:xfrm>
        </p:grpSpPr>
        <p:sp>
          <p:nvSpPr>
            <p:cNvPr id="33" name="TextBox 32"/>
            <p:cNvSpPr txBox="1"/>
            <p:nvPr/>
          </p:nvSpPr>
          <p:spPr>
            <a:xfrm>
              <a:off x="4790338" y="4725184"/>
              <a:ext cx="1980000" cy="36000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square" lIns="0" tIns="0" rIns="0" bIns="0" rtlCol="0" anchor="ctr" anchorCtr="0">
              <a:noAutofit/>
            </a:bodyPr>
            <a:lstStyle/>
            <a:p>
              <a:pPr algn="ctr"/>
              <a:r>
                <a:rPr lang="en-US" altLang="ko-KR" sz="900" b="1" kern="0" dirty="0">
                  <a:ln>
                    <a:solidFill>
                      <a:schemeClr val="bg1">
                        <a:lumMod val="50000"/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Medium" panose="00000600000000000000" pitchFamily="2" charset="-127"/>
                  <a:ea typeface="KoPub돋움체 Medium" panose="00000600000000000000" pitchFamily="2" charset="-127"/>
                  <a:cs typeface="KoPubWorld돋움체 Medium" panose="00000600000000000000" pitchFamily="2" charset="-127"/>
                </a:rPr>
                <a:t>2016</a:t>
              </a:r>
              <a:r>
                <a:rPr lang="ko-KR" altLang="en-US" sz="900" b="1" kern="0" dirty="0">
                  <a:ln>
                    <a:solidFill>
                      <a:schemeClr val="bg1">
                        <a:lumMod val="50000"/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Medium" panose="00000600000000000000" pitchFamily="2" charset="-127"/>
                  <a:ea typeface="KoPub돋움체 Medium" panose="00000600000000000000" pitchFamily="2" charset="-127"/>
                  <a:cs typeface="KoPubWorld돋움체 Medium" panose="00000600000000000000" pitchFamily="2" charset="-127"/>
                </a:rPr>
                <a:t>년 </a:t>
              </a:r>
              <a:r>
                <a:rPr lang="en-US" altLang="ko-KR" sz="900" b="1" kern="0" dirty="0">
                  <a:ln>
                    <a:solidFill>
                      <a:schemeClr val="bg1">
                        <a:lumMod val="50000"/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Medium" panose="00000600000000000000" pitchFamily="2" charset="-127"/>
                  <a:ea typeface="KoPub돋움체 Medium" panose="00000600000000000000" pitchFamily="2" charset="-127"/>
                  <a:cs typeface="KoPubWorld돋움체 Medium" panose="00000600000000000000" pitchFamily="2" charset="-127"/>
                </a:rPr>
                <a:t>8</a:t>
              </a:r>
              <a:r>
                <a:rPr lang="ko-KR" altLang="en-US" sz="900" b="1" kern="0" dirty="0">
                  <a:ln>
                    <a:solidFill>
                      <a:schemeClr val="bg1">
                        <a:lumMod val="50000"/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Medium" panose="00000600000000000000" pitchFamily="2" charset="-127"/>
                  <a:ea typeface="KoPub돋움체 Medium" panose="00000600000000000000" pitchFamily="2" charset="-127"/>
                  <a:cs typeface="KoPubWorld돋움체 Medium" panose="00000600000000000000" pitchFamily="2" charset="-127"/>
                </a:rPr>
                <a:t>월 </a:t>
              </a:r>
              <a:r>
                <a:rPr lang="en-US" altLang="ko-KR" sz="900" b="1" kern="0" dirty="0">
                  <a:ln>
                    <a:solidFill>
                      <a:schemeClr val="bg1">
                        <a:lumMod val="50000"/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Medium" panose="00000600000000000000" pitchFamily="2" charset="-127"/>
                  <a:ea typeface="KoPub돋움체 Medium" panose="00000600000000000000" pitchFamily="2" charset="-127"/>
                  <a:cs typeface="KoPubWorld돋움체 Medium" panose="00000600000000000000" pitchFamily="2" charset="-127"/>
                </a:rPr>
                <a:t>25</a:t>
              </a:r>
              <a:r>
                <a:rPr lang="ko-KR" altLang="en-US" sz="900" b="1" kern="0" dirty="0">
                  <a:ln>
                    <a:solidFill>
                      <a:schemeClr val="bg1">
                        <a:lumMod val="50000"/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Medium" panose="00000600000000000000" pitchFamily="2" charset="-127"/>
                  <a:ea typeface="KoPub돋움체 Medium" panose="00000600000000000000" pitchFamily="2" charset="-127"/>
                  <a:cs typeface="KoPubWorld돋움체 Medium" panose="00000600000000000000" pitchFamily="2" charset="-127"/>
                </a:rPr>
                <a:t>일 태풍 </a:t>
              </a:r>
              <a:r>
                <a:rPr lang="en-US" altLang="ko-KR" sz="900" b="1" kern="0" dirty="0">
                  <a:ln>
                    <a:solidFill>
                      <a:schemeClr val="bg1">
                        <a:lumMod val="50000"/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Medium" panose="00000600000000000000" pitchFamily="2" charset="-127"/>
                  <a:ea typeface="KoPub돋움체 Medium" panose="00000600000000000000" pitchFamily="2" charset="-127"/>
                  <a:cs typeface="KoPubWorld돋움체 Medium" panose="00000600000000000000" pitchFamily="2" charset="-127"/>
                </a:rPr>
                <a:t>‘</a:t>
              </a:r>
              <a:r>
                <a:rPr lang="ko-KR" altLang="en-US" sz="900" b="1" kern="0" dirty="0" err="1">
                  <a:ln>
                    <a:solidFill>
                      <a:schemeClr val="bg1">
                        <a:lumMod val="50000"/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Medium" panose="00000600000000000000" pitchFamily="2" charset="-127"/>
                  <a:ea typeface="KoPub돋움체 Medium" panose="00000600000000000000" pitchFamily="2" charset="-127"/>
                  <a:cs typeface="KoPubWorld돋움체 Medium" panose="00000600000000000000" pitchFamily="2" charset="-127"/>
                </a:rPr>
                <a:t>차바</a:t>
              </a:r>
              <a:r>
                <a:rPr lang="en-US" altLang="ko-KR" sz="900" b="1" kern="0" dirty="0">
                  <a:ln>
                    <a:solidFill>
                      <a:schemeClr val="bg1">
                        <a:lumMod val="50000"/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Medium" panose="00000600000000000000" pitchFamily="2" charset="-127"/>
                  <a:ea typeface="KoPub돋움체 Medium" panose="00000600000000000000" pitchFamily="2" charset="-127"/>
                  <a:cs typeface="KoPubWorld돋움체 Medium" panose="00000600000000000000" pitchFamily="2" charset="-127"/>
                </a:rPr>
                <a:t>’</a:t>
              </a:r>
              <a:r>
                <a:rPr lang="ko-KR" altLang="en-US" sz="900" b="1" kern="0" dirty="0">
                  <a:ln>
                    <a:solidFill>
                      <a:schemeClr val="bg1">
                        <a:lumMod val="50000"/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Medium" panose="00000600000000000000" pitchFamily="2" charset="-127"/>
                  <a:ea typeface="KoPub돋움체 Medium" panose="00000600000000000000" pitchFamily="2" charset="-127"/>
                  <a:cs typeface="KoPubWorld돋움체 Medium" panose="00000600000000000000" pitchFamily="2" charset="-127"/>
                </a:rPr>
                <a:t>로 인한 하천 범람 </a:t>
              </a:r>
              <a:r>
                <a:rPr lang="en-US" altLang="ko-KR" sz="900" b="1" kern="0" dirty="0">
                  <a:ln>
                    <a:solidFill>
                      <a:schemeClr val="bg1">
                        <a:lumMod val="50000"/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Medium" panose="00000600000000000000" pitchFamily="2" charset="-127"/>
                  <a:ea typeface="KoPub돋움체 Medium" panose="00000600000000000000" pitchFamily="2" charset="-127"/>
                  <a:cs typeface="KoPubWorld돋움체 Medium" panose="00000600000000000000" pitchFamily="2" charset="-127"/>
                </a:rPr>
                <a:t>(</a:t>
              </a:r>
              <a:r>
                <a:rPr lang="ko-KR" altLang="en-US" sz="900" b="1" kern="0" dirty="0">
                  <a:ln>
                    <a:solidFill>
                      <a:schemeClr val="bg1">
                        <a:lumMod val="50000"/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Medium" panose="00000600000000000000" pitchFamily="2" charset="-127"/>
                  <a:ea typeface="KoPub돋움체 Medium" panose="00000600000000000000" pitchFamily="2" charset="-127"/>
                  <a:cs typeface="KoPubWorld돋움체 Medium" panose="00000600000000000000" pitchFamily="2" charset="-127"/>
                </a:rPr>
                <a:t>출처</a:t>
              </a:r>
              <a:r>
                <a:rPr lang="en-US" altLang="ko-KR" sz="900" b="1" kern="0" dirty="0">
                  <a:ln>
                    <a:solidFill>
                      <a:schemeClr val="bg1">
                        <a:lumMod val="50000"/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Medium" panose="00000600000000000000" pitchFamily="2" charset="-127"/>
                  <a:ea typeface="KoPub돋움체 Medium" panose="00000600000000000000" pitchFamily="2" charset="-127"/>
                  <a:cs typeface="KoPubWorld돋움체 Medium" panose="00000600000000000000" pitchFamily="2" charset="-127"/>
                </a:rPr>
                <a:t>: </a:t>
              </a:r>
              <a:r>
                <a:rPr lang="ko-KR" altLang="en-US" sz="900" b="1" kern="0" dirty="0" err="1">
                  <a:ln>
                    <a:solidFill>
                      <a:schemeClr val="bg1">
                        <a:lumMod val="50000"/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Medium" panose="00000600000000000000" pitchFamily="2" charset="-127"/>
                  <a:ea typeface="KoPub돋움체 Medium" panose="00000600000000000000" pitchFamily="2" charset="-127"/>
                  <a:cs typeface="KoPubWorld돋움체 Medium" panose="00000600000000000000" pitchFamily="2" charset="-127"/>
                </a:rPr>
                <a:t>제민일보</a:t>
              </a:r>
              <a:r>
                <a:rPr lang="en-US" altLang="ko-KR" sz="900" b="1" kern="0" dirty="0">
                  <a:ln>
                    <a:solidFill>
                      <a:schemeClr val="bg1">
                        <a:lumMod val="50000"/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Medium" panose="00000600000000000000" pitchFamily="2" charset="-127"/>
                  <a:ea typeface="KoPub돋움체 Medium" panose="00000600000000000000" pitchFamily="2" charset="-127"/>
                  <a:cs typeface="KoPubWorld돋움체 Medium" panose="00000600000000000000" pitchFamily="2" charset="-127"/>
                </a:rPr>
                <a:t>)</a:t>
              </a:r>
              <a:endParaRPr lang="ko-KR" altLang="en-US" sz="900" b="1" kern="0" dirty="0">
                <a:ln>
                  <a:solidFill>
                    <a:schemeClr val="bg1">
                      <a:lumMod val="50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KoPubWorld돋움체 Medium" panose="00000600000000000000" pitchFamily="2" charset="-127"/>
              </a:endParaRPr>
            </a:p>
          </p:txBody>
        </p:sp>
        <p:pic>
          <p:nvPicPr>
            <p:cNvPr id="34" name="_x76159680" descr="EMB000036fc05d5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92900" y="3614612"/>
              <a:ext cx="1977438" cy="10890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5" name="그룹 34"/>
          <p:cNvGrpSpPr/>
          <p:nvPr/>
        </p:nvGrpSpPr>
        <p:grpSpPr>
          <a:xfrm>
            <a:off x="336228" y="1946424"/>
            <a:ext cx="1980000" cy="1656184"/>
            <a:chOff x="6833864" y="3614612"/>
            <a:chExt cx="1980000" cy="1470572"/>
          </a:xfrm>
        </p:grpSpPr>
        <p:sp>
          <p:nvSpPr>
            <p:cNvPr id="36" name="TextBox 35"/>
            <p:cNvSpPr txBox="1"/>
            <p:nvPr/>
          </p:nvSpPr>
          <p:spPr>
            <a:xfrm>
              <a:off x="6833864" y="4725184"/>
              <a:ext cx="1980000" cy="36000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square" lIns="0" tIns="0" rIns="0" bIns="0" rtlCol="0" anchor="ctr" anchorCtr="0">
              <a:noAutofit/>
            </a:bodyPr>
            <a:lstStyle/>
            <a:p>
              <a:pPr algn="ctr"/>
              <a:r>
                <a:rPr lang="en-US" altLang="ko-KR" sz="900" b="1" kern="0" dirty="0">
                  <a:ln>
                    <a:solidFill>
                      <a:schemeClr val="bg1">
                        <a:lumMod val="50000"/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Medium" panose="00000600000000000000" pitchFamily="2" charset="-127"/>
                  <a:ea typeface="KoPub돋움체 Medium" panose="00000600000000000000" pitchFamily="2" charset="-127"/>
                  <a:cs typeface="KoPubWorld돋움체 Medium" panose="00000600000000000000" pitchFamily="2" charset="-127"/>
                </a:rPr>
                <a:t>2018</a:t>
              </a:r>
              <a:r>
                <a:rPr lang="ko-KR" altLang="en-US" sz="900" b="1" kern="0" dirty="0">
                  <a:ln>
                    <a:solidFill>
                      <a:schemeClr val="bg1">
                        <a:lumMod val="50000"/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Medium" panose="00000600000000000000" pitchFamily="2" charset="-127"/>
                  <a:ea typeface="KoPub돋움체 Medium" panose="00000600000000000000" pitchFamily="2" charset="-127"/>
                  <a:cs typeface="KoPubWorld돋움체 Medium" panose="00000600000000000000" pitchFamily="2" charset="-127"/>
                </a:rPr>
                <a:t>년 </a:t>
              </a:r>
              <a:r>
                <a:rPr lang="en-US" altLang="ko-KR" sz="900" b="1" kern="0" dirty="0">
                  <a:ln>
                    <a:solidFill>
                      <a:schemeClr val="bg1">
                        <a:lumMod val="50000"/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Medium" panose="00000600000000000000" pitchFamily="2" charset="-127"/>
                  <a:ea typeface="KoPub돋움체 Medium" panose="00000600000000000000" pitchFamily="2" charset="-127"/>
                  <a:cs typeface="KoPubWorld돋움체 Medium" panose="00000600000000000000" pitchFamily="2" charset="-127"/>
                </a:rPr>
                <a:t>1</a:t>
              </a:r>
              <a:r>
                <a:rPr lang="ko-KR" altLang="en-US" sz="900" b="1" kern="0" dirty="0">
                  <a:ln>
                    <a:solidFill>
                      <a:schemeClr val="bg1">
                        <a:lumMod val="50000"/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Medium" panose="00000600000000000000" pitchFamily="2" charset="-127"/>
                  <a:ea typeface="KoPub돋움체 Medium" panose="00000600000000000000" pitchFamily="2" charset="-127"/>
                  <a:cs typeface="KoPubWorld돋움체 Medium" panose="00000600000000000000" pitchFamily="2" charset="-127"/>
                </a:rPr>
                <a:t>월 </a:t>
              </a:r>
              <a:r>
                <a:rPr lang="en-US" altLang="ko-KR" sz="900" b="1" kern="0" dirty="0">
                  <a:ln>
                    <a:solidFill>
                      <a:schemeClr val="bg1">
                        <a:lumMod val="50000"/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Medium" panose="00000600000000000000" pitchFamily="2" charset="-127"/>
                  <a:ea typeface="KoPub돋움체 Medium" panose="00000600000000000000" pitchFamily="2" charset="-127"/>
                  <a:cs typeface="KoPubWorld돋움체 Medium" panose="00000600000000000000" pitchFamily="2" charset="-127"/>
                </a:rPr>
                <a:t>4</a:t>
              </a:r>
              <a:r>
                <a:rPr lang="ko-KR" altLang="en-US" sz="900" b="1" kern="0" dirty="0">
                  <a:ln>
                    <a:solidFill>
                      <a:schemeClr val="bg1">
                        <a:lumMod val="50000"/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Medium" panose="00000600000000000000" pitchFamily="2" charset="-127"/>
                  <a:ea typeface="KoPub돋움체 Medium" panose="00000600000000000000" pitchFamily="2" charset="-127"/>
                  <a:cs typeface="KoPubWorld돋움체 Medium" panose="00000600000000000000" pitchFamily="2" charset="-127"/>
                </a:rPr>
                <a:t>일 태풍 </a:t>
              </a:r>
              <a:r>
                <a:rPr lang="en-US" altLang="ko-KR" sz="900" b="1" kern="0" dirty="0">
                  <a:ln>
                    <a:solidFill>
                      <a:schemeClr val="bg1">
                        <a:lumMod val="50000"/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Medium" panose="00000600000000000000" pitchFamily="2" charset="-127"/>
                  <a:ea typeface="KoPub돋움체 Medium" panose="00000600000000000000" pitchFamily="2" charset="-127"/>
                  <a:cs typeface="KoPubWorld돋움체 Medium" panose="00000600000000000000" pitchFamily="2" charset="-127"/>
                </a:rPr>
                <a:t>‘</a:t>
              </a:r>
              <a:r>
                <a:rPr lang="ko-KR" altLang="en-US" sz="900" b="1" kern="0" dirty="0" err="1">
                  <a:ln>
                    <a:solidFill>
                      <a:schemeClr val="bg1">
                        <a:lumMod val="50000"/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Medium" panose="00000600000000000000" pitchFamily="2" charset="-127"/>
                  <a:ea typeface="KoPub돋움체 Medium" panose="00000600000000000000" pitchFamily="2" charset="-127"/>
                  <a:cs typeface="KoPubWorld돋움체 Medium" panose="00000600000000000000" pitchFamily="2" charset="-127"/>
                </a:rPr>
                <a:t>솔릭</a:t>
              </a:r>
              <a:r>
                <a:rPr lang="en-US" altLang="ko-KR" sz="900" b="1" kern="0" dirty="0">
                  <a:ln>
                    <a:solidFill>
                      <a:schemeClr val="bg1">
                        <a:lumMod val="50000"/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Medium" panose="00000600000000000000" pitchFamily="2" charset="-127"/>
                  <a:ea typeface="KoPub돋움체 Medium" panose="00000600000000000000" pitchFamily="2" charset="-127"/>
                  <a:cs typeface="KoPubWorld돋움체 Medium" panose="00000600000000000000" pitchFamily="2" charset="-127"/>
                </a:rPr>
                <a:t>’</a:t>
              </a:r>
              <a:r>
                <a:rPr lang="ko-KR" altLang="en-US" sz="900" b="1" kern="0" dirty="0">
                  <a:ln>
                    <a:solidFill>
                      <a:schemeClr val="bg1">
                        <a:lumMod val="50000"/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Medium" panose="00000600000000000000" pitchFamily="2" charset="-127"/>
                  <a:ea typeface="KoPub돋움체 Medium" panose="00000600000000000000" pitchFamily="2" charset="-127"/>
                  <a:cs typeface="KoPubWorld돋움체 Medium" panose="00000600000000000000" pitchFamily="2" charset="-127"/>
                </a:rPr>
                <a:t>으로 서귀포 </a:t>
              </a:r>
              <a:r>
                <a:rPr lang="ko-KR" altLang="en-US" sz="900" b="1" kern="0" dirty="0" err="1">
                  <a:ln>
                    <a:solidFill>
                      <a:schemeClr val="bg1">
                        <a:lumMod val="50000"/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Medium" panose="00000600000000000000" pitchFamily="2" charset="-127"/>
                  <a:ea typeface="KoPub돋움체 Medium" panose="00000600000000000000" pitchFamily="2" charset="-127"/>
                  <a:cs typeface="KoPubWorld돋움체 Medium" panose="00000600000000000000" pitchFamily="2" charset="-127"/>
                </a:rPr>
                <a:t>소정방폭포</a:t>
              </a:r>
              <a:r>
                <a:rPr lang="ko-KR" altLang="en-US" sz="900" b="1" kern="0" dirty="0">
                  <a:ln>
                    <a:solidFill>
                      <a:schemeClr val="bg1">
                        <a:lumMod val="50000"/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Medium" panose="00000600000000000000" pitchFamily="2" charset="-127"/>
                  <a:ea typeface="KoPub돋움체 Medium" panose="00000600000000000000" pitchFamily="2" charset="-127"/>
                  <a:cs typeface="KoPubWorld돋움체 Medium" panose="00000600000000000000" pitchFamily="2" charset="-127"/>
                </a:rPr>
                <a:t> 관광객 실종</a:t>
              </a:r>
              <a:r>
                <a:rPr lang="en-US" altLang="ko-KR" sz="900" b="1" kern="0" dirty="0">
                  <a:ln>
                    <a:solidFill>
                      <a:schemeClr val="bg1">
                        <a:lumMod val="50000"/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Medium" panose="00000600000000000000" pitchFamily="2" charset="-127"/>
                  <a:ea typeface="KoPub돋움체 Medium" panose="00000600000000000000" pitchFamily="2" charset="-127"/>
                  <a:cs typeface="KoPubWorld돋움체 Medium" panose="00000600000000000000" pitchFamily="2" charset="-127"/>
                </a:rPr>
                <a:t>(</a:t>
              </a:r>
              <a:r>
                <a:rPr lang="ko-KR" altLang="en-US" sz="900" b="1" kern="0" dirty="0">
                  <a:ln>
                    <a:solidFill>
                      <a:schemeClr val="bg1">
                        <a:lumMod val="50000"/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Medium" panose="00000600000000000000" pitchFamily="2" charset="-127"/>
                  <a:ea typeface="KoPub돋움체 Medium" panose="00000600000000000000" pitchFamily="2" charset="-127"/>
                  <a:cs typeface="KoPubWorld돋움체 Medium" panose="00000600000000000000" pitchFamily="2" charset="-127"/>
                </a:rPr>
                <a:t>출처</a:t>
              </a:r>
              <a:r>
                <a:rPr lang="en-US" altLang="ko-KR" sz="900" b="1" kern="0" dirty="0">
                  <a:ln>
                    <a:solidFill>
                      <a:schemeClr val="bg1">
                        <a:lumMod val="50000"/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Medium" panose="00000600000000000000" pitchFamily="2" charset="-127"/>
                  <a:ea typeface="KoPub돋움체 Medium" panose="00000600000000000000" pitchFamily="2" charset="-127"/>
                  <a:cs typeface="KoPubWorld돋움체 Medium" panose="00000600000000000000" pitchFamily="2" charset="-127"/>
                </a:rPr>
                <a:t>: </a:t>
              </a:r>
              <a:r>
                <a:rPr lang="ko-KR" altLang="en-US" sz="900" b="1" kern="0" dirty="0">
                  <a:ln>
                    <a:solidFill>
                      <a:schemeClr val="bg1">
                        <a:lumMod val="50000"/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Medium" panose="00000600000000000000" pitchFamily="2" charset="-127"/>
                  <a:ea typeface="KoPub돋움체 Medium" panose="00000600000000000000" pitchFamily="2" charset="-127"/>
                  <a:cs typeface="KoPubWorld돋움체 Medium" panose="00000600000000000000" pitchFamily="2" charset="-127"/>
                </a:rPr>
                <a:t>한라일보</a:t>
              </a:r>
              <a:r>
                <a:rPr lang="en-US" altLang="ko-KR" sz="900" b="1" kern="0" dirty="0">
                  <a:ln>
                    <a:solidFill>
                      <a:schemeClr val="bg1">
                        <a:lumMod val="50000"/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Medium" panose="00000600000000000000" pitchFamily="2" charset="-127"/>
                  <a:ea typeface="KoPub돋움체 Medium" panose="00000600000000000000" pitchFamily="2" charset="-127"/>
                  <a:cs typeface="KoPubWorld돋움체 Medium" panose="00000600000000000000" pitchFamily="2" charset="-127"/>
                </a:rPr>
                <a:t>)</a:t>
              </a:r>
              <a:endParaRPr lang="ko-KR" altLang="en-US" sz="900" b="1" kern="0" dirty="0">
                <a:ln>
                  <a:solidFill>
                    <a:schemeClr val="bg1">
                      <a:lumMod val="50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KoPubWorld돋움체 Medium" panose="00000600000000000000" pitchFamily="2" charset="-127"/>
              </a:endParaRPr>
            </a:p>
          </p:txBody>
        </p:sp>
        <p:pic>
          <p:nvPicPr>
            <p:cNvPr id="37" name="_x59299160" descr="EMB000036fc05d8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43521" y="3614612"/>
              <a:ext cx="1970343" cy="10782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4274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54273" name="_x657242688" descr="EMB00003aa0c00d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788024" y="5188744"/>
            <a:ext cx="1944216" cy="995610"/>
          </a:xfrm>
          <a:prstGeom prst="rect">
            <a:avLst/>
          </a:prstGeom>
          <a:noFill/>
        </p:spPr>
      </p:pic>
      <p:sp>
        <p:nvSpPr>
          <p:cNvPr id="54276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54275" name="_x657244272" descr="EMB00003aa0c00e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804248" y="5190484"/>
            <a:ext cx="1920825" cy="977280"/>
          </a:xfrm>
          <a:prstGeom prst="rect">
            <a:avLst/>
          </a:prstGeom>
          <a:noFill/>
        </p:spPr>
      </p:pic>
      <p:sp>
        <p:nvSpPr>
          <p:cNvPr id="42" name="TextBox 41"/>
          <p:cNvSpPr txBox="1"/>
          <p:nvPr/>
        </p:nvSpPr>
        <p:spPr>
          <a:xfrm>
            <a:off x="5279380" y="6237312"/>
            <a:ext cx="2952328" cy="216024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txBody>
          <a:bodyPr wrap="square" lIns="0" tIns="0" rIns="0" bIns="0" rtlCol="0" anchor="ctr" anchorCtr="0">
            <a:noAutofit/>
          </a:bodyPr>
          <a:lstStyle/>
          <a:p>
            <a:pPr algn="ctr"/>
            <a:r>
              <a:rPr lang="ko-KR" altLang="en-US" sz="900" b="1" kern="0" dirty="0">
                <a:ln>
                  <a:solidFill>
                    <a:schemeClr val="bg1">
                      <a:lumMod val="50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KoPubWorld돋움체 Medium" panose="00000600000000000000" pitchFamily="2" charset="-127"/>
              </a:rPr>
              <a:t>현장 중심의 안전지원 서비스 제공</a:t>
            </a:r>
            <a:r>
              <a:rPr lang="en-US" altLang="ko-KR" sz="900" b="1" kern="0" dirty="0">
                <a:ln>
                  <a:solidFill>
                    <a:schemeClr val="bg1">
                      <a:lumMod val="50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KoPubWorld돋움체 Medium" panose="00000600000000000000" pitchFamily="2" charset="-127"/>
              </a:rPr>
              <a:t>(</a:t>
            </a:r>
            <a:r>
              <a:rPr lang="ko-KR" altLang="en-US" sz="900" b="1" kern="0" dirty="0">
                <a:ln>
                  <a:solidFill>
                    <a:schemeClr val="bg1">
                      <a:lumMod val="50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KoPubWorld돋움체 Medium" panose="00000600000000000000" pitchFamily="2" charset="-127"/>
              </a:rPr>
              <a:t>실시간 안전 감시 및 서비스 </a:t>
            </a:r>
            <a:r>
              <a:rPr lang="en-US" altLang="ko-KR" sz="900" b="1" kern="0" dirty="0">
                <a:ln>
                  <a:solidFill>
                    <a:schemeClr val="bg1">
                      <a:lumMod val="50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KoPubWorld돋움체 Medium" panose="00000600000000000000" pitchFamily="2" charset="-127"/>
              </a:rPr>
              <a:t>)</a:t>
            </a:r>
            <a:endParaRPr lang="ko-KR" altLang="en-US" sz="900" b="1" kern="0" dirty="0">
              <a:ln>
                <a:solidFill>
                  <a:schemeClr val="bg1">
                    <a:lumMod val="50000"/>
                    <a:alpha val="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KoPub돋움체 Medium" panose="00000600000000000000" pitchFamily="2" charset="-127"/>
              <a:ea typeface="KoPub돋움체 Medium" panose="00000600000000000000" pitchFamily="2" charset="-127"/>
              <a:cs typeface="KoPubWorld돋움체 Medium" panose="00000600000000000000" pitchFamily="2" charset="-127"/>
            </a:endParaRPr>
          </a:p>
        </p:txBody>
      </p:sp>
      <p:sp>
        <p:nvSpPr>
          <p:cNvPr id="54278" name="Rectangle 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54277" name="_x657242112" descr="EMB00003aa0c012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860032" y="2780928"/>
            <a:ext cx="3909217" cy="2088232"/>
          </a:xfrm>
          <a:prstGeom prst="rect">
            <a:avLst/>
          </a:prstGeom>
          <a:noFill/>
        </p:spPr>
      </p:pic>
      <p:sp>
        <p:nvSpPr>
          <p:cNvPr id="45" name="사각형: 둥근 위쪽 모서리 55">
            <a:extLst>
              <a:ext uri="{FF2B5EF4-FFF2-40B4-BE49-F238E27FC236}">
                <a16:creationId xmlns:a16="http://schemas.microsoft.com/office/drawing/2014/main" id="{E975BB69-CA2F-4BD9-BA03-3FC0A86E0D2C}"/>
              </a:ext>
            </a:extLst>
          </p:cNvPr>
          <p:cNvSpPr/>
          <p:nvPr/>
        </p:nvSpPr>
        <p:spPr>
          <a:xfrm>
            <a:off x="4803493" y="1844824"/>
            <a:ext cx="3935393" cy="969496"/>
          </a:xfrm>
          <a:prstGeom prst="rect">
            <a:avLst/>
          </a:prstGeom>
          <a:noFill/>
          <a:ln w="6350">
            <a:noFill/>
            <a:round/>
            <a:headEnd/>
            <a:tailEnd/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88900" indent="-88900" defTabSz="1330364">
              <a:lnSpc>
                <a:spcPct val="150000"/>
              </a:lnSpc>
              <a:buClr>
                <a:srgbClr val="5070B8"/>
              </a:buClr>
              <a:buSzPct val="100000"/>
              <a:buFont typeface="Arial" pitchFamily="34" charset="0"/>
              <a:buChar char="•"/>
            </a:pPr>
            <a:r>
              <a:rPr lang="ko-KR" altLang="en-US" sz="1050" spc="-70" dirty="0">
                <a:ln>
                  <a:solidFill>
                    <a:schemeClr val="bg1">
                      <a:lumMod val="85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제주만의 홍수 피해 우려지역 식별 및 안전 감시</a:t>
            </a:r>
            <a:endParaRPr lang="en-US" altLang="ko-KR" sz="1050" spc="-70" dirty="0">
              <a:ln>
                <a:solidFill>
                  <a:schemeClr val="bg1">
                    <a:lumMod val="85000"/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KoPub돋움체 Medium" panose="02020603020101020101" pitchFamily="18" charset="-127"/>
              <a:ea typeface="KoPub돋움체 Medium" panose="02020603020101020101" pitchFamily="18" charset="-127"/>
            </a:endParaRPr>
          </a:p>
          <a:p>
            <a:pPr marL="88900" indent="-88900" defTabSz="1330364">
              <a:lnSpc>
                <a:spcPct val="150000"/>
              </a:lnSpc>
              <a:buClr>
                <a:srgbClr val="5070B8"/>
              </a:buClr>
              <a:buSzPct val="100000"/>
            </a:pPr>
            <a:r>
              <a:rPr lang="en-US" altLang="ko-KR" sz="1050" spc="-100" dirty="0">
                <a:ln>
                  <a:solidFill>
                    <a:schemeClr val="bg1">
                      <a:lumMod val="85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   </a:t>
            </a:r>
            <a:r>
              <a:rPr lang="en-US" altLang="ko-KR" sz="1050" dirty="0">
                <a:ln>
                  <a:solidFill>
                    <a:schemeClr val="bg1">
                      <a:lumMod val="85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- </a:t>
            </a:r>
            <a:r>
              <a:rPr lang="ko-KR" altLang="en-US" sz="1050" spc="-80" dirty="0">
                <a:ln>
                  <a:solidFill>
                    <a:schemeClr val="bg1">
                      <a:lumMod val="85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생활권</a:t>
            </a:r>
            <a:r>
              <a:rPr lang="en-US" altLang="ko-KR" sz="1050" spc="-80" dirty="0">
                <a:ln>
                  <a:solidFill>
                    <a:schemeClr val="bg1">
                      <a:lumMod val="85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(</a:t>
            </a:r>
            <a:r>
              <a:rPr lang="ko-KR" altLang="en-US" sz="1050" spc="-80" dirty="0">
                <a:ln>
                  <a:solidFill>
                    <a:schemeClr val="bg1">
                      <a:lumMod val="85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복개하천</a:t>
            </a:r>
            <a:r>
              <a:rPr lang="en-US" altLang="ko-KR" sz="1050" spc="-80" dirty="0">
                <a:ln>
                  <a:solidFill>
                    <a:schemeClr val="bg1">
                      <a:lumMod val="85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, </a:t>
            </a:r>
            <a:r>
              <a:rPr lang="ko-KR" altLang="en-US" sz="1050" spc="-80" dirty="0">
                <a:ln>
                  <a:solidFill>
                    <a:schemeClr val="bg1">
                      <a:lumMod val="85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주차장 등</a:t>
            </a:r>
            <a:r>
              <a:rPr lang="en-US" altLang="ko-KR" sz="1050" spc="-80" dirty="0">
                <a:ln>
                  <a:solidFill>
                    <a:schemeClr val="bg1">
                      <a:lumMod val="85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), </a:t>
            </a:r>
            <a:r>
              <a:rPr lang="ko-KR" altLang="en-US" sz="1050" spc="-80" dirty="0">
                <a:ln>
                  <a:solidFill>
                    <a:schemeClr val="bg1">
                      <a:lumMod val="85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하구</a:t>
            </a:r>
            <a:r>
              <a:rPr lang="en-US" altLang="ko-KR" sz="1050" spc="-80" dirty="0">
                <a:ln>
                  <a:solidFill>
                    <a:schemeClr val="bg1">
                      <a:lumMod val="85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, </a:t>
            </a:r>
            <a:r>
              <a:rPr lang="ko-KR" altLang="en-US" sz="1050" spc="-80" dirty="0" err="1">
                <a:ln>
                  <a:solidFill>
                    <a:schemeClr val="bg1">
                      <a:lumMod val="85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테트라포트</a:t>
            </a:r>
            <a:r>
              <a:rPr lang="ko-KR" altLang="en-US" sz="1050" spc="-80" dirty="0">
                <a:ln>
                  <a:solidFill>
                    <a:schemeClr val="bg1">
                      <a:lumMod val="85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 등 홍수피해 우려지역 파악</a:t>
            </a:r>
            <a:endParaRPr lang="en-US" altLang="ko-KR" sz="1050" spc="-80" dirty="0">
              <a:ln>
                <a:solidFill>
                  <a:schemeClr val="bg1">
                    <a:lumMod val="85000"/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KoPub돋움체 Medium" panose="02020603020101020101" pitchFamily="18" charset="-127"/>
              <a:ea typeface="KoPub돋움체 Medium" panose="02020603020101020101" pitchFamily="18" charset="-127"/>
            </a:endParaRPr>
          </a:p>
          <a:p>
            <a:pPr marL="88900" indent="-88900" defTabSz="1330364">
              <a:lnSpc>
                <a:spcPct val="150000"/>
              </a:lnSpc>
              <a:buClr>
                <a:srgbClr val="5070B8"/>
              </a:buClr>
              <a:buSzPct val="100000"/>
            </a:pPr>
            <a:r>
              <a:rPr lang="en-US" altLang="ko-KR" sz="1050" dirty="0">
                <a:ln>
                  <a:solidFill>
                    <a:schemeClr val="bg1">
                      <a:lumMod val="85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  - </a:t>
            </a:r>
            <a:r>
              <a:rPr lang="ko-KR" altLang="en-US" sz="1050" dirty="0">
                <a:ln>
                  <a:solidFill>
                    <a:schemeClr val="bg1">
                      <a:lumMod val="85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지역 맞춤형 안전 서비스 유형화</a:t>
            </a:r>
            <a:endParaRPr lang="en-US" altLang="ko-KR" sz="1050" dirty="0">
              <a:ln>
                <a:solidFill>
                  <a:schemeClr val="bg1">
                    <a:lumMod val="85000"/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KoPub돋움체 Medium" panose="02020603020101020101" pitchFamily="18" charset="-127"/>
              <a:ea typeface="KoPub돋움체 Medium" panose="02020603020101020101" pitchFamily="18" charset="-127"/>
            </a:endParaRPr>
          </a:p>
          <a:p>
            <a:pPr marL="88900" indent="-88900" defTabSz="1330364">
              <a:lnSpc>
                <a:spcPct val="150000"/>
              </a:lnSpc>
              <a:buClr>
                <a:srgbClr val="5070B8"/>
              </a:buClr>
              <a:buSzPct val="100000"/>
            </a:pPr>
            <a:r>
              <a:rPr lang="en-US" altLang="ko-KR" sz="1050" dirty="0">
                <a:ln>
                  <a:solidFill>
                    <a:schemeClr val="bg1">
                      <a:lumMod val="85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  - </a:t>
            </a:r>
            <a:r>
              <a:rPr lang="ko-KR" altLang="en-US" sz="1050" dirty="0">
                <a:ln>
                  <a:solidFill>
                    <a:schemeClr val="bg1">
                      <a:lumMod val="85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피해 우려지역의 실시간 안전 관제 및 서비스 제공</a:t>
            </a:r>
          </a:p>
        </p:txBody>
      </p:sp>
      <p:sp>
        <p:nvSpPr>
          <p:cNvPr id="44" name="Slide Number Placeholder 4">
            <a:extLst>
              <a:ext uri="{FF2B5EF4-FFF2-40B4-BE49-F238E27FC236}">
                <a16:creationId xmlns:a16="http://schemas.microsoft.com/office/drawing/2014/main" id="{2109913F-AE7C-4464-BE13-AABF4197645E}"/>
              </a:ext>
            </a:extLst>
          </p:cNvPr>
          <p:cNvSpPr txBox="1">
            <a:spLocks/>
          </p:cNvSpPr>
          <p:nvPr/>
        </p:nvSpPr>
        <p:spPr>
          <a:xfrm>
            <a:off x="4126064" y="6541360"/>
            <a:ext cx="891872" cy="25567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dirty="0"/>
              <a:t>Page </a:t>
            </a:r>
            <a:fld id="{F03C90E3-98FA-4A46-95E3-0DCDD3916FEC}" type="slidenum">
              <a:rPr lang="ko-KR" altLang="en-US" smtClean="0"/>
              <a:pPr algn="ctr"/>
              <a:t>20</a:t>
            </a:fld>
            <a:endParaRPr lang="ko-KR" altLang="en-US" dirty="0"/>
          </a:p>
        </p:txBody>
      </p:sp>
      <p:grpSp>
        <p:nvGrpSpPr>
          <p:cNvPr id="46" name="그룹 45">
            <a:extLst>
              <a:ext uri="{FF2B5EF4-FFF2-40B4-BE49-F238E27FC236}">
                <a16:creationId xmlns:a16="http://schemas.microsoft.com/office/drawing/2014/main" id="{0CD3DFA6-2240-486C-8F54-2E0F981B888E}"/>
              </a:ext>
            </a:extLst>
          </p:cNvPr>
          <p:cNvGrpSpPr/>
          <p:nvPr/>
        </p:nvGrpSpPr>
        <p:grpSpPr>
          <a:xfrm>
            <a:off x="5623626" y="180431"/>
            <a:ext cx="2695047" cy="234801"/>
            <a:chOff x="8739041" y="132416"/>
            <a:chExt cx="2695047" cy="234801"/>
          </a:xfrm>
        </p:grpSpPr>
        <p:sp>
          <p:nvSpPr>
            <p:cNvPr id="47" name="모서리가 둥근 직사각형 43">
              <a:extLst>
                <a:ext uri="{FF2B5EF4-FFF2-40B4-BE49-F238E27FC236}">
                  <a16:creationId xmlns:a16="http://schemas.microsoft.com/office/drawing/2014/main" id="{A224C465-74A7-41C6-95C5-3497B96B0D9F}"/>
                </a:ext>
              </a:extLst>
            </p:cNvPr>
            <p:cNvSpPr/>
            <p:nvPr/>
          </p:nvSpPr>
          <p:spPr>
            <a:xfrm>
              <a:off x="8739041" y="132416"/>
              <a:ext cx="248205" cy="234801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30325">
                <a:spcBef>
                  <a:spcPts val="300"/>
                </a:spcBef>
                <a:buSzPct val="100000"/>
              </a:pPr>
              <a:r>
                <a:rPr lang="en-US" altLang="ko-KR" sz="1200" spc="-50" dirty="0">
                  <a:ln>
                    <a:solidFill>
                      <a:schemeClr val="bg1">
                        <a:lumMod val="85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돋움체 Bold" panose="00000800000000000000" pitchFamily="2" charset="-127"/>
                  <a:ea typeface="KoPub돋움체 Bold" panose="00000800000000000000" pitchFamily="2" charset="-127"/>
                </a:rPr>
                <a:t>Ⅰ</a:t>
              </a:r>
              <a:endParaRPr lang="ko-KR" altLang="en-US" sz="1200" spc="-50" dirty="0">
                <a:ln>
                  <a:solidFill>
                    <a:schemeClr val="bg1">
                      <a:lumMod val="85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endParaRPr>
            </a:p>
          </p:txBody>
        </p:sp>
        <p:sp>
          <p:nvSpPr>
            <p:cNvPr id="48" name="모서리가 둥근 직사각형 44">
              <a:extLst>
                <a:ext uri="{FF2B5EF4-FFF2-40B4-BE49-F238E27FC236}">
                  <a16:creationId xmlns:a16="http://schemas.microsoft.com/office/drawing/2014/main" id="{18187B78-3EE7-4183-94F4-113C5BF89035}"/>
                </a:ext>
              </a:extLst>
            </p:cNvPr>
            <p:cNvSpPr/>
            <p:nvPr/>
          </p:nvSpPr>
          <p:spPr>
            <a:xfrm>
              <a:off x="9053072" y="132416"/>
              <a:ext cx="1757436" cy="234801"/>
            </a:xfrm>
            <a:prstGeom prst="roundRect">
              <a:avLst/>
            </a:prstGeom>
            <a:solidFill>
              <a:srgbClr val="2D506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30325">
                <a:spcBef>
                  <a:spcPts val="300"/>
                </a:spcBef>
                <a:buSzPct val="100000"/>
              </a:pPr>
              <a:r>
                <a:rPr lang="en-US" altLang="ko-KR" sz="1200" spc="-50" dirty="0">
                  <a:ln>
                    <a:solidFill>
                      <a:schemeClr val="bg1">
                        <a:lumMod val="85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돋움체 Bold" panose="00000800000000000000" pitchFamily="2" charset="-127"/>
                  <a:ea typeface="KoPub돋움체 Bold" panose="00000800000000000000" pitchFamily="2" charset="-127"/>
                </a:rPr>
                <a:t>Ⅱ. </a:t>
              </a:r>
              <a:r>
                <a:rPr lang="ko-KR" altLang="en-US" sz="1200" spc="-50" dirty="0">
                  <a:ln>
                    <a:solidFill>
                      <a:schemeClr val="bg1">
                        <a:lumMod val="85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돋움체 Bold" panose="00000800000000000000" pitchFamily="2" charset="-127"/>
                  <a:ea typeface="KoPub돋움체 Bold" panose="00000800000000000000" pitchFamily="2" charset="-127"/>
                </a:rPr>
                <a:t>연구개발 목표 및 내용</a:t>
              </a:r>
            </a:p>
          </p:txBody>
        </p:sp>
        <p:sp>
          <p:nvSpPr>
            <p:cNvPr id="49" name="모서리가 둥근 직사각형 46">
              <a:extLst>
                <a:ext uri="{FF2B5EF4-FFF2-40B4-BE49-F238E27FC236}">
                  <a16:creationId xmlns:a16="http://schemas.microsoft.com/office/drawing/2014/main" id="{051B76BA-67EF-4B6D-A67C-3A15FD8E9BDF}"/>
                </a:ext>
              </a:extLst>
            </p:cNvPr>
            <p:cNvSpPr/>
            <p:nvPr/>
          </p:nvSpPr>
          <p:spPr>
            <a:xfrm>
              <a:off x="10876334" y="132416"/>
              <a:ext cx="245964" cy="234801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200" spc="-50" dirty="0">
                  <a:ln>
                    <a:solidFill>
                      <a:schemeClr val="bg1">
                        <a:lumMod val="85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돋움체 Bold" panose="00000800000000000000" pitchFamily="2" charset="-127"/>
                  <a:ea typeface="KoPub돋움체 Bold" panose="00000800000000000000" pitchFamily="2" charset="-127"/>
                </a:rPr>
                <a:t>Ⅲ</a:t>
              </a:r>
              <a:endParaRPr lang="ko-KR" altLang="en-US" sz="1200" spc="-50" dirty="0">
                <a:ln>
                  <a:solidFill>
                    <a:schemeClr val="bg1">
                      <a:lumMod val="85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endParaRPr>
            </a:p>
          </p:txBody>
        </p:sp>
        <p:sp>
          <p:nvSpPr>
            <p:cNvPr id="50" name="모서리가 둥근 직사각형 53">
              <a:extLst>
                <a:ext uri="{FF2B5EF4-FFF2-40B4-BE49-F238E27FC236}">
                  <a16:creationId xmlns:a16="http://schemas.microsoft.com/office/drawing/2014/main" id="{9BEAA71E-E1D8-49AD-9804-8D27C41D1AE4}"/>
                </a:ext>
              </a:extLst>
            </p:cNvPr>
            <p:cNvSpPr/>
            <p:nvPr/>
          </p:nvSpPr>
          <p:spPr>
            <a:xfrm>
              <a:off x="11188124" y="132416"/>
              <a:ext cx="245964" cy="234801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200" spc="-50" dirty="0">
                  <a:ln>
                    <a:solidFill>
                      <a:schemeClr val="bg1">
                        <a:lumMod val="85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돋움체 Bold" panose="00000800000000000000" pitchFamily="2" charset="-127"/>
                  <a:ea typeface="KoPub돋움체 Bold" panose="00000800000000000000" pitchFamily="2" charset="-127"/>
                </a:rPr>
                <a:t>Ⅳ</a:t>
              </a:r>
              <a:endParaRPr lang="ko-KR" altLang="en-US" sz="1200" spc="-50" dirty="0">
                <a:ln>
                  <a:solidFill>
                    <a:schemeClr val="bg1">
                      <a:lumMod val="85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endParaRPr>
            </a:p>
          </p:txBody>
        </p:sp>
      </p:grpSp>
      <p:sp>
        <p:nvSpPr>
          <p:cNvPr id="51" name="모서리가 둥근 직사각형 50">
            <a:extLst>
              <a:ext uri="{FF2B5EF4-FFF2-40B4-BE49-F238E27FC236}">
                <a16:creationId xmlns:a16="http://schemas.microsoft.com/office/drawing/2014/main" id="{AB1AE3CF-D32B-4DCB-86C8-066CA9EE39FE}"/>
              </a:ext>
            </a:extLst>
          </p:cNvPr>
          <p:cNvSpPr/>
          <p:nvPr/>
        </p:nvSpPr>
        <p:spPr>
          <a:xfrm>
            <a:off x="8371963" y="183643"/>
            <a:ext cx="245964" cy="234801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200" spc="-50" dirty="0">
                <a:ln>
                  <a:solidFill>
                    <a:schemeClr val="bg1">
                      <a:lumMod val="85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rPr>
              <a:t>Ⅴ</a:t>
            </a:r>
            <a:endParaRPr lang="ko-KR" altLang="en-US" sz="1200" spc="-50" dirty="0">
              <a:ln>
                <a:solidFill>
                  <a:schemeClr val="bg1">
                    <a:lumMod val="85000"/>
                    <a:alpha val="0"/>
                  </a:schemeClr>
                </a:solidFill>
              </a:ln>
              <a:solidFill>
                <a:schemeClr val="bg1"/>
              </a:solidFill>
              <a:latin typeface="KoPub돋움체 Bold" panose="00000800000000000000" pitchFamily="2" charset="-127"/>
              <a:ea typeface="KoPub돋움체 Bold" panose="00000800000000000000" pitchFamily="2" charset="-127"/>
            </a:endParaRPr>
          </a:p>
        </p:txBody>
      </p:sp>
      <p:sp>
        <p:nvSpPr>
          <p:cNvPr id="52" name="모서리가 둥근 직사각형 51">
            <a:extLst>
              <a:ext uri="{FF2B5EF4-FFF2-40B4-BE49-F238E27FC236}">
                <a16:creationId xmlns:a16="http://schemas.microsoft.com/office/drawing/2014/main" id="{C60C7C84-7302-48B1-AA8D-F1952C702B56}"/>
              </a:ext>
            </a:extLst>
          </p:cNvPr>
          <p:cNvSpPr/>
          <p:nvPr/>
        </p:nvSpPr>
        <p:spPr>
          <a:xfrm>
            <a:off x="8673594" y="181899"/>
            <a:ext cx="245964" cy="234801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200" spc="-50" dirty="0">
                <a:ln>
                  <a:solidFill>
                    <a:schemeClr val="bg1">
                      <a:lumMod val="85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rPr>
              <a:t>Ⅵ</a:t>
            </a:r>
            <a:endParaRPr lang="ko-KR" altLang="en-US" sz="1200" spc="-50" dirty="0">
              <a:ln>
                <a:solidFill>
                  <a:schemeClr val="bg1">
                    <a:lumMod val="85000"/>
                    <a:alpha val="0"/>
                  </a:schemeClr>
                </a:solidFill>
              </a:ln>
              <a:solidFill>
                <a:schemeClr val="bg1"/>
              </a:solidFill>
              <a:latin typeface="KoPub돋움체 Bold" panose="00000800000000000000" pitchFamily="2" charset="-127"/>
              <a:ea typeface="KoPub돋움체 Bold" panose="00000800000000000000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58068984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그림 25">
            <a:extLst>
              <a:ext uri="{FF2B5EF4-FFF2-40B4-BE49-F238E27FC236}">
                <a16:creationId xmlns:a16="http://schemas.microsoft.com/office/drawing/2014/main" id="{AD7040A1-E3A2-4ECF-A5F4-DB1F93CB66F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828675"/>
          </a:xfrm>
          <a:prstGeom prst="rect">
            <a:avLst/>
          </a:prstGeom>
        </p:spPr>
      </p:pic>
      <p:pic>
        <p:nvPicPr>
          <p:cNvPr id="27" name="그림 26">
            <a:extLst>
              <a:ext uri="{FF2B5EF4-FFF2-40B4-BE49-F238E27FC236}">
                <a16:creationId xmlns:a16="http://schemas.microsoft.com/office/drawing/2014/main" id="{CC106F35-8D9C-4E3D-A0BF-89554534DB0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3143" y="60525"/>
            <a:ext cx="905690" cy="884790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13C0D3C6-25C0-43FD-A0F3-13EE231E8760}"/>
              </a:ext>
            </a:extLst>
          </p:cNvPr>
          <p:cNvSpPr txBox="1"/>
          <p:nvPr/>
        </p:nvSpPr>
        <p:spPr>
          <a:xfrm>
            <a:off x="158308" y="113210"/>
            <a:ext cx="306686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042873" latinLnBrk="1">
              <a:buClr>
                <a:schemeClr val="tx1">
                  <a:lumMod val="50000"/>
                  <a:lumOff val="50000"/>
                </a:schemeClr>
              </a:buClr>
            </a:pPr>
            <a:r>
              <a:rPr lang="ko-KR" altLang="en-US" sz="10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화산섬 제주의 </a:t>
            </a:r>
            <a:r>
              <a:rPr lang="ko-KR" altLang="en-US" sz="10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66FFFF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실시간 홍수 감지 및 안전지원 기술 </a:t>
            </a:r>
            <a:r>
              <a:rPr lang="ko-KR" altLang="en-US" sz="10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개발</a:t>
            </a:r>
          </a:p>
        </p:txBody>
      </p:sp>
      <p:cxnSp>
        <p:nvCxnSpPr>
          <p:cNvPr id="29" name="직선 연결선 28">
            <a:extLst>
              <a:ext uri="{FF2B5EF4-FFF2-40B4-BE49-F238E27FC236}">
                <a16:creationId xmlns:a16="http://schemas.microsoft.com/office/drawing/2014/main" id="{2A3B4120-C5D6-4E6B-83EF-99A42724F464}"/>
              </a:ext>
            </a:extLst>
          </p:cNvPr>
          <p:cNvCxnSpPr>
            <a:cxnSpLocks/>
          </p:cNvCxnSpPr>
          <p:nvPr/>
        </p:nvCxnSpPr>
        <p:spPr>
          <a:xfrm>
            <a:off x="250825" y="366126"/>
            <a:ext cx="2881015" cy="1000"/>
          </a:xfrm>
          <a:prstGeom prst="line">
            <a:avLst/>
          </a:prstGeom>
          <a:ln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0" name="직사각형 149"/>
          <p:cNvSpPr/>
          <p:nvPr/>
        </p:nvSpPr>
        <p:spPr>
          <a:xfrm>
            <a:off x="214200" y="417500"/>
            <a:ext cx="48494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042873" latinLnBrk="1">
              <a:spcAft>
                <a:spcPts val="600"/>
              </a:spcAft>
              <a:buClr>
                <a:schemeClr val="tx1">
                  <a:lumMod val="50000"/>
                  <a:lumOff val="50000"/>
                </a:schemeClr>
              </a:buClr>
            </a:pPr>
            <a:r>
              <a:rPr lang="ko-KR" altLang="en-US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본 연구의 차별성 및 도전성</a:t>
            </a:r>
            <a:r>
              <a:rPr lang="en-US" altLang="ko-KR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  </a:t>
            </a:r>
            <a:r>
              <a:rPr lang="ko-KR" altLang="en-US" sz="14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FFFF00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제주만의 재난안전 환경 고려</a:t>
            </a:r>
            <a:endParaRPr lang="en-US" altLang="ko-KR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rgbClr val="FFFF00"/>
              </a:solidFill>
              <a:latin typeface="KoPub돋움체 Bold" panose="02020603020101020101" pitchFamily="18" charset="-127"/>
              <a:ea typeface="KoPub돋움체 Bold" panose="02020603020101020101" pitchFamily="18" charset="-127"/>
            </a:endParaRPr>
          </a:p>
        </p:txBody>
      </p:sp>
      <p:grpSp>
        <p:nvGrpSpPr>
          <p:cNvPr id="176" name="그룹 175"/>
          <p:cNvGrpSpPr/>
          <p:nvPr/>
        </p:nvGrpSpPr>
        <p:grpSpPr>
          <a:xfrm>
            <a:off x="251520" y="1016603"/>
            <a:ext cx="5247509" cy="246221"/>
            <a:chOff x="251520" y="1044884"/>
            <a:chExt cx="5247509" cy="246221"/>
          </a:xfrm>
        </p:grpSpPr>
        <p:grpSp>
          <p:nvGrpSpPr>
            <p:cNvPr id="177" name="그룹 49">
              <a:extLst>
                <a:ext uri="{FF2B5EF4-FFF2-40B4-BE49-F238E27FC236}">
                  <a16:creationId xmlns:a16="http://schemas.microsoft.com/office/drawing/2014/main" id="{5EC4D4DD-0A5D-4DE1-B44B-19BD2AF30577}"/>
                </a:ext>
              </a:extLst>
            </p:cNvPr>
            <p:cNvGrpSpPr/>
            <p:nvPr/>
          </p:nvGrpSpPr>
          <p:grpSpPr>
            <a:xfrm>
              <a:off x="251520" y="1059994"/>
              <a:ext cx="216000" cy="216000"/>
              <a:chOff x="268468" y="4655853"/>
              <a:chExt cx="798138" cy="798137"/>
            </a:xfrm>
          </p:grpSpPr>
          <p:sp>
            <p:nvSpPr>
              <p:cNvPr id="179" name="포인트가 32개인 별 171">
                <a:extLst>
                  <a:ext uri="{FF2B5EF4-FFF2-40B4-BE49-F238E27FC236}">
                    <a16:creationId xmlns:a16="http://schemas.microsoft.com/office/drawing/2014/main" id="{CE799E76-1287-4575-9229-A5391B2A8E97}"/>
                  </a:ext>
                </a:extLst>
              </p:cNvPr>
              <p:cNvSpPr/>
              <p:nvPr/>
            </p:nvSpPr>
            <p:spPr>
              <a:xfrm rot="18900000">
                <a:off x="268468" y="4655853"/>
                <a:ext cx="798137" cy="798137"/>
              </a:xfrm>
              <a:prstGeom prst="ellipse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100" dirty="0"/>
              </a:p>
            </p:txBody>
          </p:sp>
          <p:sp>
            <p:nvSpPr>
              <p:cNvPr id="180" name="포인트가 32개인 별 171">
                <a:extLst>
                  <a:ext uri="{FF2B5EF4-FFF2-40B4-BE49-F238E27FC236}">
                    <a16:creationId xmlns:a16="http://schemas.microsoft.com/office/drawing/2014/main" id="{A148F43F-D4C2-4E4F-8B33-E5846782F853}"/>
                  </a:ext>
                </a:extLst>
              </p:cNvPr>
              <p:cNvSpPr/>
              <p:nvPr/>
            </p:nvSpPr>
            <p:spPr>
              <a:xfrm rot="18900000">
                <a:off x="268468" y="4655853"/>
                <a:ext cx="798138" cy="798137"/>
              </a:xfrm>
              <a:prstGeom prst="ellipse">
                <a:avLst/>
              </a:prstGeom>
              <a:gradFill>
                <a:gsLst>
                  <a:gs pos="100000">
                    <a:schemeClr val="bg1">
                      <a:alpha val="0"/>
                    </a:schemeClr>
                  </a:gs>
                  <a:gs pos="53000">
                    <a:schemeClr val="bg1">
                      <a:alpha val="0"/>
                    </a:schemeClr>
                  </a:gs>
                  <a:gs pos="54000">
                    <a:schemeClr val="bg1">
                      <a:alpha val="15000"/>
                    </a:schemeClr>
                  </a:gs>
                </a:gsLst>
                <a:lin ang="162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100" dirty="0"/>
              </a:p>
            </p:txBody>
          </p:sp>
          <p:sp>
            <p:nvSpPr>
              <p:cNvPr id="181" name="포인트가 32개인 별 171">
                <a:extLst>
                  <a:ext uri="{FF2B5EF4-FFF2-40B4-BE49-F238E27FC236}">
                    <a16:creationId xmlns:a16="http://schemas.microsoft.com/office/drawing/2014/main" id="{A148F43F-D4C2-4E4F-8B33-E5846782F853}"/>
                  </a:ext>
                </a:extLst>
              </p:cNvPr>
              <p:cNvSpPr/>
              <p:nvPr/>
            </p:nvSpPr>
            <p:spPr>
              <a:xfrm rot="18900000">
                <a:off x="468003" y="4855387"/>
                <a:ext cx="399069" cy="39906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innerShdw blurRad="127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100" dirty="0"/>
              </a:p>
            </p:txBody>
          </p:sp>
        </p:grpSp>
        <p:sp>
          <p:nvSpPr>
            <p:cNvPr id="178" name="TextBox 177">
              <a:extLst>
                <a:ext uri="{FF2B5EF4-FFF2-40B4-BE49-F238E27FC236}">
                  <a16:creationId xmlns:a16="http://schemas.microsoft.com/office/drawing/2014/main" id="{FFD80164-BA2B-4DAF-9744-0575FA2D8079}"/>
                </a:ext>
              </a:extLst>
            </p:cNvPr>
            <p:cNvSpPr txBox="1"/>
            <p:nvPr/>
          </p:nvSpPr>
          <p:spPr>
            <a:xfrm>
              <a:off x="524910" y="1044884"/>
              <a:ext cx="4974119" cy="24622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lvl="2" defTabSz="1042873" latinLnBrk="1">
                <a:spcAft>
                  <a:spcPts val="600"/>
                </a:spcAft>
                <a:buClr>
                  <a:schemeClr val="tx1">
                    <a:lumMod val="50000"/>
                    <a:lumOff val="50000"/>
                  </a:schemeClr>
                </a:buClr>
                <a:buSzPct val="80000"/>
                <a:defRPr/>
              </a:pPr>
              <a:r>
                <a:rPr lang="ko-KR" altLang="en-US" sz="160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KoPub돋움체 Bold" panose="02020603020101020101" pitchFamily="18" charset="-127"/>
                  <a:ea typeface="KoPub돋움체 Bold" panose="02020603020101020101" pitchFamily="18" charset="-127"/>
                </a:rPr>
                <a:t>제주만의 독특한 수문환경 고려</a:t>
              </a:r>
              <a:r>
                <a:rPr lang="en-US" altLang="ko-KR" sz="160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KoPub돋움체 Bold" panose="02020603020101020101" pitchFamily="18" charset="-127"/>
                  <a:ea typeface="KoPub돋움체 Bold" panose="02020603020101020101" pitchFamily="18" charset="-127"/>
                </a:rPr>
                <a:t> (</a:t>
              </a:r>
              <a:r>
                <a:rPr lang="ko-KR" altLang="en-US" sz="160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KoPub돋움체 Bold" panose="02020603020101020101" pitchFamily="18" charset="-127"/>
                  <a:ea typeface="KoPub돋움체 Bold" panose="02020603020101020101" pitchFamily="18" charset="-127"/>
                </a:rPr>
                <a:t>저류지</a:t>
              </a:r>
              <a:r>
                <a:rPr lang="en-US" altLang="ko-KR" sz="160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KoPub돋움체 Bold" panose="02020603020101020101" pitchFamily="18" charset="-127"/>
                  <a:ea typeface="KoPub돋움체 Bold" panose="02020603020101020101" pitchFamily="18" charset="-127"/>
                </a:rPr>
                <a:t>, </a:t>
              </a:r>
              <a:r>
                <a:rPr lang="ko-KR" altLang="en-US" sz="160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KoPub돋움체 Bold" panose="02020603020101020101" pitchFamily="18" charset="-127"/>
                  <a:ea typeface="KoPub돋움체 Bold" panose="02020603020101020101" pitchFamily="18" charset="-127"/>
                </a:rPr>
                <a:t>지하수</a:t>
              </a:r>
              <a:r>
                <a:rPr lang="en-US" altLang="ko-KR" sz="160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KoPub돋움체 Bold" panose="02020603020101020101" pitchFamily="18" charset="-127"/>
                  <a:ea typeface="KoPub돋움체 Bold" panose="02020603020101020101" pitchFamily="18" charset="-127"/>
                </a:rPr>
                <a:t>, </a:t>
              </a:r>
              <a:r>
                <a:rPr lang="ko-KR" altLang="en-US" sz="160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KoPub돋움체 Bold" panose="02020603020101020101" pitchFamily="18" charset="-127"/>
                  <a:ea typeface="KoPub돋움체 Bold" panose="02020603020101020101" pitchFamily="18" charset="-127"/>
                </a:rPr>
                <a:t>유출자료 등</a:t>
              </a:r>
              <a:r>
                <a:rPr lang="en-US" altLang="ko-KR" sz="160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KoPub돋움체 Bold" panose="02020603020101020101" pitchFamily="18" charset="-127"/>
                  <a:ea typeface="KoPub돋움체 Bold" panose="02020603020101020101" pitchFamily="18" charset="-127"/>
                </a:rPr>
                <a:t>)</a:t>
              </a:r>
              <a:endParaRPr lang="ko-KR" altLang="en-US" sz="16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endParaRPr>
            </a:p>
          </p:txBody>
        </p:sp>
      </p:grpSp>
      <p:sp>
        <p:nvSpPr>
          <p:cNvPr id="182" name="사각형: 둥근 모서리 94">
            <a:extLst>
              <a:ext uri="{FF2B5EF4-FFF2-40B4-BE49-F238E27FC236}">
                <a16:creationId xmlns:a16="http://schemas.microsoft.com/office/drawing/2014/main" id="{55E339AD-7FD7-4EF3-92C9-3F826945549D}"/>
              </a:ext>
            </a:extLst>
          </p:cNvPr>
          <p:cNvSpPr/>
          <p:nvPr/>
        </p:nvSpPr>
        <p:spPr>
          <a:xfrm>
            <a:off x="253174" y="1412776"/>
            <a:ext cx="4212000" cy="5112568"/>
          </a:xfrm>
          <a:prstGeom prst="rect">
            <a:avLst/>
          </a:prstGeom>
          <a:solidFill>
            <a:schemeClr val="bg1"/>
          </a:solidFill>
          <a:ln w="6350">
            <a:solidFill>
              <a:schemeClr val="bg1">
                <a:lumMod val="75000"/>
              </a:schemeClr>
            </a:solidFill>
          </a:ln>
          <a:effectLst>
            <a:outerShdw dist="38100" dir="5400000" algn="t" rotWithShape="0">
              <a:schemeClr val="bg1">
                <a:lumMod val="8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600" dirty="0"/>
          </a:p>
        </p:txBody>
      </p:sp>
      <p:grpSp>
        <p:nvGrpSpPr>
          <p:cNvPr id="183" name="그룹 182"/>
          <p:cNvGrpSpPr/>
          <p:nvPr/>
        </p:nvGrpSpPr>
        <p:grpSpPr>
          <a:xfrm>
            <a:off x="339295" y="1412776"/>
            <a:ext cx="4039758" cy="360000"/>
            <a:chOff x="5337486" y="981075"/>
            <a:chExt cx="3439378" cy="316990"/>
          </a:xfrm>
        </p:grpSpPr>
        <p:sp>
          <p:nvSpPr>
            <p:cNvPr id="184" name="화살표: 오각형 75">
              <a:extLst>
                <a:ext uri="{FF2B5EF4-FFF2-40B4-BE49-F238E27FC236}">
                  <a16:creationId xmlns:a16="http://schemas.microsoft.com/office/drawing/2014/main" id="{ED230987-2BE0-4FE0-98B3-0C9CCCD11A9C}"/>
                </a:ext>
              </a:extLst>
            </p:cNvPr>
            <p:cNvSpPr/>
            <p:nvPr/>
          </p:nvSpPr>
          <p:spPr>
            <a:xfrm>
              <a:off x="5337486" y="981075"/>
              <a:ext cx="3439378" cy="316990"/>
            </a:xfrm>
            <a:prstGeom prst="round2SameRect">
              <a:avLst>
                <a:gd name="adj1" fmla="val 0"/>
                <a:gd name="adj2" fmla="val 21382"/>
              </a:avLst>
            </a:prstGeom>
            <a:gradFill>
              <a:gsLst>
                <a:gs pos="0">
                  <a:srgbClr val="0070C0"/>
                </a:gs>
                <a:gs pos="100000">
                  <a:srgbClr val="002060"/>
                </a:gs>
              </a:gsLst>
              <a:lin ang="4800000" scaled="0"/>
            </a:gra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latin typeface="KoPub돋움체 Bold" panose="02020603020101020101" pitchFamily="18" charset="-127"/>
                <a:ea typeface="KoPub돋움체 Bold" panose="02020603020101020101" pitchFamily="18" charset="-127"/>
              </a:endParaRPr>
            </a:p>
          </p:txBody>
        </p:sp>
        <p:sp>
          <p:nvSpPr>
            <p:cNvPr id="185" name="TextBox 184">
              <a:extLst>
                <a:ext uri="{FF2B5EF4-FFF2-40B4-BE49-F238E27FC236}">
                  <a16:creationId xmlns:a16="http://schemas.microsoft.com/office/drawing/2014/main" id="{ACABF9FB-C12D-465C-A470-6E543CF628DD}"/>
                </a:ext>
              </a:extLst>
            </p:cNvPr>
            <p:cNvSpPr txBox="1"/>
            <p:nvPr/>
          </p:nvSpPr>
          <p:spPr>
            <a:xfrm>
              <a:off x="5784532" y="1020330"/>
              <a:ext cx="2545293" cy="238485"/>
            </a:xfrm>
            <a:prstGeom prst="rect">
              <a:avLst/>
            </a:prstGeom>
            <a:noFill/>
          </p:spPr>
          <p:txBody>
            <a:bodyPr wrap="none" lIns="0" tIns="0" rIns="0" bIns="0" rtlCol="0" anchor="ctr" anchorCtr="0">
              <a:spAutoFit/>
            </a:bodyPr>
            <a:lstStyle/>
            <a:p>
              <a:pPr algn="ctr" fontAlgn="base">
                <a:lnSpc>
                  <a:spcPct val="110000"/>
                </a:lnSpc>
                <a:spcBef>
                  <a:spcPts val="400"/>
                </a:spcBef>
                <a:spcAft>
                  <a:spcPts val="300"/>
                </a:spcAft>
                <a:buClr>
                  <a:schemeClr val="tx1">
                    <a:lumMod val="50000"/>
                    <a:lumOff val="50000"/>
                  </a:schemeClr>
                </a:buClr>
                <a:buSzPct val="80000"/>
                <a:defRPr/>
              </a:pPr>
              <a:r>
                <a:rPr lang="ko-KR" altLang="en-US" sz="160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돋움체 Bold" panose="02020603020101020101" pitchFamily="18" charset="-127"/>
                  <a:ea typeface="KoPub돋움체 Bold" panose="02020603020101020101" pitchFamily="18" charset="-127"/>
                </a:rPr>
                <a:t>저류지 등 제주 여건 고려한 수문해석</a:t>
              </a:r>
            </a:p>
          </p:txBody>
        </p:sp>
      </p:grpSp>
      <p:sp>
        <p:nvSpPr>
          <p:cNvPr id="186" name="사각형: 둥근 모서리 94">
            <a:extLst>
              <a:ext uri="{FF2B5EF4-FFF2-40B4-BE49-F238E27FC236}">
                <a16:creationId xmlns:a16="http://schemas.microsoft.com/office/drawing/2014/main" id="{55E339AD-7FD7-4EF3-92C9-3F826945549D}"/>
              </a:ext>
            </a:extLst>
          </p:cNvPr>
          <p:cNvSpPr/>
          <p:nvPr/>
        </p:nvSpPr>
        <p:spPr>
          <a:xfrm>
            <a:off x="4662350" y="1412776"/>
            <a:ext cx="4212000" cy="5112568"/>
          </a:xfrm>
          <a:prstGeom prst="rect">
            <a:avLst/>
          </a:prstGeom>
          <a:solidFill>
            <a:schemeClr val="bg1"/>
          </a:solidFill>
          <a:ln w="6350">
            <a:solidFill>
              <a:schemeClr val="bg1">
                <a:lumMod val="75000"/>
              </a:schemeClr>
            </a:solidFill>
          </a:ln>
          <a:effectLst>
            <a:outerShdw dist="38100" dir="5400000" algn="t" rotWithShape="0">
              <a:schemeClr val="bg1">
                <a:lumMod val="8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600" dirty="0"/>
          </a:p>
        </p:txBody>
      </p:sp>
      <p:grpSp>
        <p:nvGrpSpPr>
          <p:cNvPr id="187" name="그룹 186"/>
          <p:cNvGrpSpPr/>
          <p:nvPr/>
        </p:nvGrpSpPr>
        <p:grpSpPr>
          <a:xfrm>
            <a:off x="4748471" y="1412776"/>
            <a:ext cx="4039758" cy="360000"/>
            <a:chOff x="5337486" y="981075"/>
            <a:chExt cx="3439378" cy="316990"/>
          </a:xfrm>
        </p:grpSpPr>
        <p:sp>
          <p:nvSpPr>
            <p:cNvPr id="188" name="화살표: 오각형 75">
              <a:extLst>
                <a:ext uri="{FF2B5EF4-FFF2-40B4-BE49-F238E27FC236}">
                  <a16:creationId xmlns:a16="http://schemas.microsoft.com/office/drawing/2014/main" id="{ED230987-2BE0-4FE0-98B3-0C9CCCD11A9C}"/>
                </a:ext>
              </a:extLst>
            </p:cNvPr>
            <p:cNvSpPr/>
            <p:nvPr/>
          </p:nvSpPr>
          <p:spPr>
            <a:xfrm>
              <a:off x="5337486" y="981075"/>
              <a:ext cx="3439378" cy="316990"/>
            </a:xfrm>
            <a:prstGeom prst="round2SameRect">
              <a:avLst>
                <a:gd name="adj1" fmla="val 0"/>
                <a:gd name="adj2" fmla="val 21382"/>
              </a:avLst>
            </a:prstGeom>
            <a:gradFill>
              <a:gsLst>
                <a:gs pos="0">
                  <a:srgbClr val="0070C0"/>
                </a:gs>
                <a:gs pos="100000">
                  <a:srgbClr val="002060"/>
                </a:gs>
              </a:gsLst>
              <a:lin ang="4800000" scaled="0"/>
            </a:gra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latin typeface="KoPub돋움체 Bold" panose="02020603020101020101" pitchFamily="18" charset="-127"/>
                <a:ea typeface="KoPub돋움체 Bold" panose="02020603020101020101" pitchFamily="18" charset="-127"/>
              </a:endParaRPr>
            </a:p>
          </p:txBody>
        </p:sp>
        <p:sp>
          <p:nvSpPr>
            <p:cNvPr id="189" name="TextBox 188">
              <a:extLst>
                <a:ext uri="{FF2B5EF4-FFF2-40B4-BE49-F238E27FC236}">
                  <a16:creationId xmlns:a16="http://schemas.microsoft.com/office/drawing/2014/main" id="{ACABF9FB-C12D-465C-A470-6E543CF628DD}"/>
                </a:ext>
              </a:extLst>
            </p:cNvPr>
            <p:cNvSpPr txBox="1"/>
            <p:nvPr/>
          </p:nvSpPr>
          <p:spPr>
            <a:xfrm>
              <a:off x="6249921" y="1020328"/>
              <a:ext cx="1614521" cy="238485"/>
            </a:xfrm>
            <a:prstGeom prst="rect">
              <a:avLst/>
            </a:prstGeom>
            <a:noFill/>
          </p:spPr>
          <p:txBody>
            <a:bodyPr wrap="none" lIns="0" tIns="0" rIns="0" bIns="0" rtlCol="0" anchor="ctr" anchorCtr="0">
              <a:spAutoFit/>
            </a:bodyPr>
            <a:lstStyle/>
            <a:p>
              <a:pPr algn="ctr" fontAlgn="base">
                <a:lnSpc>
                  <a:spcPct val="110000"/>
                </a:lnSpc>
                <a:spcBef>
                  <a:spcPts val="400"/>
                </a:spcBef>
                <a:spcAft>
                  <a:spcPts val="300"/>
                </a:spcAft>
                <a:buClr>
                  <a:schemeClr val="tx1">
                    <a:lumMod val="50000"/>
                    <a:lumOff val="50000"/>
                  </a:schemeClr>
                </a:buClr>
                <a:buSzPct val="80000"/>
                <a:defRPr/>
              </a:pPr>
              <a:r>
                <a:rPr lang="ko-KR" altLang="en-US" sz="160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돋움체 Bold" panose="02020603020101020101" pitchFamily="18" charset="-127"/>
                  <a:ea typeface="KoPub돋움체 Bold" panose="02020603020101020101" pitchFamily="18" charset="-127"/>
                </a:rPr>
                <a:t>홍수량 </a:t>
              </a:r>
              <a:r>
                <a:rPr lang="en-US" altLang="ko-KR" sz="160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돋움체 Bold" panose="02020603020101020101" pitchFamily="18" charset="-127"/>
                  <a:ea typeface="KoPub돋움체 Bold" panose="02020603020101020101" pitchFamily="18" charset="-127"/>
                </a:rPr>
                <a:t>DB </a:t>
              </a:r>
              <a:r>
                <a:rPr lang="ko-KR" altLang="en-US" sz="160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돋움체 Bold" panose="02020603020101020101" pitchFamily="18" charset="-127"/>
                  <a:ea typeface="KoPub돋움체 Bold" panose="02020603020101020101" pitchFamily="18" charset="-127"/>
                </a:rPr>
                <a:t>신뢰도 확보</a:t>
              </a:r>
            </a:p>
          </p:txBody>
        </p:sp>
      </p:grpSp>
      <p:sp>
        <p:nvSpPr>
          <p:cNvPr id="191" name="사각형: 둥근 위쪽 모서리 55">
            <a:extLst>
              <a:ext uri="{FF2B5EF4-FFF2-40B4-BE49-F238E27FC236}">
                <a16:creationId xmlns:a16="http://schemas.microsoft.com/office/drawing/2014/main" id="{E975BB69-CA2F-4BD9-BA03-3FC0A86E0D2C}"/>
              </a:ext>
            </a:extLst>
          </p:cNvPr>
          <p:cNvSpPr/>
          <p:nvPr/>
        </p:nvSpPr>
        <p:spPr>
          <a:xfrm>
            <a:off x="4803493" y="1844824"/>
            <a:ext cx="3935393" cy="969496"/>
          </a:xfrm>
          <a:prstGeom prst="rect">
            <a:avLst/>
          </a:prstGeom>
          <a:noFill/>
          <a:ln w="6350">
            <a:noFill/>
            <a:round/>
            <a:headEnd/>
            <a:tailEnd/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88900" indent="-88900" defTabSz="1330364">
              <a:lnSpc>
                <a:spcPct val="150000"/>
              </a:lnSpc>
              <a:buClr>
                <a:srgbClr val="5070B8"/>
              </a:buClr>
              <a:buSzPct val="100000"/>
              <a:buFont typeface="Arial" pitchFamily="34" charset="0"/>
              <a:buChar char="•"/>
            </a:pPr>
            <a:r>
              <a:rPr lang="en-US" altLang="ko-KR" sz="1050" spc="-70" dirty="0">
                <a:ln>
                  <a:solidFill>
                    <a:schemeClr val="bg1">
                      <a:lumMod val="85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2022</a:t>
            </a:r>
            <a:r>
              <a:rPr lang="ko-KR" altLang="en-US" sz="1050" spc="-70" dirty="0">
                <a:ln>
                  <a:solidFill>
                    <a:schemeClr val="bg1">
                      <a:lumMod val="85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년도 제주특별자치도 하천정비사업 추진실태 성과감사 결과</a:t>
            </a:r>
            <a:r>
              <a:rPr lang="en-US" altLang="ko-KR" sz="1050" spc="-70" dirty="0">
                <a:ln>
                  <a:solidFill>
                    <a:schemeClr val="bg1">
                      <a:lumMod val="85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(2022.03.29)</a:t>
            </a:r>
          </a:p>
          <a:p>
            <a:pPr marL="88900" indent="-88900" defTabSz="1330364">
              <a:lnSpc>
                <a:spcPct val="150000"/>
              </a:lnSpc>
              <a:buClr>
                <a:srgbClr val="5070B8"/>
              </a:buClr>
              <a:buSzPct val="100000"/>
            </a:pPr>
            <a:r>
              <a:rPr lang="en-US" altLang="ko-KR" sz="1050" spc="-100" dirty="0">
                <a:ln>
                  <a:solidFill>
                    <a:schemeClr val="bg1">
                      <a:lumMod val="85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   </a:t>
            </a:r>
            <a:r>
              <a:rPr lang="en-US" altLang="ko-KR" sz="1050" dirty="0">
                <a:ln>
                  <a:solidFill>
                    <a:schemeClr val="bg1">
                      <a:lumMod val="85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- </a:t>
            </a:r>
            <a:r>
              <a:rPr lang="ko-KR" altLang="en-US" sz="1050" dirty="0">
                <a:ln>
                  <a:solidFill>
                    <a:schemeClr val="bg1">
                      <a:lumMod val="85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홍수량 하천 유속 및 수위 </a:t>
            </a:r>
            <a:r>
              <a:rPr lang="ko-KR" altLang="en-US" sz="1050" dirty="0" err="1">
                <a:ln>
                  <a:solidFill>
                    <a:schemeClr val="bg1">
                      <a:lumMod val="85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관측값에</a:t>
            </a:r>
            <a:r>
              <a:rPr lang="ko-KR" altLang="en-US" sz="1050" dirty="0">
                <a:ln>
                  <a:solidFill>
                    <a:schemeClr val="bg1">
                      <a:lumMod val="85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 이상치 다수 포함</a:t>
            </a:r>
            <a:endParaRPr lang="en-US" altLang="ko-KR" sz="1050" dirty="0">
              <a:ln>
                <a:solidFill>
                  <a:schemeClr val="bg1">
                    <a:lumMod val="85000"/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KoPub돋움체 Medium" panose="02020603020101020101" pitchFamily="18" charset="-127"/>
              <a:ea typeface="KoPub돋움체 Medium" panose="02020603020101020101" pitchFamily="18" charset="-127"/>
            </a:endParaRPr>
          </a:p>
          <a:p>
            <a:pPr marL="88900" indent="-88900" defTabSz="1330364">
              <a:lnSpc>
                <a:spcPct val="150000"/>
              </a:lnSpc>
              <a:buClr>
                <a:srgbClr val="5070B8"/>
              </a:buClr>
              <a:buSzPct val="100000"/>
              <a:buFont typeface="Arial" pitchFamily="34" charset="0"/>
              <a:buChar char="•"/>
            </a:pPr>
            <a:r>
              <a:rPr lang="ko-KR" altLang="en-US" sz="1050" spc="-100" dirty="0">
                <a:ln>
                  <a:solidFill>
                    <a:prstClr val="white">
                      <a:lumMod val="85000"/>
                      <a:alpha val="0"/>
                    </a:prst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KoPub돋움체 Medium" pitchFamily="18" charset="-127"/>
                <a:ea typeface="KoPub돋움체 Medium" pitchFamily="18" charset="-127"/>
              </a:rPr>
              <a:t>기존 </a:t>
            </a:r>
            <a:r>
              <a:rPr lang="en-US" altLang="ko-KR" sz="1050" spc="-100" dirty="0" err="1">
                <a:ln>
                  <a:solidFill>
                    <a:prstClr val="white">
                      <a:lumMod val="85000"/>
                      <a:alpha val="0"/>
                    </a:prst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KoPub돋움체 Medium" pitchFamily="18" charset="-127"/>
                <a:ea typeface="KoPub돋움체 Medium" pitchFamily="18" charset="-127"/>
              </a:rPr>
              <a:t>Kalesto</a:t>
            </a:r>
            <a:r>
              <a:rPr lang="en-US" altLang="ko-KR" sz="1050" spc="-100" dirty="0">
                <a:ln>
                  <a:solidFill>
                    <a:prstClr val="white">
                      <a:lumMod val="85000"/>
                      <a:alpha val="0"/>
                    </a:prst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KoPub돋움체 Medium" pitchFamily="18" charset="-127"/>
                <a:ea typeface="KoPub돋움체 Medium" pitchFamily="18" charset="-127"/>
              </a:rPr>
              <a:t> </a:t>
            </a:r>
            <a:r>
              <a:rPr lang="ko-KR" altLang="en-US" sz="1050" spc="-70" dirty="0">
                <a:ln>
                  <a:solidFill>
                    <a:schemeClr val="bg1">
                      <a:lumMod val="85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자료</a:t>
            </a:r>
            <a:r>
              <a:rPr lang="en-US" altLang="ko-KR" sz="1050" spc="-70" dirty="0">
                <a:ln>
                  <a:solidFill>
                    <a:schemeClr val="bg1">
                      <a:lumMod val="85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(</a:t>
            </a:r>
            <a:r>
              <a:rPr lang="ko-KR" altLang="en-US" sz="1050" spc="-70" dirty="0">
                <a:ln>
                  <a:solidFill>
                    <a:schemeClr val="bg1">
                      <a:lumMod val="85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제주도청</a:t>
            </a:r>
            <a:r>
              <a:rPr lang="en-US" altLang="ko-KR" sz="1050" spc="-70" dirty="0">
                <a:ln>
                  <a:solidFill>
                    <a:schemeClr val="bg1">
                      <a:lumMod val="85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, </a:t>
            </a:r>
            <a:r>
              <a:rPr lang="ko-KR" altLang="en-US" sz="1050" spc="-70" dirty="0" err="1">
                <a:ln>
                  <a:solidFill>
                    <a:schemeClr val="bg1">
                      <a:lumMod val="85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행정시</a:t>
            </a:r>
            <a:r>
              <a:rPr lang="ko-KR" altLang="en-US" sz="1050" spc="-70" dirty="0">
                <a:ln>
                  <a:solidFill>
                    <a:schemeClr val="bg1">
                      <a:lumMod val="85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 등</a:t>
            </a:r>
            <a:r>
              <a:rPr lang="en-US" altLang="ko-KR" sz="1050" spc="-70" dirty="0">
                <a:ln>
                  <a:solidFill>
                    <a:schemeClr val="bg1">
                      <a:lumMod val="85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)</a:t>
            </a:r>
            <a:r>
              <a:rPr lang="ko-KR" altLang="en-US" sz="1050" spc="-70" dirty="0">
                <a:ln>
                  <a:solidFill>
                    <a:schemeClr val="bg1">
                      <a:lumMod val="85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 검토</a:t>
            </a:r>
            <a:r>
              <a:rPr lang="en-US" altLang="ko-KR" sz="1050" spc="-70" dirty="0">
                <a:ln>
                  <a:solidFill>
                    <a:schemeClr val="bg1">
                      <a:lumMod val="85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, </a:t>
            </a:r>
            <a:r>
              <a:rPr lang="ko-KR" altLang="en-US" sz="1050" spc="-70" dirty="0">
                <a:ln>
                  <a:solidFill>
                    <a:schemeClr val="bg1">
                      <a:lumMod val="85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강우</a:t>
            </a:r>
            <a:r>
              <a:rPr lang="en-US" altLang="ko-KR" sz="1050" spc="-70" dirty="0">
                <a:ln>
                  <a:solidFill>
                    <a:schemeClr val="bg1">
                      <a:lumMod val="85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-</a:t>
            </a:r>
            <a:r>
              <a:rPr lang="ko-KR" altLang="en-US" sz="1050" spc="-70" dirty="0">
                <a:ln>
                  <a:solidFill>
                    <a:schemeClr val="bg1">
                      <a:lumMod val="85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유출 관측 등을 통한 신뢰도 확보</a:t>
            </a:r>
            <a:endParaRPr lang="ko-KR" altLang="en-US" sz="1050" dirty="0">
              <a:ln>
                <a:solidFill>
                  <a:schemeClr val="bg1">
                    <a:lumMod val="85000"/>
                    <a:alpha val="0"/>
                  </a:schemeClr>
                </a:solidFill>
              </a:ln>
              <a:solidFill>
                <a:srgbClr val="FF0000"/>
              </a:solidFill>
              <a:latin typeface="KoPub돋움체 Medium" panose="02020603020101020101" pitchFamily="18" charset="-127"/>
              <a:ea typeface="KoPub돋움체 Medium" panose="02020603020101020101" pitchFamily="18" charset="-127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5536" y="5157192"/>
            <a:ext cx="3888432" cy="1296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82836" y="1957240"/>
            <a:ext cx="2088232" cy="1728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907704" y="3789040"/>
            <a:ext cx="2520280" cy="1296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95536" y="3789040"/>
            <a:ext cx="1458089" cy="1296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483768" y="2065763"/>
            <a:ext cx="1963267" cy="16180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4" name="Rectangle 10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1033" name="_x657242976" descr="EMB00003aa0bffd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860032" y="4579492"/>
            <a:ext cx="3744416" cy="1657820"/>
          </a:xfrm>
          <a:prstGeom prst="rect">
            <a:avLst/>
          </a:prstGeom>
          <a:noFill/>
        </p:spPr>
      </p:pic>
      <p:sp>
        <p:nvSpPr>
          <p:cNvPr id="1036" name="Rectangle 1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1035" name="_x657243336" descr="EMB00003aa0bffe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860032" y="2636912"/>
            <a:ext cx="3744416" cy="1639193"/>
          </a:xfrm>
          <a:prstGeom prst="rect">
            <a:avLst/>
          </a:prstGeom>
          <a:noFill/>
        </p:spPr>
      </p:pic>
      <p:sp>
        <p:nvSpPr>
          <p:cNvPr id="42" name="TextBox 41"/>
          <p:cNvSpPr txBox="1"/>
          <p:nvPr/>
        </p:nvSpPr>
        <p:spPr>
          <a:xfrm>
            <a:off x="5580112" y="4293096"/>
            <a:ext cx="2520280" cy="216024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txBody>
          <a:bodyPr wrap="square" lIns="0" tIns="0" rIns="0" bIns="0" rtlCol="0" anchor="ctr" anchorCtr="0">
            <a:noAutofit/>
          </a:bodyPr>
          <a:lstStyle/>
          <a:p>
            <a:pPr algn="ctr"/>
            <a:r>
              <a:rPr lang="ko-KR" altLang="en-US" sz="900" b="1" kern="0" dirty="0" err="1">
                <a:ln>
                  <a:solidFill>
                    <a:schemeClr val="bg1">
                      <a:lumMod val="50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KoPubWorld돋움체 Medium" panose="00000600000000000000" pitchFamily="2" charset="-127"/>
              </a:rPr>
              <a:t>독사천</a:t>
            </a:r>
            <a:r>
              <a:rPr lang="ko-KR" altLang="en-US" sz="900" b="1" kern="0" dirty="0">
                <a:ln>
                  <a:solidFill>
                    <a:schemeClr val="bg1">
                      <a:lumMod val="50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KoPubWorld돋움체 Medium" panose="00000600000000000000" pitchFamily="2" charset="-127"/>
              </a:rPr>
              <a:t> </a:t>
            </a:r>
            <a:r>
              <a:rPr lang="ko-KR" altLang="en-US" sz="900" b="1" kern="0" dirty="0" err="1">
                <a:ln>
                  <a:solidFill>
                    <a:schemeClr val="bg1">
                      <a:lumMod val="50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KoPubWorld돋움체 Medium" panose="00000600000000000000" pitchFamily="2" charset="-127"/>
              </a:rPr>
              <a:t>오장교</a:t>
            </a:r>
            <a:r>
              <a:rPr lang="ko-KR" altLang="en-US" sz="900" b="1" kern="0" dirty="0">
                <a:ln>
                  <a:solidFill>
                    <a:schemeClr val="bg1">
                      <a:lumMod val="50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KoPubWorld돋움체 Medium" panose="00000600000000000000" pitchFamily="2" charset="-127"/>
              </a:rPr>
              <a:t> </a:t>
            </a:r>
            <a:r>
              <a:rPr lang="en-US" altLang="ko-KR" sz="900" b="1" kern="0" dirty="0">
                <a:ln>
                  <a:solidFill>
                    <a:schemeClr val="bg1">
                      <a:lumMod val="50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KoPubWorld돋움체 Medium" panose="00000600000000000000" pitchFamily="2" charset="-127"/>
              </a:rPr>
              <a:t>(2019.05.01.~2019.09.30.)</a:t>
            </a:r>
            <a:endParaRPr lang="ko-KR" altLang="en-US" sz="900" b="1" kern="0" dirty="0">
              <a:ln>
                <a:solidFill>
                  <a:schemeClr val="bg1">
                    <a:lumMod val="50000"/>
                    <a:alpha val="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KoPub돋움체 Medium" panose="00000600000000000000" pitchFamily="2" charset="-127"/>
              <a:ea typeface="KoPub돋움체 Medium" panose="00000600000000000000" pitchFamily="2" charset="-127"/>
              <a:cs typeface="KoPubWorld돋움체 Medium" panose="00000600000000000000" pitchFamily="2" charset="-127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5580112" y="6261695"/>
            <a:ext cx="2520280" cy="216024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txBody>
          <a:bodyPr wrap="square" lIns="0" tIns="0" rIns="0" bIns="0" rtlCol="0" anchor="ctr" anchorCtr="0">
            <a:noAutofit/>
          </a:bodyPr>
          <a:lstStyle/>
          <a:p>
            <a:pPr algn="ctr"/>
            <a:r>
              <a:rPr lang="ko-KR" altLang="en-US" sz="900" b="1" kern="0" dirty="0" err="1">
                <a:ln>
                  <a:solidFill>
                    <a:schemeClr val="bg1">
                      <a:lumMod val="50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KoPubWorld돋움체 Medium" panose="00000600000000000000" pitchFamily="2" charset="-127"/>
              </a:rPr>
              <a:t>산지천</a:t>
            </a:r>
            <a:r>
              <a:rPr lang="ko-KR" altLang="en-US" sz="900" b="1" kern="0" dirty="0">
                <a:ln>
                  <a:solidFill>
                    <a:schemeClr val="bg1">
                      <a:lumMod val="50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KoPubWorld돋움체 Medium" panose="00000600000000000000" pitchFamily="2" charset="-127"/>
              </a:rPr>
              <a:t> 산지</a:t>
            </a:r>
            <a:r>
              <a:rPr lang="en-US" altLang="ko-KR" sz="900" b="1" kern="0" dirty="0">
                <a:ln>
                  <a:solidFill>
                    <a:schemeClr val="bg1">
                      <a:lumMod val="50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KoPubWorld돋움체 Medium" panose="00000600000000000000" pitchFamily="2" charset="-127"/>
              </a:rPr>
              <a:t>1</a:t>
            </a:r>
            <a:r>
              <a:rPr lang="ko-KR" altLang="en-US" sz="900" b="1" kern="0" dirty="0">
                <a:ln>
                  <a:solidFill>
                    <a:schemeClr val="bg1">
                      <a:lumMod val="50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KoPubWorld돋움체 Medium" panose="00000600000000000000" pitchFamily="2" charset="-127"/>
              </a:rPr>
              <a:t>교 </a:t>
            </a:r>
            <a:r>
              <a:rPr lang="en-US" altLang="ko-KR" sz="900" b="1" kern="0" dirty="0">
                <a:ln>
                  <a:solidFill>
                    <a:schemeClr val="bg1">
                      <a:lumMod val="50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KoPubWorld돋움체 Medium" panose="00000600000000000000" pitchFamily="2" charset="-127"/>
              </a:rPr>
              <a:t>(2019.05.01.~2019.09.30.)</a:t>
            </a:r>
            <a:endParaRPr lang="ko-KR" altLang="en-US" sz="900" b="1" kern="0" dirty="0">
              <a:ln>
                <a:solidFill>
                  <a:schemeClr val="bg1">
                    <a:lumMod val="50000"/>
                    <a:alpha val="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KoPub돋움체 Medium" panose="00000600000000000000" pitchFamily="2" charset="-127"/>
              <a:ea typeface="KoPub돋움체 Medium" panose="00000600000000000000" pitchFamily="2" charset="-127"/>
              <a:cs typeface="KoPubWorld돋움체 Medium" panose="00000600000000000000" pitchFamily="2" charset="-127"/>
            </a:endParaRPr>
          </a:p>
        </p:txBody>
      </p:sp>
      <p:sp>
        <p:nvSpPr>
          <p:cNvPr id="40" name="Slide Number Placeholder 4">
            <a:extLst>
              <a:ext uri="{FF2B5EF4-FFF2-40B4-BE49-F238E27FC236}">
                <a16:creationId xmlns:a16="http://schemas.microsoft.com/office/drawing/2014/main" id="{2109913F-AE7C-4464-BE13-AABF4197645E}"/>
              </a:ext>
            </a:extLst>
          </p:cNvPr>
          <p:cNvSpPr txBox="1">
            <a:spLocks/>
          </p:cNvSpPr>
          <p:nvPr/>
        </p:nvSpPr>
        <p:spPr>
          <a:xfrm>
            <a:off x="4126064" y="6541360"/>
            <a:ext cx="891872" cy="25567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dirty="0"/>
              <a:t>Page </a:t>
            </a:r>
            <a:fld id="{F03C90E3-98FA-4A46-95E3-0DCDD3916FEC}" type="slidenum">
              <a:rPr lang="ko-KR" altLang="en-US" smtClean="0"/>
              <a:pPr algn="ctr"/>
              <a:t>21</a:t>
            </a:fld>
            <a:endParaRPr lang="ko-KR" altLang="en-US" dirty="0"/>
          </a:p>
        </p:txBody>
      </p:sp>
      <p:grpSp>
        <p:nvGrpSpPr>
          <p:cNvPr id="41" name="그룹 40">
            <a:extLst>
              <a:ext uri="{FF2B5EF4-FFF2-40B4-BE49-F238E27FC236}">
                <a16:creationId xmlns:a16="http://schemas.microsoft.com/office/drawing/2014/main" id="{0CD3DFA6-2240-486C-8F54-2E0F981B888E}"/>
              </a:ext>
            </a:extLst>
          </p:cNvPr>
          <p:cNvGrpSpPr/>
          <p:nvPr/>
        </p:nvGrpSpPr>
        <p:grpSpPr>
          <a:xfrm>
            <a:off x="5623626" y="180431"/>
            <a:ext cx="2695047" cy="234801"/>
            <a:chOff x="8739041" y="132416"/>
            <a:chExt cx="2695047" cy="234801"/>
          </a:xfrm>
        </p:grpSpPr>
        <p:sp>
          <p:nvSpPr>
            <p:cNvPr id="44" name="모서리가 둥근 직사각형 43">
              <a:extLst>
                <a:ext uri="{FF2B5EF4-FFF2-40B4-BE49-F238E27FC236}">
                  <a16:creationId xmlns:a16="http://schemas.microsoft.com/office/drawing/2014/main" id="{A224C465-74A7-41C6-95C5-3497B96B0D9F}"/>
                </a:ext>
              </a:extLst>
            </p:cNvPr>
            <p:cNvSpPr/>
            <p:nvPr/>
          </p:nvSpPr>
          <p:spPr>
            <a:xfrm>
              <a:off x="8739041" y="132416"/>
              <a:ext cx="248205" cy="234801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30325">
                <a:spcBef>
                  <a:spcPts val="300"/>
                </a:spcBef>
                <a:buSzPct val="100000"/>
              </a:pPr>
              <a:r>
                <a:rPr lang="en-US" altLang="ko-KR" sz="1200" spc="-50" dirty="0">
                  <a:ln>
                    <a:solidFill>
                      <a:schemeClr val="bg1">
                        <a:lumMod val="85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돋움체 Bold" panose="00000800000000000000" pitchFamily="2" charset="-127"/>
                  <a:ea typeface="KoPub돋움체 Bold" panose="00000800000000000000" pitchFamily="2" charset="-127"/>
                </a:rPr>
                <a:t>Ⅰ</a:t>
              </a:r>
              <a:endParaRPr lang="ko-KR" altLang="en-US" sz="1200" spc="-50" dirty="0">
                <a:ln>
                  <a:solidFill>
                    <a:schemeClr val="bg1">
                      <a:lumMod val="85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endParaRPr>
            </a:p>
          </p:txBody>
        </p:sp>
        <p:sp>
          <p:nvSpPr>
            <p:cNvPr id="45" name="모서리가 둥근 직사각형 44">
              <a:extLst>
                <a:ext uri="{FF2B5EF4-FFF2-40B4-BE49-F238E27FC236}">
                  <a16:creationId xmlns:a16="http://schemas.microsoft.com/office/drawing/2014/main" id="{18187B78-3EE7-4183-94F4-113C5BF89035}"/>
                </a:ext>
              </a:extLst>
            </p:cNvPr>
            <p:cNvSpPr/>
            <p:nvPr/>
          </p:nvSpPr>
          <p:spPr>
            <a:xfrm>
              <a:off x="9053072" y="132416"/>
              <a:ext cx="1757436" cy="234801"/>
            </a:xfrm>
            <a:prstGeom prst="roundRect">
              <a:avLst/>
            </a:prstGeom>
            <a:solidFill>
              <a:srgbClr val="2D506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30325">
                <a:spcBef>
                  <a:spcPts val="300"/>
                </a:spcBef>
                <a:buSzPct val="100000"/>
              </a:pPr>
              <a:r>
                <a:rPr lang="en-US" altLang="ko-KR" sz="1200" spc="-50" dirty="0">
                  <a:ln>
                    <a:solidFill>
                      <a:schemeClr val="bg1">
                        <a:lumMod val="85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돋움체 Bold" panose="00000800000000000000" pitchFamily="2" charset="-127"/>
                  <a:ea typeface="KoPub돋움체 Bold" panose="00000800000000000000" pitchFamily="2" charset="-127"/>
                </a:rPr>
                <a:t>Ⅱ. </a:t>
              </a:r>
              <a:r>
                <a:rPr lang="ko-KR" altLang="en-US" sz="1200" spc="-50" dirty="0">
                  <a:ln>
                    <a:solidFill>
                      <a:schemeClr val="bg1">
                        <a:lumMod val="85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돋움체 Bold" panose="00000800000000000000" pitchFamily="2" charset="-127"/>
                  <a:ea typeface="KoPub돋움체 Bold" panose="00000800000000000000" pitchFamily="2" charset="-127"/>
                </a:rPr>
                <a:t>연구개발 목표 및 내용</a:t>
              </a:r>
            </a:p>
          </p:txBody>
        </p:sp>
        <p:sp>
          <p:nvSpPr>
            <p:cNvPr id="46" name="모서리가 둥근 직사각형 46">
              <a:extLst>
                <a:ext uri="{FF2B5EF4-FFF2-40B4-BE49-F238E27FC236}">
                  <a16:creationId xmlns:a16="http://schemas.microsoft.com/office/drawing/2014/main" id="{051B76BA-67EF-4B6D-A67C-3A15FD8E9BDF}"/>
                </a:ext>
              </a:extLst>
            </p:cNvPr>
            <p:cNvSpPr/>
            <p:nvPr/>
          </p:nvSpPr>
          <p:spPr>
            <a:xfrm>
              <a:off x="10876334" y="132416"/>
              <a:ext cx="245964" cy="234801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200" spc="-50" dirty="0">
                  <a:ln>
                    <a:solidFill>
                      <a:schemeClr val="bg1">
                        <a:lumMod val="85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돋움체 Bold" panose="00000800000000000000" pitchFamily="2" charset="-127"/>
                  <a:ea typeface="KoPub돋움체 Bold" panose="00000800000000000000" pitchFamily="2" charset="-127"/>
                </a:rPr>
                <a:t>Ⅲ</a:t>
              </a:r>
              <a:endParaRPr lang="ko-KR" altLang="en-US" sz="1200" spc="-50" dirty="0">
                <a:ln>
                  <a:solidFill>
                    <a:schemeClr val="bg1">
                      <a:lumMod val="85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endParaRPr>
            </a:p>
          </p:txBody>
        </p:sp>
        <p:sp>
          <p:nvSpPr>
            <p:cNvPr id="47" name="모서리가 둥근 직사각형 53">
              <a:extLst>
                <a:ext uri="{FF2B5EF4-FFF2-40B4-BE49-F238E27FC236}">
                  <a16:creationId xmlns:a16="http://schemas.microsoft.com/office/drawing/2014/main" id="{9BEAA71E-E1D8-49AD-9804-8D27C41D1AE4}"/>
                </a:ext>
              </a:extLst>
            </p:cNvPr>
            <p:cNvSpPr/>
            <p:nvPr/>
          </p:nvSpPr>
          <p:spPr>
            <a:xfrm>
              <a:off x="11188124" y="132416"/>
              <a:ext cx="245964" cy="234801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200" spc="-50" dirty="0">
                  <a:ln>
                    <a:solidFill>
                      <a:schemeClr val="bg1">
                        <a:lumMod val="85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돋움체 Bold" panose="00000800000000000000" pitchFamily="2" charset="-127"/>
                  <a:ea typeface="KoPub돋움체 Bold" panose="00000800000000000000" pitchFamily="2" charset="-127"/>
                </a:rPr>
                <a:t>Ⅳ</a:t>
              </a:r>
              <a:endParaRPr lang="ko-KR" altLang="en-US" sz="1200" spc="-50" dirty="0">
                <a:ln>
                  <a:solidFill>
                    <a:schemeClr val="bg1">
                      <a:lumMod val="85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endParaRPr>
            </a:p>
          </p:txBody>
        </p:sp>
      </p:grpSp>
      <p:sp>
        <p:nvSpPr>
          <p:cNvPr id="48" name="모서리가 둥근 직사각형 47">
            <a:extLst>
              <a:ext uri="{FF2B5EF4-FFF2-40B4-BE49-F238E27FC236}">
                <a16:creationId xmlns:a16="http://schemas.microsoft.com/office/drawing/2014/main" id="{AB1AE3CF-D32B-4DCB-86C8-066CA9EE39FE}"/>
              </a:ext>
            </a:extLst>
          </p:cNvPr>
          <p:cNvSpPr/>
          <p:nvPr/>
        </p:nvSpPr>
        <p:spPr>
          <a:xfrm>
            <a:off x="8371963" y="183643"/>
            <a:ext cx="245964" cy="234801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200" spc="-50" dirty="0">
                <a:ln>
                  <a:solidFill>
                    <a:schemeClr val="bg1">
                      <a:lumMod val="85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rPr>
              <a:t>Ⅴ</a:t>
            </a:r>
            <a:endParaRPr lang="ko-KR" altLang="en-US" sz="1200" spc="-50" dirty="0">
              <a:ln>
                <a:solidFill>
                  <a:schemeClr val="bg1">
                    <a:lumMod val="85000"/>
                    <a:alpha val="0"/>
                  </a:schemeClr>
                </a:solidFill>
              </a:ln>
              <a:solidFill>
                <a:schemeClr val="bg1"/>
              </a:solidFill>
              <a:latin typeface="KoPub돋움체 Bold" panose="00000800000000000000" pitchFamily="2" charset="-127"/>
              <a:ea typeface="KoPub돋움체 Bold" panose="00000800000000000000" pitchFamily="2" charset="-127"/>
            </a:endParaRPr>
          </a:p>
        </p:txBody>
      </p:sp>
      <p:sp>
        <p:nvSpPr>
          <p:cNvPr id="49" name="모서리가 둥근 직사각형 48">
            <a:extLst>
              <a:ext uri="{FF2B5EF4-FFF2-40B4-BE49-F238E27FC236}">
                <a16:creationId xmlns:a16="http://schemas.microsoft.com/office/drawing/2014/main" id="{C60C7C84-7302-48B1-AA8D-F1952C702B56}"/>
              </a:ext>
            </a:extLst>
          </p:cNvPr>
          <p:cNvSpPr/>
          <p:nvPr/>
        </p:nvSpPr>
        <p:spPr>
          <a:xfrm>
            <a:off x="8673594" y="181899"/>
            <a:ext cx="245964" cy="234801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200" spc="-50" dirty="0">
                <a:ln>
                  <a:solidFill>
                    <a:schemeClr val="bg1">
                      <a:lumMod val="85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rPr>
              <a:t>Ⅵ</a:t>
            </a:r>
            <a:endParaRPr lang="ko-KR" altLang="en-US" sz="1200" spc="-50" dirty="0">
              <a:ln>
                <a:solidFill>
                  <a:schemeClr val="bg1">
                    <a:lumMod val="85000"/>
                    <a:alpha val="0"/>
                  </a:schemeClr>
                </a:solidFill>
              </a:ln>
              <a:solidFill>
                <a:schemeClr val="bg1"/>
              </a:solidFill>
              <a:latin typeface="KoPub돋움체 Bold" panose="00000800000000000000" pitchFamily="2" charset="-127"/>
              <a:ea typeface="KoPub돋움체 Bold" panose="00000800000000000000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18355170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그룹 33">
            <a:extLst>
              <a:ext uri="{FF2B5EF4-FFF2-40B4-BE49-F238E27FC236}">
                <a16:creationId xmlns:a16="http://schemas.microsoft.com/office/drawing/2014/main" id="{4B95A0DA-644F-4BFA-9447-BF789A5E384B}"/>
              </a:ext>
            </a:extLst>
          </p:cNvPr>
          <p:cNvGrpSpPr/>
          <p:nvPr/>
        </p:nvGrpSpPr>
        <p:grpSpPr>
          <a:xfrm>
            <a:off x="4362994" y="2062783"/>
            <a:ext cx="4713292" cy="943021"/>
            <a:chOff x="4362994" y="773914"/>
            <a:chExt cx="4713292" cy="943021"/>
          </a:xfrm>
        </p:grpSpPr>
        <p:grpSp>
          <p:nvGrpSpPr>
            <p:cNvPr id="17" name="그룹 16">
              <a:extLst>
                <a:ext uri="{FF2B5EF4-FFF2-40B4-BE49-F238E27FC236}">
                  <a16:creationId xmlns:a16="http://schemas.microsoft.com/office/drawing/2014/main" id="{E59F325F-3C38-4B15-B34B-4C69F37F6EDE}"/>
                </a:ext>
              </a:extLst>
            </p:cNvPr>
            <p:cNvGrpSpPr/>
            <p:nvPr/>
          </p:nvGrpSpPr>
          <p:grpSpPr>
            <a:xfrm>
              <a:off x="4362994" y="773914"/>
              <a:ext cx="4713292" cy="943021"/>
              <a:chOff x="60960" y="3543240"/>
              <a:chExt cx="9233040" cy="1847319"/>
            </a:xfrm>
          </p:grpSpPr>
          <p:pic>
            <p:nvPicPr>
              <p:cNvPr id="7" name="그림 6">
                <a:extLst>
                  <a:ext uri="{FF2B5EF4-FFF2-40B4-BE49-F238E27FC236}">
                    <a16:creationId xmlns:a16="http://schemas.microsoft.com/office/drawing/2014/main" id="{5DB552F0-E95A-4558-8B6C-3D5BF6B34F5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0000" y="3576970"/>
                <a:ext cx="9144000" cy="1813589"/>
              </a:xfrm>
              <a:prstGeom prst="rect">
                <a:avLst/>
              </a:prstGeom>
            </p:spPr>
          </p:pic>
          <p:pic>
            <p:nvPicPr>
              <p:cNvPr id="4" name="그림 3">
                <a:extLst>
                  <a:ext uri="{FF2B5EF4-FFF2-40B4-BE49-F238E27FC236}">
                    <a16:creationId xmlns:a16="http://schemas.microsoft.com/office/drawing/2014/main" id="{12ED2395-4F82-4052-86EB-B98124707E7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960" y="3543240"/>
                <a:ext cx="1818321" cy="1293691"/>
              </a:xfrm>
              <a:prstGeom prst="rect">
                <a:avLst/>
              </a:prstGeom>
            </p:spPr>
          </p:pic>
        </p:grp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5D88A726-1B83-448D-B614-ED85DFB5790A}"/>
                </a:ext>
              </a:extLst>
            </p:cNvPr>
            <p:cNvSpPr txBox="1"/>
            <p:nvPr/>
          </p:nvSpPr>
          <p:spPr>
            <a:xfrm>
              <a:off x="4537167" y="844476"/>
              <a:ext cx="59218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2800" dirty="0">
                  <a:solidFill>
                    <a:schemeClr val="bg1"/>
                  </a:solidFill>
                  <a:latin typeface="KoPub바탕체 Bold" panose="00000800000000000000" pitchFamily="2" charset="-127"/>
                  <a:ea typeface="KoPub바탕체 Bold" panose="00000800000000000000" pitchFamily="2" charset="-127"/>
                </a:rPr>
                <a:t>Ⅲ</a:t>
              </a:r>
              <a:endParaRPr lang="ko-KR" altLang="en-US" sz="2800" dirty="0">
                <a:solidFill>
                  <a:schemeClr val="bg1"/>
                </a:solidFill>
                <a:latin typeface="KoPub바탕체 Bold" panose="00000800000000000000" pitchFamily="2" charset="-127"/>
                <a:ea typeface="KoPub바탕체 Bold" panose="00000800000000000000" pitchFamily="2" charset="-127"/>
              </a:endParaRP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2AD28A51-684D-4E15-A7E7-756FDF87C475}"/>
                </a:ext>
              </a:extLst>
            </p:cNvPr>
            <p:cNvSpPr txBox="1"/>
            <p:nvPr/>
          </p:nvSpPr>
          <p:spPr>
            <a:xfrm>
              <a:off x="5403669" y="906031"/>
              <a:ext cx="286800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2000" spc="-15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Bold" panose="02020603020101020101" pitchFamily="18" charset="-127"/>
                  <a:ea typeface="KoPub돋움체 Bold" panose="02020603020101020101" pitchFamily="18" charset="-127"/>
                </a:rPr>
                <a:t>연구추진전략 </a:t>
              </a:r>
              <a:r>
                <a:rPr lang="ko-KR" altLang="en-US" sz="2000" spc="-15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Bold" panose="02020603020101020101" pitchFamily="18" charset="-127"/>
                  <a:ea typeface="KoPub돋움체 Bold" panose="02020603020101020101" pitchFamily="18" charset="-127"/>
                </a:rPr>
                <a:t>및 계획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27A1B00D-C31C-433F-AB54-B6BB008F8D26}"/>
              </a:ext>
            </a:extLst>
          </p:cNvPr>
          <p:cNvSpPr txBox="1"/>
          <p:nvPr/>
        </p:nvSpPr>
        <p:spPr>
          <a:xfrm>
            <a:off x="4329621" y="1312274"/>
            <a:ext cx="48508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pc="-150" dirty="0">
                <a:solidFill>
                  <a:srgbClr val="3C83C5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화산섬 제주의 </a:t>
            </a:r>
            <a:r>
              <a:rPr lang="ko-KR" altLang="en-US" sz="2000" spc="-150" dirty="0">
                <a:solidFill>
                  <a:schemeClr val="tx2">
                    <a:lumMod val="75000"/>
                  </a:schemeClr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실시간 홍수 감지 </a:t>
            </a:r>
            <a:r>
              <a:rPr lang="ko-KR" altLang="en-US" spc="-150" dirty="0">
                <a:solidFill>
                  <a:schemeClr val="tx2">
                    <a:lumMod val="75000"/>
                  </a:schemeClr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및 </a:t>
            </a:r>
            <a:r>
              <a:rPr lang="ko-KR" altLang="en-US" sz="2000" spc="-150" dirty="0">
                <a:solidFill>
                  <a:schemeClr val="tx2">
                    <a:lumMod val="75000"/>
                  </a:schemeClr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안전지원</a:t>
            </a:r>
            <a:r>
              <a:rPr lang="ko-KR" altLang="en-US" spc="-150" dirty="0">
                <a:solidFill>
                  <a:schemeClr val="tx2">
                    <a:lumMod val="75000"/>
                  </a:schemeClr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 기술 </a:t>
            </a:r>
            <a:r>
              <a:rPr lang="ko-KR" altLang="en-US" spc="-150" dirty="0">
                <a:solidFill>
                  <a:srgbClr val="3C83C5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개발</a:t>
            </a:r>
            <a:endParaRPr lang="ko-KR" altLang="en-US" sz="2200" spc="-150" dirty="0">
              <a:solidFill>
                <a:srgbClr val="3C83C5"/>
              </a:solidFill>
              <a:latin typeface="KoPub돋움체 Bold" panose="02020603020101020101" pitchFamily="18" charset="-127"/>
              <a:ea typeface="KoPub돋움체 Bold" panose="02020603020101020101" pitchFamily="18" charset="-127"/>
            </a:endParaRPr>
          </a:p>
        </p:txBody>
      </p:sp>
      <p:grpSp>
        <p:nvGrpSpPr>
          <p:cNvPr id="15" name="그룹 14">
            <a:extLst>
              <a:ext uri="{FF2B5EF4-FFF2-40B4-BE49-F238E27FC236}">
                <a16:creationId xmlns:a16="http://schemas.microsoft.com/office/drawing/2014/main" id="{ED02CA87-9DC0-4797-BD7D-CC312C830ACC}"/>
              </a:ext>
            </a:extLst>
          </p:cNvPr>
          <p:cNvGrpSpPr/>
          <p:nvPr/>
        </p:nvGrpSpPr>
        <p:grpSpPr>
          <a:xfrm>
            <a:off x="4362993" y="1262507"/>
            <a:ext cx="4781007" cy="540000"/>
            <a:chOff x="513806" y="2586443"/>
            <a:chExt cx="2551611" cy="444137"/>
          </a:xfrm>
        </p:grpSpPr>
        <p:cxnSp>
          <p:nvCxnSpPr>
            <p:cNvPr id="16" name="직선 연결선 15">
              <a:extLst>
                <a:ext uri="{FF2B5EF4-FFF2-40B4-BE49-F238E27FC236}">
                  <a16:creationId xmlns:a16="http://schemas.microsoft.com/office/drawing/2014/main" id="{7C460817-CA15-4968-BE17-FBEA344802D8}"/>
                </a:ext>
              </a:extLst>
            </p:cNvPr>
            <p:cNvCxnSpPr/>
            <p:nvPr/>
          </p:nvCxnSpPr>
          <p:spPr>
            <a:xfrm>
              <a:off x="513806" y="2586443"/>
              <a:ext cx="2551611" cy="0"/>
            </a:xfrm>
            <a:prstGeom prst="line">
              <a:avLst/>
            </a:prstGeom>
            <a:ln w="15875">
              <a:solidFill>
                <a:srgbClr val="4589C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직선 연결선 17">
              <a:extLst>
                <a:ext uri="{FF2B5EF4-FFF2-40B4-BE49-F238E27FC236}">
                  <a16:creationId xmlns:a16="http://schemas.microsoft.com/office/drawing/2014/main" id="{6DDE2420-EC71-4B15-A818-4DD86623FC13}"/>
                </a:ext>
              </a:extLst>
            </p:cNvPr>
            <p:cNvCxnSpPr/>
            <p:nvPr/>
          </p:nvCxnSpPr>
          <p:spPr>
            <a:xfrm>
              <a:off x="513806" y="3030580"/>
              <a:ext cx="2551611" cy="0"/>
            </a:xfrm>
            <a:prstGeom prst="line">
              <a:avLst/>
            </a:prstGeom>
            <a:ln w="15875">
              <a:solidFill>
                <a:srgbClr val="4589C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그룹 19"/>
          <p:cNvGrpSpPr/>
          <p:nvPr/>
        </p:nvGrpSpPr>
        <p:grpSpPr>
          <a:xfrm>
            <a:off x="5508104" y="188218"/>
            <a:ext cx="3378907" cy="445489"/>
            <a:chOff x="5508104" y="188218"/>
            <a:chExt cx="3378907" cy="445489"/>
          </a:xfrm>
        </p:grpSpPr>
        <p:pic>
          <p:nvPicPr>
            <p:cNvPr id="21" name="그림 20">
              <a:extLst>
                <a:ext uri="{FF2B5EF4-FFF2-40B4-BE49-F238E27FC236}">
                  <a16:creationId xmlns:a16="http://schemas.microsoft.com/office/drawing/2014/main" id="{C9523227-98F4-4D04-8464-E601580B83E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434"/>
            <a:stretch/>
          </p:blipFill>
          <p:spPr>
            <a:xfrm>
              <a:off x="5508104" y="188640"/>
              <a:ext cx="1627327" cy="445067"/>
            </a:xfrm>
            <a:prstGeom prst="rect">
              <a:avLst/>
            </a:prstGeom>
          </p:spPr>
        </p:pic>
        <p:pic>
          <p:nvPicPr>
            <p:cNvPr id="22" name="그림 21" descr="제주연구원CI.JP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350097" y="188218"/>
              <a:ext cx="1536914" cy="395342"/>
            </a:xfrm>
            <a:prstGeom prst="rect">
              <a:avLst/>
            </a:prstGeom>
          </p:spPr>
        </p:pic>
      </p:grpSp>
      <p:pic>
        <p:nvPicPr>
          <p:cNvPr id="19" name="그림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0"/>
            <a:ext cx="362595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97768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그림 25">
            <a:extLst>
              <a:ext uri="{FF2B5EF4-FFF2-40B4-BE49-F238E27FC236}">
                <a16:creationId xmlns:a16="http://schemas.microsoft.com/office/drawing/2014/main" id="{AD7040A1-E3A2-4ECF-A5F4-DB1F93CB66F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828675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13C0D3C6-25C0-43FD-A0F3-13EE231E8760}"/>
              </a:ext>
            </a:extLst>
          </p:cNvPr>
          <p:cNvSpPr txBox="1"/>
          <p:nvPr/>
        </p:nvSpPr>
        <p:spPr>
          <a:xfrm>
            <a:off x="158308" y="113210"/>
            <a:ext cx="306686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042873" latinLnBrk="1">
              <a:buClr>
                <a:schemeClr val="tx1">
                  <a:lumMod val="50000"/>
                  <a:lumOff val="50000"/>
                </a:schemeClr>
              </a:buClr>
            </a:pPr>
            <a:r>
              <a:rPr lang="ko-KR" altLang="en-US" sz="10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화산섬 제주의 </a:t>
            </a:r>
            <a:r>
              <a:rPr lang="ko-KR" altLang="en-US" sz="10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66FFFF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실시간 홍수 감지 및 안전지원 기술 </a:t>
            </a:r>
            <a:r>
              <a:rPr lang="ko-KR" altLang="en-US" sz="10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개발</a:t>
            </a:r>
          </a:p>
        </p:txBody>
      </p:sp>
      <p:cxnSp>
        <p:nvCxnSpPr>
          <p:cNvPr id="29" name="직선 연결선 28">
            <a:extLst>
              <a:ext uri="{FF2B5EF4-FFF2-40B4-BE49-F238E27FC236}">
                <a16:creationId xmlns:a16="http://schemas.microsoft.com/office/drawing/2014/main" id="{2A3B4120-C5D6-4E6B-83EF-99A42724F464}"/>
              </a:ext>
            </a:extLst>
          </p:cNvPr>
          <p:cNvCxnSpPr>
            <a:cxnSpLocks/>
          </p:cNvCxnSpPr>
          <p:nvPr/>
        </p:nvCxnSpPr>
        <p:spPr>
          <a:xfrm>
            <a:off x="250825" y="366126"/>
            <a:ext cx="2881015" cy="1000"/>
          </a:xfrm>
          <a:prstGeom prst="line">
            <a:avLst/>
          </a:prstGeom>
          <a:ln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그룹 14">
            <a:extLst>
              <a:ext uri="{FF2B5EF4-FFF2-40B4-BE49-F238E27FC236}">
                <a16:creationId xmlns:a16="http://schemas.microsoft.com/office/drawing/2014/main" id="{F0185F05-48B6-4822-B1AD-19665AFE889E}"/>
              </a:ext>
            </a:extLst>
          </p:cNvPr>
          <p:cNvGrpSpPr/>
          <p:nvPr/>
        </p:nvGrpSpPr>
        <p:grpSpPr>
          <a:xfrm>
            <a:off x="5680295" y="126874"/>
            <a:ext cx="2695047" cy="234801"/>
            <a:chOff x="8735526" y="132346"/>
            <a:chExt cx="2695047" cy="234801"/>
          </a:xfrm>
        </p:grpSpPr>
        <p:sp>
          <p:nvSpPr>
            <p:cNvPr id="16" name="모서리가 둥근 직사각형 653">
              <a:extLst>
                <a:ext uri="{FF2B5EF4-FFF2-40B4-BE49-F238E27FC236}">
                  <a16:creationId xmlns:a16="http://schemas.microsoft.com/office/drawing/2014/main" id="{1C205E18-DADA-4FD2-9A62-F01CC04BEA86}"/>
                </a:ext>
              </a:extLst>
            </p:cNvPr>
            <p:cNvSpPr/>
            <p:nvPr/>
          </p:nvSpPr>
          <p:spPr>
            <a:xfrm>
              <a:off x="8735526" y="132346"/>
              <a:ext cx="248205" cy="234801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30325">
                <a:spcBef>
                  <a:spcPts val="300"/>
                </a:spcBef>
                <a:buSzPct val="100000"/>
              </a:pPr>
              <a:r>
                <a:rPr lang="en-US" altLang="ko-KR" sz="1200" spc="-50" dirty="0">
                  <a:ln>
                    <a:solidFill>
                      <a:schemeClr val="bg1">
                        <a:lumMod val="85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돋움체 Bold" panose="00000800000000000000" pitchFamily="2" charset="-127"/>
                  <a:ea typeface="KoPub돋움체 Bold" panose="00000800000000000000" pitchFamily="2" charset="-127"/>
                </a:rPr>
                <a:t>Ⅰ</a:t>
              </a:r>
              <a:endParaRPr lang="ko-KR" altLang="en-US" sz="1200" spc="-50" dirty="0">
                <a:ln>
                  <a:solidFill>
                    <a:schemeClr val="bg1">
                      <a:lumMod val="85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endParaRPr>
            </a:p>
          </p:txBody>
        </p:sp>
        <p:sp>
          <p:nvSpPr>
            <p:cNvPr id="17" name="모서리가 둥근 직사각형 654">
              <a:extLst>
                <a:ext uri="{FF2B5EF4-FFF2-40B4-BE49-F238E27FC236}">
                  <a16:creationId xmlns:a16="http://schemas.microsoft.com/office/drawing/2014/main" id="{E3C38C1A-6DD8-42A7-A7A3-5ABFBE7F4A91}"/>
                </a:ext>
              </a:extLst>
            </p:cNvPr>
            <p:cNvSpPr/>
            <p:nvPr/>
          </p:nvSpPr>
          <p:spPr>
            <a:xfrm>
              <a:off x="9049557" y="132346"/>
              <a:ext cx="234518" cy="234801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30325">
                <a:spcBef>
                  <a:spcPts val="300"/>
                </a:spcBef>
                <a:buSzPct val="100000"/>
              </a:pPr>
              <a:r>
                <a:rPr lang="en-US" altLang="ko-KR" sz="1200" spc="-50" dirty="0">
                  <a:ln>
                    <a:solidFill>
                      <a:schemeClr val="bg1">
                        <a:lumMod val="85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돋움체 Bold" panose="00000800000000000000" pitchFamily="2" charset="-127"/>
                  <a:ea typeface="KoPub돋움체 Bold" panose="00000800000000000000" pitchFamily="2" charset="-127"/>
                </a:rPr>
                <a:t>Ⅱ</a:t>
              </a:r>
              <a:endParaRPr lang="ko-KR" altLang="en-US" sz="1200" spc="-50" dirty="0">
                <a:ln>
                  <a:solidFill>
                    <a:schemeClr val="bg1">
                      <a:lumMod val="85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endParaRPr>
            </a:p>
          </p:txBody>
        </p:sp>
        <p:sp>
          <p:nvSpPr>
            <p:cNvPr id="18" name="모서리가 둥근 직사각형 655">
              <a:extLst>
                <a:ext uri="{FF2B5EF4-FFF2-40B4-BE49-F238E27FC236}">
                  <a16:creationId xmlns:a16="http://schemas.microsoft.com/office/drawing/2014/main" id="{AEDF2F1C-3CD6-4F28-8656-6CB201187E6A}"/>
                </a:ext>
              </a:extLst>
            </p:cNvPr>
            <p:cNvSpPr/>
            <p:nvPr/>
          </p:nvSpPr>
          <p:spPr>
            <a:xfrm>
              <a:off x="9349901" y="132346"/>
              <a:ext cx="1768882" cy="234801"/>
            </a:xfrm>
            <a:prstGeom prst="roundRect">
              <a:avLst/>
            </a:prstGeom>
            <a:solidFill>
              <a:srgbClr val="2D506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200" spc="-50" dirty="0">
                  <a:ln>
                    <a:solidFill>
                      <a:schemeClr val="bg1">
                        <a:lumMod val="85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돋움체 Bold" panose="00000800000000000000" pitchFamily="2" charset="-127"/>
                  <a:ea typeface="KoPub돋움체 Bold" panose="00000800000000000000" pitchFamily="2" charset="-127"/>
                </a:rPr>
                <a:t>Ⅲ. </a:t>
              </a:r>
              <a:r>
                <a:rPr lang="ko-KR" altLang="en-US" sz="1200" spc="-50" dirty="0" smtClean="0">
                  <a:ln>
                    <a:solidFill>
                      <a:schemeClr val="bg1">
                        <a:lumMod val="85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돋움체 Bold" panose="00000800000000000000" pitchFamily="2" charset="-127"/>
                  <a:ea typeface="KoPub돋움체 Bold" panose="00000800000000000000" pitchFamily="2" charset="-127"/>
                </a:rPr>
                <a:t>연구추진전략 </a:t>
              </a:r>
              <a:r>
                <a:rPr lang="ko-KR" altLang="en-US" sz="1200" spc="-50" dirty="0">
                  <a:ln>
                    <a:solidFill>
                      <a:schemeClr val="bg1">
                        <a:lumMod val="85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돋움체 Bold" panose="00000800000000000000" pitchFamily="2" charset="-127"/>
                  <a:ea typeface="KoPub돋움체 Bold" panose="00000800000000000000" pitchFamily="2" charset="-127"/>
                </a:rPr>
                <a:t>및 계획</a:t>
              </a:r>
            </a:p>
          </p:txBody>
        </p:sp>
        <p:sp>
          <p:nvSpPr>
            <p:cNvPr id="21" name="모서리가 둥근 직사각형 658">
              <a:extLst>
                <a:ext uri="{FF2B5EF4-FFF2-40B4-BE49-F238E27FC236}">
                  <a16:creationId xmlns:a16="http://schemas.microsoft.com/office/drawing/2014/main" id="{9AC827B2-6F99-4642-9A22-39A545DA24CA}"/>
                </a:ext>
              </a:extLst>
            </p:cNvPr>
            <p:cNvSpPr/>
            <p:nvPr/>
          </p:nvSpPr>
          <p:spPr>
            <a:xfrm>
              <a:off x="11184609" y="132346"/>
              <a:ext cx="245964" cy="234801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200" spc="-50" dirty="0">
                  <a:ln>
                    <a:solidFill>
                      <a:schemeClr val="bg1">
                        <a:lumMod val="85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돋움체 Bold" panose="00000800000000000000" pitchFamily="2" charset="-127"/>
                  <a:ea typeface="KoPub돋움체 Bold" panose="00000800000000000000" pitchFamily="2" charset="-127"/>
                </a:rPr>
                <a:t>Ⅳ</a:t>
              </a:r>
              <a:endParaRPr lang="ko-KR" altLang="en-US" sz="1200" spc="-50" dirty="0">
                <a:ln>
                  <a:solidFill>
                    <a:schemeClr val="bg1">
                      <a:lumMod val="85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endParaRP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4C98EC26-7629-4A2B-ACCB-12B9E2EBE40D}"/>
              </a:ext>
            </a:extLst>
          </p:cNvPr>
          <p:cNvSpPr txBox="1"/>
          <p:nvPr/>
        </p:nvSpPr>
        <p:spPr>
          <a:xfrm>
            <a:off x="157980" y="400592"/>
            <a:ext cx="33970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042873" latinLnBrk="1">
              <a:spcAft>
                <a:spcPts val="600"/>
              </a:spcAft>
              <a:buClr>
                <a:schemeClr val="tx1">
                  <a:lumMod val="50000"/>
                  <a:lumOff val="50000"/>
                </a:schemeClr>
              </a:buClr>
            </a:pPr>
            <a:r>
              <a:rPr lang="ko-KR" altLang="en-US" sz="20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연구개발기관 구성 및 역할 연계</a:t>
            </a:r>
            <a:endParaRPr lang="en-US" altLang="ko-KR" sz="200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/>
              </a:solidFill>
              <a:latin typeface="KoPub돋움체 Bold" panose="02020603020101020101" pitchFamily="18" charset="-127"/>
              <a:ea typeface="KoPub돋움체 Bold" panose="02020603020101020101" pitchFamily="18" charset="-127"/>
            </a:endParaRPr>
          </a:p>
        </p:txBody>
      </p:sp>
      <p:sp>
        <p:nvSpPr>
          <p:cNvPr id="14" name="Slide Number Placeholder 4">
            <a:extLst>
              <a:ext uri="{FF2B5EF4-FFF2-40B4-BE49-F238E27FC236}">
                <a16:creationId xmlns:a16="http://schemas.microsoft.com/office/drawing/2014/main" id="{2109913F-AE7C-4464-BE13-AABF4197645E}"/>
              </a:ext>
            </a:extLst>
          </p:cNvPr>
          <p:cNvSpPr txBox="1">
            <a:spLocks/>
          </p:cNvSpPr>
          <p:nvPr/>
        </p:nvSpPr>
        <p:spPr>
          <a:xfrm>
            <a:off x="4126064" y="6541360"/>
            <a:ext cx="891872" cy="25567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dirty="0"/>
              <a:t>Page </a:t>
            </a:r>
            <a:fld id="{F03C90E3-98FA-4A46-95E3-0DCDD3916FEC}" type="slidenum">
              <a:rPr lang="ko-KR" altLang="en-US" smtClean="0"/>
              <a:pPr algn="ctr"/>
              <a:t>23</a:t>
            </a:fld>
            <a:endParaRPr lang="ko-KR" altLang="en-US" dirty="0"/>
          </a:p>
        </p:txBody>
      </p:sp>
      <p:sp>
        <p:nvSpPr>
          <p:cNvPr id="25" name="자유형 24"/>
          <p:cNvSpPr/>
          <p:nvPr/>
        </p:nvSpPr>
        <p:spPr>
          <a:xfrm>
            <a:off x="1664326" y="5693569"/>
            <a:ext cx="171618" cy="83344"/>
          </a:xfrm>
          <a:custGeom>
            <a:avLst/>
            <a:gdLst>
              <a:gd name="connsiteX0" fmla="*/ 16837 w 171618"/>
              <a:gd name="connsiteY0" fmla="*/ 80962 h 83344"/>
              <a:gd name="connsiteX1" fmla="*/ 16837 w 171618"/>
              <a:gd name="connsiteY1" fmla="*/ 80962 h 83344"/>
              <a:gd name="connsiteX2" fmla="*/ 38268 w 171618"/>
              <a:gd name="connsiteY2" fmla="*/ 83344 h 83344"/>
              <a:gd name="connsiteX3" fmla="*/ 50174 w 171618"/>
              <a:gd name="connsiteY3" fmla="*/ 80962 h 83344"/>
              <a:gd name="connsiteX4" fmla="*/ 69224 w 171618"/>
              <a:gd name="connsiteY4" fmla="*/ 78581 h 83344"/>
              <a:gd name="connsiteX5" fmla="*/ 93037 w 171618"/>
              <a:gd name="connsiteY5" fmla="*/ 73819 h 83344"/>
              <a:gd name="connsiteX6" fmla="*/ 112087 w 171618"/>
              <a:gd name="connsiteY6" fmla="*/ 69056 h 83344"/>
              <a:gd name="connsiteX7" fmla="*/ 133518 w 171618"/>
              <a:gd name="connsiteY7" fmla="*/ 71437 h 83344"/>
              <a:gd name="connsiteX8" fmla="*/ 140662 w 171618"/>
              <a:gd name="connsiteY8" fmla="*/ 73819 h 83344"/>
              <a:gd name="connsiteX9" fmla="*/ 164474 w 171618"/>
              <a:gd name="connsiteY9" fmla="*/ 71437 h 83344"/>
              <a:gd name="connsiteX10" fmla="*/ 166855 w 171618"/>
              <a:gd name="connsiteY10" fmla="*/ 61912 h 83344"/>
              <a:gd name="connsiteX11" fmla="*/ 171618 w 171618"/>
              <a:gd name="connsiteY11" fmla="*/ 54769 h 83344"/>
              <a:gd name="connsiteX12" fmla="*/ 157330 w 171618"/>
              <a:gd name="connsiteY12" fmla="*/ 38100 h 83344"/>
              <a:gd name="connsiteX13" fmla="*/ 150187 w 171618"/>
              <a:gd name="connsiteY13" fmla="*/ 35719 h 83344"/>
              <a:gd name="connsiteX14" fmla="*/ 143043 w 171618"/>
              <a:gd name="connsiteY14" fmla="*/ 28575 h 83344"/>
              <a:gd name="connsiteX15" fmla="*/ 126374 w 171618"/>
              <a:gd name="connsiteY15" fmla="*/ 23812 h 83344"/>
              <a:gd name="connsiteX16" fmla="*/ 112087 w 171618"/>
              <a:gd name="connsiteY16" fmla="*/ 14287 h 83344"/>
              <a:gd name="connsiteX17" fmla="*/ 104943 w 171618"/>
              <a:gd name="connsiteY17" fmla="*/ 11906 h 83344"/>
              <a:gd name="connsiteX18" fmla="*/ 97799 w 171618"/>
              <a:gd name="connsiteY18" fmla="*/ 7144 h 83344"/>
              <a:gd name="connsiteX19" fmla="*/ 83512 w 171618"/>
              <a:gd name="connsiteY19" fmla="*/ 2381 h 83344"/>
              <a:gd name="connsiteX20" fmla="*/ 76368 w 171618"/>
              <a:gd name="connsiteY20" fmla="*/ 0 h 83344"/>
              <a:gd name="connsiteX21" fmla="*/ 69224 w 171618"/>
              <a:gd name="connsiteY21" fmla="*/ 2381 h 83344"/>
              <a:gd name="connsiteX22" fmla="*/ 59699 w 171618"/>
              <a:gd name="connsiteY22" fmla="*/ 16669 h 83344"/>
              <a:gd name="connsiteX23" fmla="*/ 54937 w 171618"/>
              <a:gd name="connsiteY23" fmla="*/ 26194 h 83344"/>
              <a:gd name="connsiteX24" fmla="*/ 47793 w 171618"/>
              <a:gd name="connsiteY24" fmla="*/ 42862 h 83344"/>
              <a:gd name="connsiteX25" fmla="*/ 40649 w 171618"/>
              <a:gd name="connsiteY25" fmla="*/ 45244 h 83344"/>
              <a:gd name="connsiteX26" fmla="*/ 33505 w 171618"/>
              <a:gd name="connsiteY26" fmla="*/ 50006 h 83344"/>
              <a:gd name="connsiteX27" fmla="*/ 26362 w 171618"/>
              <a:gd name="connsiteY27" fmla="*/ 52387 h 83344"/>
              <a:gd name="connsiteX28" fmla="*/ 7312 w 171618"/>
              <a:gd name="connsiteY28" fmla="*/ 59531 h 83344"/>
              <a:gd name="connsiteX29" fmla="*/ 4930 w 171618"/>
              <a:gd name="connsiteY29" fmla="*/ 73819 h 83344"/>
              <a:gd name="connsiteX30" fmla="*/ 16837 w 171618"/>
              <a:gd name="connsiteY30" fmla="*/ 80962 h 8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171618" h="83344">
                <a:moveTo>
                  <a:pt x="16837" y="80962"/>
                </a:moveTo>
                <a:lnTo>
                  <a:pt x="16837" y="80962"/>
                </a:lnTo>
                <a:cubicBezTo>
                  <a:pt x="23981" y="81756"/>
                  <a:pt x="31080" y="83344"/>
                  <a:pt x="38268" y="83344"/>
                </a:cubicBezTo>
                <a:cubicBezTo>
                  <a:pt x="42315" y="83344"/>
                  <a:pt x="46174" y="81577"/>
                  <a:pt x="50174" y="80962"/>
                </a:cubicBezTo>
                <a:cubicBezTo>
                  <a:pt x="56499" y="79989"/>
                  <a:pt x="62874" y="79375"/>
                  <a:pt x="69224" y="78581"/>
                </a:cubicBezTo>
                <a:cubicBezTo>
                  <a:pt x="85367" y="73201"/>
                  <a:pt x="65668" y="79293"/>
                  <a:pt x="93037" y="73819"/>
                </a:cubicBezTo>
                <a:cubicBezTo>
                  <a:pt x="99455" y="72535"/>
                  <a:pt x="112087" y="69056"/>
                  <a:pt x="112087" y="69056"/>
                </a:cubicBezTo>
                <a:cubicBezTo>
                  <a:pt x="119231" y="69850"/>
                  <a:pt x="126428" y="70255"/>
                  <a:pt x="133518" y="71437"/>
                </a:cubicBezTo>
                <a:cubicBezTo>
                  <a:pt x="135994" y="71850"/>
                  <a:pt x="138152" y="73819"/>
                  <a:pt x="140662" y="73819"/>
                </a:cubicBezTo>
                <a:cubicBezTo>
                  <a:pt x="148639" y="73819"/>
                  <a:pt x="156537" y="72231"/>
                  <a:pt x="164474" y="71437"/>
                </a:cubicBezTo>
                <a:cubicBezTo>
                  <a:pt x="165268" y="68262"/>
                  <a:pt x="165566" y="64920"/>
                  <a:pt x="166855" y="61912"/>
                </a:cubicBezTo>
                <a:cubicBezTo>
                  <a:pt x="167982" y="59282"/>
                  <a:pt x="171618" y="57631"/>
                  <a:pt x="171618" y="54769"/>
                </a:cubicBezTo>
                <a:cubicBezTo>
                  <a:pt x="171618" y="38244"/>
                  <a:pt x="167946" y="41133"/>
                  <a:pt x="157330" y="38100"/>
                </a:cubicBezTo>
                <a:cubicBezTo>
                  <a:pt x="154917" y="37411"/>
                  <a:pt x="152568" y="36513"/>
                  <a:pt x="150187" y="35719"/>
                </a:cubicBezTo>
                <a:cubicBezTo>
                  <a:pt x="147806" y="33338"/>
                  <a:pt x="145845" y="30443"/>
                  <a:pt x="143043" y="28575"/>
                </a:cubicBezTo>
                <a:cubicBezTo>
                  <a:pt x="140996" y="27210"/>
                  <a:pt x="127640" y="24129"/>
                  <a:pt x="126374" y="23812"/>
                </a:cubicBezTo>
                <a:cubicBezTo>
                  <a:pt x="121612" y="20637"/>
                  <a:pt x="117517" y="16097"/>
                  <a:pt x="112087" y="14287"/>
                </a:cubicBezTo>
                <a:cubicBezTo>
                  <a:pt x="109706" y="13493"/>
                  <a:pt x="107188" y="13028"/>
                  <a:pt x="104943" y="11906"/>
                </a:cubicBezTo>
                <a:cubicBezTo>
                  <a:pt x="102383" y="10626"/>
                  <a:pt x="100414" y="8306"/>
                  <a:pt x="97799" y="7144"/>
                </a:cubicBezTo>
                <a:cubicBezTo>
                  <a:pt x="93212" y="5105"/>
                  <a:pt x="88274" y="3969"/>
                  <a:pt x="83512" y="2381"/>
                </a:cubicBezTo>
                <a:lnTo>
                  <a:pt x="76368" y="0"/>
                </a:lnTo>
                <a:cubicBezTo>
                  <a:pt x="73987" y="794"/>
                  <a:pt x="71313" y="989"/>
                  <a:pt x="69224" y="2381"/>
                </a:cubicBezTo>
                <a:cubicBezTo>
                  <a:pt x="60239" y="8371"/>
                  <a:pt x="63194" y="8513"/>
                  <a:pt x="59699" y="16669"/>
                </a:cubicBezTo>
                <a:cubicBezTo>
                  <a:pt x="58301" y="19932"/>
                  <a:pt x="56183" y="22870"/>
                  <a:pt x="54937" y="26194"/>
                </a:cubicBezTo>
                <a:cubicBezTo>
                  <a:pt x="52486" y="32729"/>
                  <a:pt x="53823" y="38038"/>
                  <a:pt x="47793" y="42862"/>
                </a:cubicBezTo>
                <a:cubicBezTo>
                  <a:pt x="45833" y="44430"/>
                  <a:pt x="42894" y="44121"/>
                  <a:pt x="40649" y="45244"/>
                </a:cubicBezTo>
                <a:cubicBezTo>
                  <a:pt x="38089" y="46524"/>
                  <a:pt x="36065" y="48726"/>
                  <a:pt x="33505" y="50006"/>
                </a:cubicBezTo>
                <a:cubicBezTo>
                  <a:pt x="31260" y="51128"/>
                  <a:pt x="28669" y="51398"/>
                  <a:pt x="26362" y="52387"/>
                </a:cubicBezTo>
                <a:cubicBezTo>
                  <a:pt x="8929" y="59859"/>
                  <a:pt x="24872" y="55141"/>
                  <a:pt x="7312" y="59531"/>
                </a:cubicBezTo>
                <a:cubicBezTo>
                  <a:pt x="3031" y="65952"/>
                  <a:pt x="0" y="66425"/>
                  <a:pt x="4930" y="73819"/>
                </a:cubicBezTo>
                <a:cubicBezTo>
                  <a:pt x="5370" y="74480"/>
                  <a:pt x="14852" y="79771"/>
                  <a:pt x="16837" y="80962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8674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grpSp>
        <p:nvGrpSpPr>
          <p:cNvPr id="20" name="그룹 19"/>
          <p:cNvGrpSpPr/>
          <p:nvPr/>
        </p:nvGrpSpPr>
        <p:grpSpPr>
          <a:xfrm>
            <a:off x="642910" y="968375"/>
            <a:ext cx="7985125" cy="5889625"/>
            <a:chOff x="642910" y="857232"/>
            <a:chExt cx="7985125" cy="5889625"/>
          </a:xfrm>
        </p:grpSpPr>
        <p:pic>
          <p:nvPicPr>
            <p:cNvPr id="28673" name="_x648417408" descr="EMB0000105c3c04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642910" y="857232"/>
              <a:ext cx="7985125" cy="5889625"/>
            </a:xfrm>
            <a:prstGeom prst="rect">
              <a:avLst/>
            </a:prstGeom>
            <a:noFill/>
          </p:spPr>
        </p:pic>
        <p:sp>
          <p:nvSpPr>
            <p:cNvPr id="19" name="직사각형 18"/>
            <p:cNvSpPr/>
            <p:nvPr/>
          </p:nvSpPr>
          <p:spPr>
            <a:xfrm>
              <a:off x="4357686" y="6519882"/>
              <a:ext cx="500066" cy="14287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27" name="Slide Number Placeholder 4">
            <a:extLst>
              <a:ext uri="{FF2B5EF4-FFF2-40B4-BE49-F238E27FC236}">
                <a16:creationId xmlns:a16="http://schemas.microsoft.com/office/drawing/2014/main" id="{2109913F-AE7C-4464-BE13-AABF4197645E}"/>
              </a:ext>
            </a:extLst>
          </p:cNvPr>
          <p:cNvSpPr txBox="1">
            <a:spLocks/>
          </p:cNvSpPr>
          <p:nvPr/>
        </p:nvSpPr>
        <p:spPr>
          <a:xfrm>
            <a:off x="4127044" y="6547237"/>
            <a:ext cx="891872" cy="25567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dirty="0"/>
              <a:t>Page </a:t>
            </a:r>
            <a:fld id="{F03C90E3-98FA-4A46-95E3-0DCDD3916FEC}" type="slidenum">
              <a:rPr lang="ko-KR" altLang="en-US" smtClean="0"/>
              <a:pPr algn="ctr"/>
              <a:t>23</a:t>
            </a:fld>
            <a:endParaRPr lang="ko-KR" altLang="en-US" dirty="0"/>
          </a:p>
        </p:txBody>
      </p:sp>
      <p:sp>
        <p:nvSpPr>
          <p:cNvPr id="24" name="모서리가 둥근 직사각형 23">
            <a:extLst>
              <a:ext uri="{FF2B5EF4-FFF2-40B4-BE49-F238E27FC236}">
                <a16:creationId xmlns:a16="http://schemas.microsoft.com/office/drawing/2014/main" id="{AB1AE3CF-D32B-4DCB-86C8-066CA9EE39FE}"/>
              </a:ext>
            </a:extLst>
          </p:cNvPr>
          <p:cNvSpPr/>
          <p:nvPr/>
        </p:nvSpPr>
        <p:spPr>
          <a:xfrm>
            <a:off x="8433313" y="126792"/>
            <a:ext cx="245964" cy="234801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200" spc="-50" dirty="0">
                <a:ln>
                  <a:solidFill>
                    <a:schemeClr val="bg1">
                      <a:lumMod val="85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rPr>
              <a:t>Ⅴ</a:t>
            </a:r>
            <a:endParaRPr lang="ko-KR" altLang="en-US" sz="1200" spc="-50" dirty="0">
              <a:ln>
                <a:solidFill>
                  <a:schemeClr val="bg1">
                    <a:lumMod val="85000"/>
                    <a:alpha val="0"/>
                  </a:schemeClr>
                </a:solidFill>
              </a:ln>
              <a:solidFill>
                <a:schemeClr val="bg1"/>
              </a:solidFill>
              <a:latin typeface="KoPub돋움체 Bold" panose="00000800000000000000" pitchFamily="2" charset="-127"/>
              <a:ea typeface="KoPub돋움체 Bold" panose="00000800000000000000" pitchFamily="2" charset="-127"/>
            </a:endParaRPr>
          </a:p>
        </p:txBody>
      </p:sp>
      <p:sp>
        <p:nvSpPr>
          <p:cNvPr id="31" name="모서리가 둥근 직사각형 30">
            <a:extLst>
              <a:ext uri="{FF2B5EF4-FFF2-40B4-BE49-F238E27FC236}">
                <a16:creationId xmlns:a16="http://schemas.microsoft.com/office/drawing/2014/main" id="{C60C7C84-7302-48B1-AA8D-F1952C702B56}"/>
              </a:ext>
            </a:extLst>
          </p:cNvPr>
          <p:cNvSpPr/>
          <p:nvPr/>
        </p:nvSpPr>
        <p:spPr>
          <a:xfrm>
            <a:off x="8735876" y="132024"/>
            <a:ext cx="245964" cy="234801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200" spc="-50" dirty="0">
                <a:ln>
                  <a:solidFill>
                    <a:schemeClr val="bg1">
                      <a:lumMod val="85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rPr>
              <a:t>Ⅵ</a:t>
            </a:r>
            <a:endParaRPr lang="ko-KR" altLang="en-US" sz="1200" spc="-50" dirty="0">
              <a:ln>
                <a:solidFill>
                  <a:schemeClr val="bg1">
                    <a:lumMod val="85000"/>
                    <a:alpha val="0"/>
                  </a:schemeClr>
                </a:solidFill>
              </a:ln>
              <a:solidFill>
                <a:schemeClr val="bg1"/>
              </a:solidFill>
              <a:latin typeface="KoPub돋움체 Bold" panose="00000800000000000000" pitchFamily="2" charset="-127"/>
              <a:ea typeface="KoPub돋움체 Bold" panose="00000800000000000000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42879902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TextBox 51">
            <a:extLst>
              <a:ext uri="{FF2B5EF4-FFF2-40B4-BE49-F238E27FC236}">
                <a16:creationId xmlns:a16="http://schemas.microsoft.com/office/drawing/2014/main" id="{ACABF9FB-C12D-465C-A470-6E543CF628DD}"/>
              </a:ext>
            </a:extLst>
          </p:cNvPr>
          <p:cNvSpPr txBox="1"/>
          <p:nvPr/>
        </p:nvSpPr>
        <p:spPr>
          <a:xfrm>
            <a:off x="2549664" y="1434834"/>
            <a:ext cx="4115456" cy="390606"/>
          </a:xfrm>
          <a:prstGeom prst="roundRect">
            <a:avLst/>
          </a:prstGeom>
          <a:solidFill>
            <a:schemeClr val="accent1">
              <a:lumMod val="75000"/>
            </a:schemeClr>
          </a:solidFill>
        </p:spPr>
        <p:txBody>
          <a:bodyPr wrap="square" lIns="0" tIns="0" rIns="0" bIns="0" rtlCol="0" anchor="t" anchorCtr="0">
            <a:noAutofit/>
          </a:bodyPr>
          <a:lstStyle>
            <a:defPPr>
              <a:defRPr lang="en-US"/>
            </a:defPPr>
            <a:lvl1pPr algn="ctr" fontAlgn="base">
              <a:spcBef>
                <a:spcPct val="0"/>
              </a:spcBef>
              <a:spcAft>
                <a:spcPct val="0"/>
              </a:spcAft>
              <a:buClr>
                <a:schemeClr val="tx1">
                  <a:lumMod val="50000"/>
                  <a:lumOff val="50000"/>
                </a:schemeClr>
              </a:buClr>
              <a:buSzPct val="80000"/>
              <a:defRPr sz="140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defRPr>
            </a:lvl1pPr>
          </a:lstStyle>
          <a:p>
            <a:r>
              <a:rPr lang="en-US" altLang="ko-KR" dirty="0">
                <a:sym typeface="Monotype Sorts" pitchFamily="2" charset="2"/>
              </a:rPr>
              <a:t>[</a:t>
            </a:r>
            <a:r>
              <a:rPr lang="ko-KR" altLang="en-US" dirty="0">
                <a:sym typeface="Monotype Sorts" pitchFamily="2" charset="2"/>
              </a:rPr>
              <a:t>주관</a:t>
            </a:r>
            <a:r>
              <a:rPr lang="en-US" altLang="ko-KR" dirty="0">
                <a:sym typeface="Monotype Sorts" pitchFamily="2" charset="2"/>
              </a:rPr>
              <a:t>] </a:t>
            </a:r>
            <a:r>
              <a:rPr lang="ko-KR" altLang="en-US" dirty="0">
                <a:sym typeface="Monotype Sorts" pitchFamily="2" charset="2"/>
              </a:rPr>
              <a:t>제주연구원</a:t>
            </a:r>
          </a:p>
        </p:txBody>
      </p:sp>
      <p:sp>
        <p:nvSpPr>
          <p:cNvPr id="53" name="모서리가 둥근 직사각형 118"/>
          <p:cNvSpPr/>
          <p:nvPr/>
        </p:nvSpPr>
        <p:spPr>
          <a:xfrm>
            <a:off x="2549664" y="1696323"/>
            <a:ext cx="4115456" cy="1610707"/>
          </a:xfrm>
          <a:custGeom>
            <a:avLst/>
            <a:gdLst/>
            <a:ahLst/>
            <a:cxnLst/>
            <a:rect l="l" t="t" r="r" b="b"/>
            <a:pathLst>
              <a:path w="2088514" h="1267875">
                <a:moveTo>
                  <a:pt x="101516" y="0"/>
                </a:moveTo>
                <a:lnTo>
                  <a:pt x="1986998" y="0"/>
                </a:lnTo>
                <a:cubicBezTo>
                  <a:pt x="2043064" y="0"/>
                  <a:pt x="2088514" y="45450"/>
                  <a:pt x="2088514" y="101516"/>
                </a:cubicBezTo>
                <a:lnTo>
                  <a:pt x="2088514" y="1267875"/>
                </a:lnTo>
                <a:lnTo>
                  <a:pt x="0" y="1267875"/>
                </a:lnTo>
                <a:lnTo>
                  <a:pt x="0" y="101516"/>
                </a:lnTo>
                <a:cubicBezTo>
                  <a:pt x="0" y="45450"/>
                  <a:pt x="45450" y="0"/>
                  <a:pt x="101516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20" name="직사각형 119"/>
          <p:cNvSpPr/>
          <p:nvPr/>
        </p:nvSpPr>
        <p:spPr>
          <a:xfrm>
            <a:off x="2550906" y="2348033"/>
            <a:ext cx="4114214" cy="95899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6" name="그림 25">
            <a:extLst>
              <a:ext uri="{FF2B5EF4-FFF2-40B4-BE49-F238E27FC236}">
                <a16:creationId xmlns:a16="http://schemas.microsoft.com/office/drawing/2014/main" id="{AD7040A1-E3A2-4ECF-A5F4-DB1F93CB66F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828675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13C0D3C6-25C0-43FD-A0F3-13EE231E8760}"/>
              </a:ext>
            </a:extLst>
          </p:cNvPr>
          <p:cNvSpPr txBox="1"/>
          <p:nvPr/>
        </p:nvSpPr>
        <p:spPr>
          <a:xfrm>
            <a:off x="158308" y="113210"/>
            <a:ext cx="306686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042873" latinLnBrk="1">
              <a:buClr>
                <a:schemeClr val="tx1">
                  <a:lumMod val="50000"/>
                  <a:lumOff val="50000"/>
                </a:schemeClr>
              </a:buClr>
            </a:pPr>
            <a:r>
              <a:rPr lang="ko-KR" altLang="en-US" sz="10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화산섬 제주의 </a:t>
            </a:r>
            <a:r>
              <a:rPr lang="ko-KR" altLang="en-US" sz="10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66FFFF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실시간 홍수 감지 및 안전지원 기술 </a:t>
            </a:r>
            <a:r>
              <a:rPr lang="ko-KR" altLang="en-US" sz="10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개발</a:t>
            </a:r>
          </a:p>
        </p:txBody>
      </p:sp>
      <p:cxnSp>
        <p:nvCxnSpPr>
          <p:cNvPr id="29" name="직선 연결선 28">
            <a:extLst>
              <a:ext uri="{FF2B5EF4-FFF2-40B4-BE49-F238E27FC236}">
                <a16:creationId xmlns:a16="http://schemas.microsoft.com/office/drawing/2014/main" id="{2A3B4120-C5D6-4E6B-83EF-99A42724F464}"/>
              </a:ext>
            </a:extLst>
          </p:cNvPr>
          <p:cNvCxnSpPr>
            <a:cxnSpLocks/>
          </p:cNvCxnSpPr>
          <p:nvPr/>
        </p:nvCxnSpPr>
        <p:spPr>
          <a:xfrm>
            <a:off x="250825" y="366126"/>
            <a:ext cx="2881015" cy="1000"/>
          </a:xfrm>
          <a:prstGeom prst="line">
            <a:avLst/>
          </a:prstGeom>
          <a:ln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3" name="TextBox 202">
            <a:extLst>
              <a:ext uri="{FF2B5EF4-FFF2-40B4-BE49-F238E27FC236}">
                <a16:creationId xmlns:a16="http://schemas.microsoft.com/office/drawing/2014/main" id="{4C98EC26-7629-4A2B-ACCB-12B9E2EBE40D}"/>
              </a:ext>
            </a:extLst>
          </p:cNvPr>
          <p:cNvSpPr txBox="1"/>
          <p:nvPr/>
        </p:nvSpPr>
        <p:spPr>
          <a:xfrm>
            <a:off x="157980" y="400592"/>
            <a:ext cx="25026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042873" latinLnBrk="1">
              <a:spcAft>
                <a:spcPts val="600"/>
              </a:spcAft>
              <a:buClr>
                <a:schemeClr val="tx1">
                  <a:lumMod val="50000"/>
                  <a:lumOff val="50000"/>
                </a:schemeClr>
              </a:buClr>
            </a:pPr>
            <a:r>
              <a:rPr lang="ko-KR" altLang="en-US" sz="20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연구개발과제 추진체계</a:t>
            </a:r>
            <a:endParaRPr lang="en-US" altLang="ko-KR" sz="200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/>
              </a:solidFill>
              <a:latin typeface="KoPub돋움체 Bold" panose="02020603020101020101" pitchFamily="18" charset="-127"/>
              <a:ea typeface="KoPub돋움체 Bold" panose="02020603020101020101" pitchFamily="18" charset="-127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CABF9FB-C12D-465C-A470-6E543CF628DD}"/>
              </a:ext>
            </a:extLst>
          </p:cNvPr>
          <p:cNvSpPr txBox="1"/>
          <p:nvPr/>
        </p:nvSpPr>
        <p:spPr>
          <a:xfrm>
            <a:off x="2549721" y="3597399"/>
            <a:ext cx="1939286" cy="352282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lIns="0" tIns="36000" rIns="0" bIns="0" rtlCol="0" anchor="t" anchorCtr="0">
            <a:noAutofit/>
          </a:bodyPr>
          <a:lstStyle>
            <a:defPPr>
              <a:defRPr lang="en-US"/>
            </a:defPPr>
            <a:lvl1pPr algn="ctr" fontAlgn="base">
              <a:spcBef>
                <a:spcPct val="0"/>
              </a:spcBef>
              <a:spcAft>
                <a:spcPct val="0"/>
              </a:spcAft>
              <a:buClr>
                <a:schemeClr val="tx1">
                  <a:lumMod val="50000"/>
                  <a:lumOff val="50000"/>
                </a:schemeClr>
              </a:buClr>
              <a:buSzPct val="80000"/>
              <a:defRPr sz="120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defRPr>
            </a:lvl1pPr>
          </a:lstStyle>
          <a:p>
            <a:r>
              <a:rPr lang="en-US" altLang="ko-KR" dirty="0">
                <a:sym typeface="Monotype Sorts" pitchFamily="2" charset="2"/>
              </a:rPr>
              <a:t>[</a:t>
            </a:r>
            <a:r>
              <a:rPr lang="ko-KR" altLang="en-US" dirty="0">
                <a:sym typeface="Monotype Sorts" pitchFamily="2" charset="2"/>
              </a:rPr>
              <a:t>공동</a:t>
            </a:r>
            <a:r>
              <a:rPr lang="en-US" altLang="ko-KR" dirty="0">
                <a:sym typeface="Monotype Sorts" pitchFamily="2" charset="2"/>
              </a:rPr>
              <a:t>]</a:t>
            </a:r>
            <a:r>
              <a:rPr lang="ko-KR" altLang="en-US" dirty="0">
                <a:sym typeface="Monotype Sorts" pitchFamily="2" charset="2"/>
              </a:rPr>
              <a:t> </a:t>
            </a:r>
            <a:r>
              <a:rPr lang="ko-KR" altLang="en-US" dirty="0"/>
              <a:t>㈜</a:t>
            </a:r>
            <a:r>
              <a:rPr lang="ko-KR" altLang="en-US" dirty="0" err="1"/>
              <a:t>헤르메시스</a:t>
            </a:r>
            <a:endParaRPr lang="ko-KR" altLang="en-US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CABF9FB-C12D-465C-A470-6E543CF628DD}"/>
              </a:ext>
            </a:extLst>
          </p:cNvPr>
          <p:cNvSpPr txBox="1"/>
          <p:nvPr/>
        </p:nvSpPr>
        <p:spPr>
          <a:xfrm>
            <a:off x="4645845" y="3597399"/>
            <a:ext cx="1939286" cy="352282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lIns="0" tIns="36000" rIns="0" bIns="0" rtlCol="0" anchor="t" anchorCtr="0">
            <a:noAutofit/>
          </a:bodyPr>
          <a:lstStyle>
            <a:defPPr>
              <a:defRPr lang="en-US"/>
            </a:defPPr>
            <a:lvl1pPr algn="ctr" fontAlgn="base">
              <a:spcBef>
                <a:spcPct val="0"/>
              </a:spcBef>
              <a:spcAft>
                <a:spcPct val="0"/>
              </a:spcAft>
              <a:buClr>
                <a:schemeClr val="tx1">
                  <a:lumMod val="50000"/>
                  <a:lumOff val="50000"/>
                </a:schemeClr>
              </a:buClr>
              <a:buSzPct val="80000"/>
              <a:defRPr sz="120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defRPr>
            </a:lvl1pPr>
          </a:lstStyle>
          <a:p>
            <a:r>
              <a:rPr lang="en-US" altLang="ko-KR" dirty="0">
                <a:sym typeface="Monotype Sorts" pitchFamily="2" charset="2"/>
              </a:rPr>
              <a:t>[</a:t>
            </a:r>
            <a:r>
              <a:rPr lang="ko-KR" altLang="en-US" dirty="0">
                <a:sym typeface="Monotype Sorts" pitchFamily="2" charset="2"/>
              </a:rPr>
              <a:t>공동</a:t>
            </a:r>
            <a:r>
              <a:rPr lang="en-US" altLang="ko-KR" dirty="0">
                <a:sym typeface="Monotype Sorts" pitchFamily="2" charset="2"/>
              </a:rPr>
              <a:t>]</a:t>
            </a:r>
            <a:r>
              <a:rPr lang="ko-KR" altLang="en-US" dirty="0">
                <a:sym typeface="Monotype Sorts" pitchFamily="2" charset="2"/>
              </a:rPr>
              <a:t> </a:t>
            </a:r>
            <a:r>
              <a:rPr lang="ko-KR" altLang="en-US" dirty="0"/>
              <a:t>㈜</a:t>
            </a:r>
            <a:r>
              <a:rPr lang="ko-KR" altLang="en-US" dirty="0" err="1"/>
              <a:t>슈퍼스타트</a:t>
            </a:r>
            <a:endParaRPr lang="ko-KR" altLang="en-US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CABF9FB-C12D-465C-A470-6E543CF628DD}"/>
              </a:ext>
            </a:extLst>
          </p:cNvPr>
          <p:cNvSpPr txBox="1"/>
          <p:nvPr/>
        </p:nvSpPr>
        <p:spPr>
          <a:xfrm>
            <a:off x="6727934" y="3597399"/>
            <a:ext cx="1939286" cy="352282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lIns="0" tIns="36000" rIns="0" bIns="0" rtlCol="0" anchor="t" anchorCtr="0">
            <a:noAutofit/>
          </a:bodyPr>
          <a:lstStyle>
            <a:defPPr>
              <a:defRPr lang="en-US"/>
            </a:defPPr>
            <a:lvl1pPr algn="ctr" fontAlgn="base">
              <a:spcBef>
                <a:spcPct val="0"/>
              </a:spcBef>
              <a:spcAft>
                <a:spcPct val="0"/>
              </a:spcAft>
              <a:buClr>
                <a:schemeClr val="tx1">
                  <a:lumMod val="50000"/>
                  <a:lumOff val="50000"/>
                </a:schemeClr>
              </a:buClr>
              <a:buSzPct val="80000"/>
              <a:defRPr sz="120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defRPr>
            </a:lvl1pPr>
          </a:lstStyle>
          <a:p>
            <a:r>
              <a:rPr lang="en-US" altLang="ko-KR" dirty="0">
                <a:sym typeface="Monotype Sorts" pitchFamily="2" charset="2"/>
              </a:rPr>
              <a:t>[</a:t>
            </a:r>
            <a:r>
              <a:rPr lang="ko-KR" altLang="en-US" dirty="0">
                <a:sym typeface="Monotype Sorts" pitchFamily="2" charset="2"/>
              </a:rPr>
              <a:t>공동</a:t>
            </a:r>
            <a:r>
              <a:rPr lang="en-US" altLang="ko-KR" dirty="0">
                <a:sym typeface="Monotype Sorts" pitchFamily="2" charset="2"/>
              </a:rPr>
              <a:t>]</a:t>
            </a:r>
            <a:r>
              <a:rPr lang="ko-KR" altLang="en-US" dirty="0">
                <a:sym typeface="Monotype Sorts" pitchFamily="2" charset="2"/>
              </a:rPr>
              <a:t> ㈜</a:t>
            </a:r>
            <a:r>
              <a:rPr lang="ko-KR" altLang="en-US" dirty="0" err="1">
                <a:sym typeface="Monotype Sorts" pitchFamily="2" charset="2"/>
              </a:rPr>
              <a:t>가온도시정보</a:t>
            </a:r>
            <a:endParaRPr lang="ko-KR" altLang="en-US" dirty="0">
              <a:sym typeface="Monotype Sorts" pitchFamily="2" charset="2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CABF9FB-C12D-465C-A470-6E543CF628DD}"/>
              </a:ext>
            </a:extLst>
          </p:cNvPr>
          <p:cNvSpPr txBox="1"/>
          <p:nvPr/>
        </p:nvSpPr>
        <p:spPr>
          <a:xfrm>
            <a:off x="458308" y="3597399"/>
            <a:ext cx="1939286" cy="352282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lIns="0" tIns="36000" rIns="0" bIns="0" rtlCol="0" anchor="t" anchorCtr="0">
            <a:noAutofit/>
          </a:bodyPr>
          <a:lstStyle>
            <a:defPPr>
              <a:defRPr lang="en-US"/>
            </a:defPPr>
            <a:lvl1pPr algn="ctr" fontAlgn="base">
              <a:spcBef>
                <a:spcPct val="0"/>
              </a:spcBef>
              <a:spcAft>
                <a:spcPct val="0"/>
              </a:spcAft>
              <a:buClr>
                <a:schemeClr val="tx1">
                  <a:lumMod val="50000"/>
                  <a:lumOff val="50000"/>
                </a:schemeClr>
              </a:buClr>
              <a:buSzPct val="80000"/>
              <a:defRPr sz="140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defRPr>
            </a:lvl1pPr>
          </a:lstStyle>
          <a:p>
            <a:r>
              <a:rPr lang="en-US" altLang="ko-KR" sz="1200" dirty="0">
                <a:sym typeface="Monotype Sorts" pitchFamily="2" charset="2"/>
              </a:rPr>
              <a:t>[</a:t>
            </a:r>
            <a:r>
              <a:rPr lang="ko-KR" altLang="en-US" sz="1200" dirty="0">
                <a:sym typeface="Monotype Sorts" pitchFamily="2" charset="2"/>
              </a:rPr>
              <a:t>공동</a:t>
            </a:r>
            <a:r>
              <a:rPr lang="en-US" altLang="ko-KR" sz="1200" dirty="0">
                <a:sym typeface="Monotype Sorts" pitchFamily="2" charset="2"/>
              </a:rPr>
              <a:t>]</a:t>
            </a:r>
            <a:r>
              <a:rPr lang="ko-KR" altLang="en-US" sz="1200" dirty="0">
                <a:sym typeface="Monotype Sorts" pitchFamily="2" charset="2"/>
              </a:rPr>
              <a:t> </a:t>
            </a:r>
            <a:r>
              <a:rPr lang="ko-KR" altLang="en-US" sz="1200" dirty="0"/>
              <a:t>한국건설기술연구원</a:t>
            </a:r>
          </a:p>
        </p:txBody>
      </p:sp>
      <p:sp>
        <p:nvSpPr>
          <p:cNvPr id="33" name="모서리가 둥근 직사각형 118"/>
          <p:cNvSpPr/>
          <p:nvPr/>
        </p:nvSpPr>
        <p:spPr>
          <a:xfrm>
            <a:off x="458308" y="3888681"/>
            <a:ext cx="1939286" cy="1267875"/>
          </a:xfrm>
          <a:custGeom>
            <a:avLst/>
            <a:gdLst/>
            <a:ahLst/>
            <a:cxnLst/>
            <a:rect l="l" t="t" r="r" b="b"/>
            <a:pathLst>
              <a:path w="2088514" h="1267875">
                <a:moveTo>
                  <a:pt x="101516" y="0"/>
                </a:moveTo>
                <a:lnTo>
                  <a:pt x="1986998" y="0"/>
                </a:lnTo>
                <a:cubicBezTo>
                  <a:pt x="2043064" y="0"/>
                  <a:pt x="2088514" y="45450"/>
                  <a:pt x="2088514" y="101516"/>
                </a:cubicBezTo>
                <a:lnTo>
                  <a:pt x="2088514" y="1267875"/>
                </a:lnTo>
                <a:lnTo>
                  <a:pt x="0" y="1267875"/>
                </a:lnTo>
                <a:lnTo>
                  <a:pt x="0" y="101516"/>
                </a:lnTo>
                <a:cubicBezTo>
                  <a:pt x="0" y="45450"/>
                  <a:pt x="45450" y="0"/>
                  <a:pt x="101516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35" name="모서리가 둥근 직사각형 118"/>
          <p:cNvSpPr/>
          <p:nvPr/>
        </p:nvSpPr>
        <p:spPr>
          <a:xfrm>
            <a:off x="2549721" y="3884377"/>
            <a:ext cx="1939286" cy="1267875"/>
          </a:xfrm>
          <a:custGeom>
            <a:avLst/>
            <a:gdLst/>
            <a:ahLst/>
            <a:cxnLst/>
            <a:rect l="l" t="t" r="r" b="b"/>
            <a:pathLst>
              <a:path w="2088514" h="1267875">
                <a:moveTo>
                  <a:pt x="101516" y="0"/>
                </a:moveTo>
                <a:lnTo>
                  <a:pt x="1986998" y="0"/>
                </a:lnTo>
                <a:cubicBezTo>
                  <a:pt x="2043064" y="0"/>
                  <a:pt x="2088514" y="45450"/>
                  <a:pt x="2088514" y="101516"/>
                </a:cubicBezTo>
                <a:lnTo>
                  <a:pt x="2088514" y="1267875"/>
                </a:lnTo>
                <a:lnTo>
                  <a:pt x="0" y="1267875"/>
                </a:lnTo>
                <a:lnTo>
                  <a:pt x="0" y="101516"/>
                </a:lnTo>
                <a:cubicBezTo>
                  <a:pt x="0" y="45450"/>
                  <a:pt x="45450" y="0"/>
                  <a:pt x="101516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37" name="모서리가 둥근 직사각형 118"/>
          <p:cNvSpPr/>
          <p:nvPr/>
        </p:nvSpPr>
        <p:spPr>
          <a:xfrm>
            <a:off x="4645845" y="3888681"/>
            <a:ext cx="1939286" cy="1267875"/>
          </a:xfrm>
          <a:custGeom>
            <a:avLst/>
            <a:gdLst/>
            <a:ahLst/>
            <a:cxnLst/>
            <a:rect l="l" t="t" r="r" b="b"/>
            <a:pathLst>
              <a:path w="2088514" h="1267875">
                <a:moveTo>
                  <a:pt x="101516" y="0"/>
                </a:moveTo>
                <a:lnTo>
                  <a:pt x="1986998" y="0"/>
                </a:lnTo>
                <a:cubicBezTo>
                  <a:pt x="2043064" y="0"/>
                  <a:pt x="2088514" y="45450"/>
                  <a:pt x="2088514" y="101516"/>
                </a:cubicBezTo>
                <a:lnTo>
                  <a:pt x="2088514" y="1267875"/>
                </a:lnTo>
                <a:lnTo>
                  <a:pt x="0" y="1267875"/>
                </a:lnTo>
                <a:lnTo>
                  <a:pt x="0" y="101516"/>
                </a:lnTo>
                <a:cubicBezTo>
                  <a:pt x="0" y="45450"/>
                  <a:pt x="45450" y="0"/>
                  <a:pt x="101516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39" name="모서리가 둥근 직사각형 118"/>
          <p:cNvSpPr/>
          <p:nvPr/>
        </p:nvSpPr>
        <p:spPr>
          <a:xfrm>
            <a:off x="6727934" y="3888681"/>
            <a:ext cx="1939286" cy="1267875"/>
          </a:xfrm>
          <a:custGeom>
            <a:avLst/>
            <a:gdLst/>
            <a:ahLst/>
            <a:cxnLst/>
            <a:rect l="l" t="t" r="r" b="b"/>
            <a:pathLst>
              <a:path w="2088514" h="1267875">
                <a:moveTo>
                  <a:pt x="101516" y="0"/>
                </a:moveTo>
                <a:lnTo>
                  <a:pt x="1986998" y="0"/>
                </a:lnTo>
                <a:cubicBezTo>
                  <a:pt x="2043064" y="0"/>
                  <a:pt x="2088514" y="45450"/>
                  <a:pt x="2088514" y="101516"/>
                </a:cubicBezTo>
                <a:lnTo>
                  <a:pt x="2088514" y="1267875"/>
                </a:lnTo>
                <a:lnTo>
                  <a:pt x="0" y="1267875"/>
                </a:lnTo>
                <a:lnTo>
                  <a:pt x="0" y="101516"/>
                </a:lnTo>
                <a:cubicBezTo>
                  <a:pt x="0" y="45450"/>
                  <a:pt x="45450" y="0"/>
                  <a:pt x="101516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638FAD66-BE6C-466C-AB26-E4D9915089A9}"/>
              </a:ext>
            </a:extLst>
          </p:cNvPr>
          <p:cNvSpPr txBox="1"/>
          <p:nvPr/>
        </p:nvSpPr>
        <p:spPr>
          <a:xfrm>
            <a:off x="524656" y="4558927"/>
            <a:ext cx="1791350" cy="215444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buClr>
                <a:schemeClr val="tx1">
                  <a:lumMod val="50000"/>
                  <a:lumOff val="50000"/>
                </a:schemeClr>
              </a:buClr>
              <a:buSzPct val="80000"/>
              <a:defRPr/>
            </a:pPr>
            <a:r>
              <a:rPr lang="ko-KR" altLang="en-US" sz="14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  <a:sym typeface="Monotype Sorts" pitchFamily="2" charset="2"/>
              </a:rPr>
              <a:t>윤 정 수 </a:t>
            </a:r>
            <a:r>
              <a:rPr lang="ko-KR" altLang="en-US" sz="12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  <a:sym typeface="Monotype Sorts" pitchFamily="2" charset="2"/>
              </a:rPr>
              <a:t>외 </a:t>
            </a:r>
            <a:r>
              <a:rPr lang="en-US" altLang="ko-KR" sz="12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  <a:sym typeface="Monotype Sorts" pitchFamily="2" charset="2"/>
              </a:rPr>
              <a:t>4</a:t>
            </a:r>
            <a:r>
              <a:rPr lang="ko-KR" altLang="en-US" sz="12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  <a:sym typeface="Monotype Sorts" pitchFamily="2" charset="2"/>
              </a:rPr>
              <a:t>명</a:t>
            </a:r>
            <a:endParaRPr lang="en-US" altLang="ko-KR" sz="120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KoPub돋움체 Bold" panose="02020603020101020101" pitchFamily="18" charset="-127"/>
              <a:ea typeface="KoPub돋움체 Bold" panose="02020603020101020101" pitchFamily="18" charset="-127"/>
              <a:sym typeface="Monotype Sorts" pitchFamily="2" charset="2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638FAD66-BE6C-466C-AB26-E4D9915089A9}"/>
              </a:ext>
            </a:extLst>
          </p:cNvPr>
          <p:cNvSpPr txBox="1"/>
          <p:nvPr/>
        </p:nvSpPr>
        <p:spPr>
          <a:xfrm>
            <a:off x="2845609" y="4558927"/>
            <a:ext cx="1349881" cy="215444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buClr>
                <a:schemeClr val="tx1">
                  <a:lumMod val="50000"/>
                  <a:lumOff val="50000"/>
                </a:schemeClr>
              </a:buClr>
              <a:buSzPct val="80000"/>
              <a:defRPr/>
            </a:pPr>
            <a:r>
              <a:rPr lang="ko-KR" altLang="en-US" sz="14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  <a:sym typeface="Monotype Sorts" pitchFamily="2" charset="2"/>
              </a:rPr>
              <a:t>원 영 진 </a:t>
            </a:r>
            <a:r>
              <a:rPr lang="ko-KR" altLang="en-US" sz="12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  <a:sym typeface="Monotype Sorts" pitchFamily="2" charset="2"/>
              </a:rPr>
              <a:t>외 </a:t>
            </a:r>
            <a:r>
              <a:rPr lang="en-US" altLang="ko-KR" sz="12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  <a:sym typeface="Monotype Sorts" pitchFamily="2" charset="2"/>
              </a:rPr>
              <a:t>7</a:t>
            </a:r>
            <a:r>
              <a:rPr lang="ko-KR" altLang="en-US" sz="12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  <a:sym typeface="Monotype Sorts" pitchFamily="2" charset="2"/>
              </a:rPr>
              <a:t>명</a:t>
            </a:r>
            <a:endParaRPr lang="en-US" altLang="ko-KR" sz="120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KoPub돋움체 Bold" panose="02020603020101020101" pitchFamily="18" charset="-127"/>
              <a:ea typeface="KoPub돋움체 Bold" panose="02020603020101020101" pitchFamily="18" charset="-127"/>
              <a:sym typeface="Monotype Sorts" pitchFamily="2" charset="2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638FAD66-BE6C-466C-AB26-E4D9915089A9}"/>
              </a:ext>
            </a:extLst>
          </p:cNvPr>
          <p:cNvSpPr txBox="1"/>
          <p:nvPr/>
        </p:nvSpPr>
        <p:spPr>
          <a:xfrm>
            <a:off x="4922804" y="4558927"/>
            <a:ext cx="1349881" cy="215444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buClr>
                <a:schemeClr val="tx1">
                  <a:lumMod val="50000"/>
                  <a:lumOff val="50000"/>
                </a:schemeClr>
              </a:buClr>
              <a:buSzPct val="80000"/>
              <a:defRPr/>
            </a:pPr>
            <a:r>
              <a:rPr lang="ko-KR" altLang="en-US" sz="14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  <a:sym typeface="Monotype Sorts" pitchFamily="2" charset="2"/>
              </a:rPr>
              <a:t>이 재 민 </a:t>
            </a:r>
            <a:r>
              <a:rPr lang="ko-KR" altLang="en-US" sz="12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  <a:sym typeface="Monotype Sorts" pitchFamily="2" charset="2"/>
              </a:rPr>
              <a:t>외 </a:t>
            </a:r>
            <a:r>
              <a:rPr lang="en-US" altLang="ko-KR" sz="12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  <a:sym typeface="Monotype Sorts" pitchFamily="2" charset="2"/>
              </a:rPr>
              <a:t>5</a:t>
            </a:r>
            <a:r>
              <a:rPr lang="ko-KR" altLang="en-US" sz="12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  <a:sym typeface="Monotype Sorts" pitchFamily="2" charset="2"/>
              </a:rPr>
              <a:t>명</a:t>
            </a:r>
            <a:endParaRPr lang="en-US" altLang="ko-KR" sz="120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KoPub돋움체 Bold" panose="02020603020101020101" pitchFamily="18" charset="-127"/>
              <a:ea typeface="KoPub돋움체 Bold" panose="02020603020101020101" pitchFamily="18" charset="-127"/>
              <a:sym typeface="Monotype Sorts" pitchFamily="2" charset="2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638FAD66-BE6C-466C-AB26-E4D9915089A9}"/>
              </a:ext>
            </a:extLst>
          </p:cNvPr>
          <p:cNvSpPr txBox="1"/>
          <p:nvPr/>
        </p:nvSpPr>
        <p:spPr>
          <a:xfrm>
            <a:off x="6995796" y="4558927"/>
            <a:ext cx="1349881" cy="215444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buClr>
                <a:schemeClr val="tx1">
                  <a:lumMod val="50000"/>
                  <a:lumOff val="50000"/>
                </a:schemeClr>
              </a:buClr>
              <a:buSzPct val="80000"/>
              <a:defRPr/>
            </a:pPr>
            <a:r>
              <a:rPr lang="ko-KR" altLang="en-US" sz="14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  <a:sym typeface="Monotype Sorts" pitchFamily="2" charset="2"/>
              </a:rPr>
              <a:t>강 보 성 </a:t>
            </a:r>
            <a:r>
              <a:rPr lang="ko-KR" altLang="en-US" sz="12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  <a:sym typeface="Monotype Sorts" pitchFamily="2" charset="2"/>
              </a:rPr>
              <a:t>외 </a:t>
            </a:r>
            <a:r>
              <a:rPr lang="en-US" altLang="ko-KR" sz="12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  <a:sym typeface="Monotype Sorts" pitchFamily="2" charset="2"/>
              </a:rPr>
              <a:t>2</a:t>
            </a:r>
            <a:r>
              <a:rPr lang="ko-KR" altLang="en-US" sz="12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  <a:sym typeface="Monotype Sorts" pitchFamily="2" charset="2"/>
              </a:rPr>
              <a:t>명</a:t>
            </a:r>
            <a:endParaRPr lang="en-US" altLang="ko-KR" sz="120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KoPub돋움체 Bold" panose="02020603020101020101" pitchFamily="18" charset="-127"/>
              <a:ea typeface="KoPub돋움체 Bold" panose="02020603020101020101" pitchFamily="18" charset="-127"/>
              <a:sym typeface="Monotype Sorts" pitchFamily="2" charset="2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39D44A80-2E03-48AE-9FCB-EE7EFB171E8A}"/>
              </a:ext>
            </a:extLst>
          </p:cNvPr>
          <p:cNvSpPr txBox="1"/>
          <p:nvPr/>
        </p:nvSpPr>
        <p:spPr>
          <a:xfrm>
            <a:off x="2624919" y="2368590"/>
            <a:ext cx="4063967" cy="872034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indent="108000" fontAlgn="base">
              <a:lnSpc>
                <a:spcPts val="1700"/>
              </a:lnSpc>
              <a:spcBef>
                <a:spcPct val="0"/>
              </a:spcBef>
              <a:spcAft>
                <a:spcPct val="0"/>
              </a:spcAft>
              <a:buClr>
                <a:schemeClr val="tx1">
                  <a:lumMod val="50000"/>
                  <a:lumOff val="50000"/>
                </a:schemeClr>
              </a:buClr>
              <a:buSzPct val="80000"/>
              <a:buFont typeface="Arial" pitchFamily="34" charset="0"/>
              <a:buChar char="•"/>
              <a:defRPr/>
            </a:pPr>
            <a:r>
              <a:rPr lang="ko-KR" altLang="en-US" sz="1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홍수 위험 특성 및 안전수요를 고려한 제주도 안전지원 기술 개념 정립</a:t>
            </a:r>
          </a:p>
          <a:p>
            <a:pPr indent="108000" fontAlgn="base">
              <a:lnSpc>
                <a:spcPts val="1700"/>
              </a:lnSpc>
              <a:spcBef>
                <a:spcPct val="0"/>
              </a:spcBef>
              <a:spcAft>
                <a:spcPct val="0"/>
              </a:spcAft>
              <a:buClr>
                <a:schemeClr val="tx1">
                  <a:lumMod val="50000"/>
                  <a:lumOff val="50000"/>
                </a:schemeClr>
              </a:buClr>
              <a:buSzPct val="80000"/>
              <a:buFont typeface="Arial" pitchFamily="34" charset="0"/>
              <a:buChar char="•"/>
              <a:defRPr/>
            </a:pPr>
            <a:r>
              <a:rPr lang="ko-KR" altLang="en-US" sz="1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제주도 재난 대응 및 안전지원체계 진단 </a:t>
            </a:r>
          </a:p>
          <a:p>
            <a:pPr indent="108000" fontAlgn="base">
              <a:lnSpc>
                <a:spcPts val="1700"/>
              </a:lnSpc>
              <a:spcBef>
                <a:spcPct val="0"/>
              </a:spcBef>
              <a:spcAft>
                <a:spcPct val="0"/>
              </a:spcAft>
              <a:buClr>
                <a:schemeClr val="tx1">
                  <a:lumMod val="50000"/>
                  <a:lumOff val="50000"/>
                </a:schemeClr>
              </a:buClr>
              <a:buSzPct val="80000"/>
              <a:buFont typeface="Arial" pitchFamily="34" charset="0"/>
              <a:buChar char="•"/>
              <a:defRPr/>
            </a:pPr>
            <a:r>
              <a:rPr lang="ko-KR" altLang="en-US" sz="1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제주도 홍수 비상대처계획 및 매뉴얼 개발</a:t>
            </a:r>
          </a:p>
          <a:p>
            <a:pPr indent="108000" fontAlgn="base">
              <a:lnSpc>
                <a:spcPts val="1700"/>
              </a:lnSpc>
              <a:spcBef>
                <a:spcPct val="0"/>
              </a:spcBef>
              <a:spcAft>
                <a:spcPct val="0"/>
              </a:spcAft>
              <a:buClr>
                <a:schemeClr val="tx1">
                  <a:lumMod val="50000"/>
                  <a:lumOff val="50000"/>
                </a:schemeClr>
              </a:buClr>
              <a:buSzPct val="80000"/>
              <a:buFont typeface="Arial" pitchFamily="34" charset="0"/>
              <a:buChar char="•"/>
              <a:defRPr/>
            </a:pPr>
            <a:r>
              <a:rPr lang="ko-KR" altLang="en-US" sz="1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제주지역 맞춤형 안전지원 기술 개발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638FAD66-BE6C-466C-AB26-E4D9915089A9}"/>
              </a:ext>
            </a:extLst>
          </p:cNvPr>
          <p:cNvSpPr txBox="1"/>
          <p:nvPr/>
        </p:nvSpPr>
        <p:spPr>
          <a:xfrm>
            <a:off x="3870657" y="2072508"/>
            <a:ext cx="1527964" cy="215444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buClr>
                <a:schemeClr val="tx1">
                  <a:lumMod val="50000"/>
                  <a:lumOff val="50000"/>
                </a:schemeClr>
              </a:buClr>
              <a:buSzPct val="80000"/>
              <a:defRPr/>
            </a:pPr>
            <a:r>
              <a:rPr lang="ko-KR" altLang="en-US" sz="14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  <a:sym typeface="Monotype Sorts" pitchFamily="2" charset="2"/>
              </a:rPr>
              <a:t>박 창 열 </a:t>
            </a:r>
            <a:r>
              <a:rPr lang="ko-KR" altLang="en-US" sz="12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  <a:sym typeface="Monotype Sorts" pitchFamily="2" charset="2"/>
              </a:rPr>
              <a:t>외 </a:t>
            </a:r>
            <a:r>
              <a:rPr lang="en-US" altLang="ko-KR" sz="12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  <a:sym typeface="Monotype Sorts" pitchFamily="2" charset="2"/>
              </a:rPr>
              <a:t>3</a:t>
            </a:r>
            <a:r>
              <a:rPr lang="ko-KR" altLang="en-US" sz="12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  <a:sym typeface="Monotype Sorts" pitchFamily="2" charset="2"/>
              </a:rPr>
              <a:t>명</a:t>
            </a:r>
            <a:endParaRPr lang="en-US" altLang="ko-KR" sz="120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KoPub돋움체 Bold" panose="02020603020101020101" pitchFamily="18" charset="-127"/>
              <a:ea typeface="KoPub돋움체 Bold" panose="02020603020101020101" pitchFamily="18" charset="-127"/>
              <a:sym typeface="Monotype Sorts" pitchFamily="2" charset="2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ACABF9FB-C12D-465C-A470-6E543CF628DD}"/>
              </a:ext>
            </a:extLst>
          </p:cNvPr>
          <p:cNvSpPr txBox="1"/>
          <p:nvPr/>
        </p:nvSpPr>
        <p:spPr>
          <a:xfrm>
            <a:off x="2967160" y="1658684"/>
            <a:ext cx="3315502" cy="34471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ctr" fontAlgn="base">
              <a:lnSpc>
                <a:spcPct val="160000"/>
              </a:lnSpc>
            </a:pPr>
            <a:r>
              <a:rPr lang="ko-KR" altLang="en-US" sz="14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014BB7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제주지역 맞춤형 안전지원 기술 개발</a:t>
            </a:r>
          </a:p>
        </p:txBody>
      </p:sp>
      <p:cxnSp>
        <p:nvCxnSpPr>
          <p:cNvPr id="58" name="직선 연결선 57"/>
          <p:cNvCxnSpPr/>
          <p:nvPr/>
        </p:nvCxnSpPr>
        <p:spPr>
          <a:xfrm>
            <a:off x="2620473" y="2024036"/>
            <a:ext cx="3964657" cy="0"/>
          </a:xfrm>
          <a:prstGeom prst="line">
            <a:avLst/>
          </a:prstGeom>
          <a:ln w="9525">
            <a:solidFill>
              <a:srgbClr val="0070C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직사각형 65"/>
          <p:cNvSpPr/>
          <p:nvPr/>
        </p:nvSpPr>
        <p:spPr>
          <a:xfrm>
            <a:off x="3399051" y="3099712"/>
            <a:ext cx="2416024" cy="1910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67" name="꺾인 연결선 66"/>
          <p:cNvCxnSpPr>
            <a:stCxn id="31" idx="0"/>
            <a:endCxn id="66" idx="2"/>
          </p:cNvCxnSpPr>
          <p:nvPr/>
        </p:nvCxnSpPr>
        <p:spPr>
          <a:xfrm rot="5400000" flipH="1" flipV="1">
            <a:off x="2864208" y="1854544"/>
            <a:ext cx="306598" cy="3179112"/>
          </a:xfrm>
          <a:prstGeom prst="bentConnector3">
            <a:avLst/>
          </a:prstGeom>
          <a:ln w="9525"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꺾인 연결선 67"/>
          <p:cNvCxnSpPr>
            <a:stCxn id="25" idx="0"/>
            <a:endCxn id="66" idx="2"/>
          </p:cNvCxnSpPr>
          <p:nvPr/>
        </p:nvCxnSpPr>
        <p:spPr>
          <a:xfrm rot="5400000" flipH="1" flipV="1">
            <a:off x="3909914" y="2900251"/>
            <a:ext cx="306598" cy="1087699"/>
          </a:xfrm>
          <a:prstGeom prst="bentConnector3">
            <a:avLst/>
          </a:prstGeom>
          <a:ln w="9525"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꺾인 연결선 68"/>
          <p:cNvCxnSpPr>
            <a:stCxn id="27" idx="0"/>
            <a:endCxn id="66" idx="2"/>
          </p:cNvCxnSpPr>
          <p:nvPr/>
        </p:nvCxnSpPr>
        <p:spPr>
          <a:xfrm rot="16200000" flipV="1">
            <a:off x="4957977" y="2939887"/>
            <a:ext cx="306598" cy="1008425"/>
          </a:xfrm>
          <a:prstGeom prst="bentConnector3">
            <a:avLst/>
          </a:prstGeom>
          <a:ln w="9525"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꺾인 연결선 69"/>
          <p:cNvCxnSpPr>
            <a:stCxn id="30" idx="0"/>
            <a:endCxn id="66" idx="2"/>
          </p:cNvCxnSpPr>
          <p:nvPr/>
        </p:nvCxnSpPr>
        <p:spPr>
          <a:xfrm rot="16200000" flipV="1">
            <a:off x="5999021" y="1898843"/>
            <a:ext cx="306598" cy="3090514"/>
          </a:xfrm>
          <a:prstGeom prst="bentConnector3">
            <a:avLst/>
          </a:prstGeom>
          <a:ln w="9525"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TextBox 76">
            <a:extLst>
              <a:ext uri="{FF2B5EF4-FFF2-40B4-BE49-F238E27FC236}">
                <a16:creationId xmlns:a16="http://schemas.microsoft.com/office/drawing/2014/main" id="{ACABF9FB-C12D-465C-A470-6E543CF628DD}"/>
              </a:ext>
            </a:extLst>
          </p:cNvPr>
          <p:cNvSpPr txBox="1"/>
          <p:nvPr/>
        </p:nvSpPr>
        <p:spPr>
          <a:xfrm>
            <a:off x="499061" y="3922435"/>
            <a:ext cx="1898534" cy="55399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buClr>
                <a:schemeClr val="tx1">
                  <a:lumMod val="50000"/>
                  <a:lumOff val="50000"/>
                </a:schemeClr>
              </a:buClr>
              <a:buSzPct val="80000"/>
              <a:defRPr/>
            </a:pPr>
            <a:r>
              <a:rPr lang="ko-KR" altLang="en-US" sz="12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014BB7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실시간 모델링 및 </a:t>
            </a:r>
            <a:r>
              <a:rPr lang="en-US" altLang="ko-KR" sz="12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014BB7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/>
            </a:r>
            <a:br>
              <a:rPr lang="en-US" altLang="ko-KR" sz="12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014BB7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</a:br>
            <a:r>
              <a:rPr lang="ko-KR" altLang="en-US" sz="12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014BB7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호우시나리오 기반 홍수위험 추정 시스템 개발</a:t>
            </a:r>
            <a:endParaRPr lang="ko-KR" altLang="en-US" sz="120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rgbClr val="014BB7"/>
              </a:solidFill>
              <a:latin typeface="KoPub돋움체 Bold" panose="02020603020101020101" pitchFamily="18" charset="-127"/>
              <a:ea typeface="KoPub돋움체 Bold" panose="02020603020101020101" pitchFamily="18" charset="-127"/>
              <a:sym typeface="Monotype Sorts" pitchFamily="2" charset="2"/>
            </a:endParaRPr>
          </a:p>
        </p:txBody>
      </p:sp>
      <p:cxnSp>
        <p:nvCxnSpPr>
          <p:cNvPr id="78" name="직선 연결선 77"/>
          <p:cNvCxnSpPr/>
          <p:nvPr/>
        </p:nvCxnSpPr>
        <p:spPr>
          <a:xfrm>
            <a:off x="521626" y="4518314"/>
            <a:ext cx="1808890" cy="0"/>
          </a:xfrm>
          <a:prstGeom prst="line">
            <a:avLst/>
          </a:prstGeom>
          <a:ln w="9525">
            <a:solidFill>
              <a:srgbClr val="0070C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그룹 4"/>
          <p:cNvGrpSpPr/>
          <p:nvPr/>
        </p:nvGrpSpPr>
        <p:grpSpPr>
          <a:xfrm>
            <a:off x="2590473" y="4014768"/>
            <a:ext cx="1898534" cy="503546"/>
            <a:chOff x="516681" y="4709889"/>
            <a:chExt cx="1898534" cy="503546"/>
          </a:xfrm>
        </p:grpSpPr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ACABF9FB-C12D-465C-A470-6E543CF628DD}"/>
                </a:ext>
              </a:extLst>
            </p:cNvPr>
            <p:cNvSpPr txBox="1"/>
            <p:nvPr/>
          </p:nvSpPr>
          <p:spPr>
            <a:xfrm>
              <a:off x="516681" y="4709889"/>
              <a:ext cx="1898534" cy="369332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>
              <a:defPPr>
                <a:defRPr lang="en-US"/>
              </a:defPPr>
              <a:lvl1pPr algn="ctr" fontAlgn="base">
                <a:spcBef>
                  <a:spcPct val="0"/>
                </a:spcBef>
                <a:spcAft>
                  <a:spcPct val="0"/>
                </a:spcAft>
                <a:buClr>
                  <a:schemeClr val="tx1">
                    <a:lumMod val="50000"/>
                    <a:lumOff val="50000"/>
                  </a:schemeClr>
                </a:buClr>
                <a:buSzPct val="80000"/>
                <a:defRPr sz="120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rgbClr val="014BB7"/>
                  </a:solidFill>
                  <a:latin typeface="KoPub돋움체 Bold" panose="02020603020101020101" pitchFamily="18" charset="-127"/>
                  <a:ea typeface="KoPub돋움체 Bold" panose="02020603020101020101" pitchFamily="18" charset="-127"/>
                </a:defRPr>
              </a:lvl1pPr>
            </a:lstStyle>
            <a:p>
              <a:r>
                <a:rPr lang="ko-KR" altLang="en-US" dirty="0"/>
                <a:t>제주도 홍수 및 침수 시뮬레이션 시스템 개발</a:t>
              </a:r>
            </a:p>
          </p:txBody>
        </p:sp>
        <p:cxnSp>
          <p:nvCxnSpPr>
            <p:cNvPr id="80" name="직선 연결선 79"/>
            <p:cNvCxnSpPr/>
            <p:nvPr/>
          </p:nvCxnSpPr>
          <p:spPr>
            <a:xfrm>
              <a:off x="539246" y="5213435"/>
              <a:ext cx="1808890" cy="0"/>
            </a:xfrm>
            <a:prstGeom prst="line">
              <a:avLst/>
            </a:prstGeom>
            <a:ln w="9525">
              <a:solidFill>
                <a:srgbClr val="0070C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1" name="그룹 80"/>
          <p:cNvGrpSpPr/>
          <p:nvPr/>
        </p:nvGrpSpPr>
        <p:grpSpPr>
          <a:xfrm>
            <a:off x="4693694" y="4014768"/>
            <a:ext cx="1898534" cy="503546"/>
            <a:chOff x="516681" y="4709889"/>
            <a:chExt cx="1898534" cy="503546"/>
          </a:xfrm>
        </p:grpSpPr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ACABF9FB-C12D-465C-A470-6E543CF628DD}"/>
                </a:ext>
              </a:extLst>
            </p:cNvPr>
            <p:cNvSpPr txBox="1"/>
            <p:nvPr/>
          </p:nvSpPr>
          <p:spPr>
            <a:xfrm>
              <a:off x="516681" y="4709889"/>
              <a:ext cx="1898534" cy="369332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>
              <a:defPPr>
                <a:defRPr lang="en-US"/>
              </a:defPPr>
              <a:lvl1pPr algn="ctr" fontAlgn="base">
                <a:spcBef>
                  <a:spcPct val="0"/>
                </a:spcBef>
                <a:spcAft>
                  <a:spcPct val="0"/>
                </a:spcAft>
                <a:buClr>
                  <a:schemeClr val="tx1">
                    <a:lumMod val="50000"/>
                    <a:lumOff val="50000"/>
                  </a:schemeClr>
                </a:buClr>
                <a:buSzPct val="80000"/>
                <a:defRPr sz="120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rgbClr val="014BB7"/>
                  </a:solidFill>
                  <a:latin typeface="KoPub돋움체 Bold" panose="02020603020101020101" pitchFamily="18" charset="-127"/>
                  <a:ea typeface="KoPub돋움체 Bold" panose="02020603020101020101" pitchFamily="18" charset="-127"/>
                </a:defRPr>
              </a:lvl1pPr>
            </a:lstStyle>
            <a:p>
              <a:r>
                <a:rPr lang="ko-KR" altLang="en-US" dirty="0"/>
                <a:t>실시간 홍수위험 기반의 안전지원 통합 시스템 개발</a:t>
              </a:r>
            </a:p>
          </p:txBody>
        </p:sp>
        <p:cxnSp>
          <p:nvCxnSpPr>
            <p:cNvPr id="83" name="직선 연결선 82"/>
            <p:cNvCxnSpPr/>
            <p:nvPr/>
          </p:nvCxnSpPr>
          <p:spPr>
            <a:xfrm>
              <a:off x="539246" y="5213435"/>
              <a:ext cx="1808890" cy="0"/>
            </a:xfrm>
            <a:prstGeom prst="line">
              <a:avLst/>
            </a:prstGeom>
            <a:ln w="9525">
              <a:solidFill>
                <a:srgbClr val="0070C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4" name="그룹 83"/>
          <p:cNvGrpSpPr/>
          <p:nvPr/>
        </p:nvGrpSpPr>
        <p:grpSpPr>
          <a:xfrm>
            <a:off x="6761104" y="4014768"/>
            <a:ext cx="1898534" cy="503546"/>
            <a:chOff x="516681" y="4709889"/>
            <a:chExt cx="1898534" cy="503546"/>
          </a:xfrm>
        </p:grpSpPr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ACABF9FB-C12D-465C-A470-6E543CF628DD}"/>
                </a:ext>
              </a:extLst>
            </p:cNvPr>
            <p:cNvSpPr txBox="1"/>
            <p:nvPr/>
          </p:nvSpPr>
          <p:spPr>
            <a:xfrm>
              <a:off x="516681" y="4709889"/>
              <a:ext cx="1898534" cy="369332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>
              <a:defPPr>
                <a:defRPr lang="en-US"/>
              </a:defPPr>
              <a:lvl1pPr algn="ctr" fontAlgn="base">
                <a:spcBef>
                  <a:spcPct val="0"/>
                </a:spcBef>
                <a:spcAft>
                  <a:spcPct val="0"/>
                </a:spcAft>
                <a:buClr>
                  <a:schemeClr val="tx1">
                    <a:lumMod val="50000"/>
                    <a:lumOff val="50000"/>
                  </a:schemeClr>
                </a:buClr>
                <a:buSzPct val="80000"/>
                <a:defRPr sz="120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rgbClr val="014BB7"/>
                  </a:solidFill>
                  <a:latin typeface="KoPub돋움체 Bold" panose="02020603020101020101" pitchFamily="18" charset="-127"/>
                  <a:ea typeface="KoPub돋움체 Bold" panose="02020603020101020101" pitchFamily="18" charset="-127"/>
                </a:defRPr>
              </a:lvl1pPr>
            </a:lstStyle>
            <a:p>
              <a:r>
                <a:rPr lang="ko-KR" altLang="en-US" dirty="0"/>
                <a:t>안전지원 기술 </a:t>
              </a:r>
              <a:endParaRPr lang="en-US" altLang="ko-KR" dirty="0"/>
            </a:p>
            <a:p>
              <a:r>
                <a:rPr lang="ko-KR" altLang="en-US" dirty="0"/>
                <a:t>적용 및 검증</a:t>
              </a:r>
            </a:p>
          </p:txBody>
        </p:sp>
        <p:cxnSp>
          <p:nvCxnSpPr>
            <p:cNvPr id="86" name="직선 연결선 85"/>
            <p:cNvCxnSpPr/>
            <p:nvPr/>
          </p:nvCxnSpPr>
          <p:spPr>
            <a:xfrm>
              <a:off x="539246" y="5213435"/>
              <a:ext cx="1808890" cy="0"/>
            </a:xfrm>
            <a:prstGeom prst="line">
              <a:avLst/>
            </a:prstGeom>
            <a:ln w="9525">
              <a:solidFill>
                <a:srgbClr val="0070C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직사각형 7"/>
          <p:cNvSpPr/>
          <p:nvPr/>
        </p:nvSpPr>
        <p:spPr>
          <a:xfrm>
            <a:off x="458309" y="4813283"/>
            <a:ext cx="1939286" cy="1828817"/>
          </a:xfrm>
          <a:prstGeom prst="rect">
            <a:avLst/>
          </a:prstGeom>
          <a:solidFill>
            <a:srgbClr val="E9F2FB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latinLnBrk="1">
              <a:buClr>
                <a:schemeClr val="tx1">
                  <a:lumMod val="50000"/>
                  <a:lumOff val="50000"/>
                </a:schemeClr>
              </a:buClr>
            </a:pPr>
            <a:endParaRPr lang="ko-KR" altLang="en-US" sz="120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KoPub돋움체 Bold" panose="02020603020101020101" pitchFamily="18" charset="-127"/>
              <a:ea typeface="KoPub돋움체 Bold" panose="02020603020101020101" pitchFamily="18" charset="-127"/>
            </a:endParaRP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39D44A80-2E03-48AE-9FCB-EE7EFB171E8A}"/>
              </a:ext>
            </a:extLst>
          </p:cNvPr>
          <p:cNvSpPr txBox="1"/>
          <p:nvPr/>
        </p:nvSpPr>
        <p:spPr>
          <a:xfrm>
            <a:off x="529062" y="4866472"/>
            <a:ext cx="1868532" cy="1677382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marL="72000" indent="-72000" fontAlgn="base">
              <a:spcBef>
                <a:spcPts val="400"/>
              </a:spcBef>
              <a:spcAft>
                <a:spcPct val="0"/>
              </a:spcAft>
              <a:buClr>
                <a:schemeClr val="tx1">
                  <a:lumMod val="50000"/>
                  <a:lumOff val="50000"/>
                </a:schemeClr>
              </a:buClr>
              <a:buSzPct val="80000"/>
              <a:buFont typeface="Arial" pitchFamily="34" charset="0"/>
              <a:buChar char="•"/>
              <a:defRPr/>
            </a:pPr>
            <a:r>
              <a:rPr lang="ko-KR" altLang="en-US" sz="1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latin typeface="KoPub돋움체 Medium" pitchFamily="18" charset="-127"/>
                <a:ea typeface="KoPub돋움체 Medium" pitchFamily="18" charset="-127"/>
                <a:sym typeface="Monotype Sorts" pitchFamily="2" charset="2"/>
              </a:rPr>
              <a:t> </a:t>
            </a:r>
            <a:r>
              <a:rPr lang="ko-KR" altLang="en-US" sz="1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latin typeface="KoPub돋움체 Medium" pitchFamily="18" charset="-127"/>
                <a:ea typeface="KoPub돋움체 Medium" pitchFamily="18" charset="-127"/>
              </a:rPr>
              <a:t>호우의 시공간 분포 특성을 고려한 호우시나리오 개발</a:t>
            </a:r>
          </a:p>
          <a:p>
            <a:pPr marL="72000" indent="-72000" fontAlgn="base">
              <a:spcBef>
                <a:spcPts val="400"/>
              </a:spcBef>
              <a:spcAft>
                <a:spcPct val="0"/>
              </a:spcAft>
              <a:buClr>
                <a:schemeClr val="tx1">
                  <a:lumMod val="50000"/>
                  <a:lumOff val="50000"/>
                </a:schemeClr>
              </a:buClr>
              <a:buSzPct val="80000"/>
              <a:buFont typeface="Arial" pitchFamily="34" charset="0"/>
              <a:buChar char="•"/>
              <a:defRPr/>
            </a:pPr>
            <a:r>
              <a:rPr lang="ko-KR" altLang="en-US" sz="1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latin typeface="KoPub돋움체 Medium" pitchFamily="18" charset="-127"/>
                <a:ea typeface="KoPub돋움체 Medium" pitchFamily="18" charset="-127"/>
              </a:rPr>
              <a:t>제주도 홍수 및 침수 위험지수 산정 모델 개발</a:t>
            </a:r>
          </a:p>
          <a:p>
            <a:pPr marL="72000" indent="-72000" fontAlgn="base">
              <a:spcBef>
                <a:spcPts val="400"/>
              </a:spcBef>
              <a:spcAft>
                <a:spcPct val="0"/>
              </a:spcAft>
              <a:buClr>
                <a:schemeClr val="tx1">
                  <a:lumMod val="50000"/>
                  <a:lumOff val="50000"/>
                </a:schemeClr>
              </a:buClr>
              <a:buSzPct val="80000"/>
              <a:buFont typeface="Arial" pitchFamily="34" charset="0"/>
              <a:buChar char="•"/>
              <a:defRPr/>
            </a:pPr>
            <a:r>
              <a:rPr lang="ko-KR" altLang="en-US" sz="1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latin typeface="KoPub돋움체 Medium" pitchFamily="18" charset="-127"/>
                <a:ea typeface="KoPub돋움체 Medium" pitchFamily="18" charset="-127"/>
              </a:rPr>
              <a:t>호우 시나리오 기반 도시 침수 </a:t>
            </a:r>
            <a:r>
              <a:rPr lang="en-US" altLang="ko-KR" sz="1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latin typeface="KoPub돋움체 Medium" pitchFamily="18" charset="-127"/>
                <a:ea typeface="KoPub돋움체 Medium" pitchFamily="18" charset="-127"/>
              </a:rPr>
              <a:t/>
            </a:r>
            <a:br>
              <a:rPr lang="en-US" altLang="ko-KR" sz="1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latin typeface="KoPub돋움체 Medium" pitchFamily="18" charset="-127"/>
                <a:ea typeface="KoPub돋움체 Medium" pitchFamily="18" charset="-127"/>
              </a:rPr>
            </a:br>
            <a:r>
              <a:rPr lang="ko-KR" altLang="en-US" sz="1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latin typeface="KoPub돋움체 Medium" pitchFamily="18" charset="-127"/>
                <a:ea typeface="KoPub돋움체 Medium" pitchFamily="18" charset="-127"/>
              </a:rPr>
              <a:t>및 하천 홍수예측 </a:t>
            </a:r>
          </a:p>
          <a:p>
            <a:pPr marL="72000" indent="-72000" fontAlgn="base">
              <a:spcBef>
                <a:spcPts val="400"/>
              </a:spcBef>
              <a:spcAft>
                <a:spcPct val="0"/>
              </a:spcAft>
              <a:buClr>
                <a:schemeClr val="tx1">
                  <a:lumMod val="50000"/>
                  <a:lumOff val="50000"/>
                </a:schemeClr>
              </a:buClr>
              <a:buSzPct val="80000"/>
              <a:buFont typeface="Arial" pitchFamily="34" charset="0"/>
              <a:buChar char="•"/>
              <a:defRPr/>
            </a:pPr>
            <a:r>
              <a:rPr lang="ko-KR" altLang="en-US" sz="1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latin typeface="KoPub돋움체 Medium" pitchFamily="18" charset="-127"/>
                <a:ea typeface="KoPub돋움체 Medium" pitchFamily="18" charset="-127"/>
              </a:rPr>
              <a:t>레이더강우 및 호우시나리오 기반 홍수 및 침수 시뮬레이션 시스템 개발</a:t>
            </a:r>
          </a:p>
        </p:txBody>
      </p:sp>
      <p:sp>
        <p:nvSpPr>
          <p:cNvPr id="106" name="직사각형 105"/>
          <p:cNvSpPr/>
          <p:nvPr/>
        </p:nvSpPr>
        <p:spPr>
          <a:xfrm>
            <a:off x="2549720" y="4813283"/>
            <a:ext cx="1939286" cy="1828817"/>
          </a:xfrm>
          <a:prstGeom prst="rect">
            <a:avLst/>
          </a:prstGeom>
          <a:solidFill>
            <a:srgbClr val="E9F2FB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latinLnBrk="1">
              <a:buClr>
                <a:schemeClr val="tx1">
                  <a:lumMod val="50000"/>
                  <a:lumOff val="50000"/>
                </a:schemeClr>
              </a:buClr>
            </a:pPr>
            <a:endParaRPr lang="ko-KR" altLang="en-US" sz="120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KoPub돋움체 Bold" panose="02020603020101020101" pitchFamily="18" charset="-127"/>
              <a:ea typeface="KoPub돋움체 Bold" panose="02020603020101020101" pitchFamily="18" charset="-127"/>
            </a:endParaRP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39D44A80-2E03-48AE-9FCB-EE7EFB171E8A}"/>
              </a:ext>
            </a:extLst>
          </p:cNvPr>
          <p:cNvSpPr txBox="1"/>
          <p:nvPr/>
        </p:nvSpPr>
        <p:spPr>
          <a:xfrm>
            <a:off x="2620473" y="4866472"/>
            <a:ext cx="1868532" cy="754053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marL="72000" indent="-72000" fontAlgn="base">
              <a:spcBef>
                <a:spcPts val="400"/>
              </a:spcBef>
              <a:spcAft>
                <a:spcPct val="0"/>
              </a:spcAft>
              <a:buClr>
                <a:schemeClr val="tx1">
                  <a:lumMod val="50000"/>
                  <a:lumOff val="50000"/>
                </a:schemeClr>
              </a:buClr>
              <a:buSzPct val="80000"/>
              <a:buFont typeface="Arial" pitchFamily="34" charset="0"/>
              <a:buChar char="•"/>
              <a:defRPr/>
            </a:pPr>
            <a:r>
              <a:rPr lang="ko-KR" altLang="en-US" sz="1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latin typeface="KoPub돋움체 Medium" pitchFamily="18" charset="-127"/>
                <a:ea typeface="KoPub돋움체 Medium" pitchFamily="18" charset="-127"/>
                <a:sym typeface="Monotype Sorts" pitchFamily="2" charset="2"/>
              </a:rPr>
              <a:t> </a:t>
            </a:r>
            <a:r>
              <a:rPr lang="ko-KR" altLang="en-US" sz="1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latin typeface="KoPub돋움체 Medium" pitchFamily="18" charset="-127"/>
                <a:ea typeface="KoPub돋움체 Medium" pitchFamily="18" charset="-127"/>
              </a:rPr>
              <a:t>제주도 도시침수 및 홍수 위험지수 기반 정보 구축</a:t>
            </a:r>
          </a:p>
          <a:p>
            <a:pPr marL="72000" indent="-72000" fontAlgn="base">
              <a:spcBef>
                <a:spcPts val="400"/>
              </a:spcBef>
              <a:spcAft>
                <a:spcPct val="0"/>
              </a:spcAft>
              <a:buClr>
                <a:schemeClr val="tx1">
                  <a:lumMod val="50000"/>
                  <a:lumOff val="50000"/>
                </a:schemeClr>
              </a:buClr>
              <a:buSzPct val="80000"/>
              <a:buFont typeface="Arial" pitchFamily="34" charset="0"/>
              <a:buChar char="•"/>
              <a:defRPr/>
            </a:pPr>
            <a:r>
              <a:rPr lang="ko-KR" altLang="en-US" sz="1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latin typeface="KoPub돋움체 Medium" pitchFamily="18" charset="-127"/>
                <a:ea typeface="KoPub돋움체 Medium" pitchFamily="18" charset="-127"/>
              </a:rPr>
              <a:t>제주도 홍수 및 침수 시뮬레이션 시스템 개발</a:t>
            </a:r>
          </a:p>
        </p:txBody>
      </p:sp>
      <p:sp>
        <p:nvSpPr>
          <p:cNvPr id="108" name="직사각형 107"/>
          <p:cNvSpPr/>
          <p:nvPr/>
        </p:nvSpPr>
        <p:spPr>
          <a:xfrm>
            <a:off x="4645845" y="4813283"/>
            <a:ext cx="1939286" cy="1828817"/>
          </a:xfrm>
          <a:prstGeom prst="rect">
            <a:avLst/>
          </a:prstGeom>
          <a:solidFill>
            <a:srgbClr val="E9F2FB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latinLnBrk="1">
              <a:buClr>
                <a:schemeClr val="tx1">
                  <a:lumMod val="50000"/>
                  <a:lumOff val="50000"/>
                </a:schemeClr>
              </a:buClr>
            </a:pPr>
            <a:endParaRPr lang="ko-KR" altLang="en-US" sz="120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KoPub돋움체 Bold" panose="02020603020101020101" pitchFamily="18" charset="-127"/>
              <a:ea typeface="KoPub돋움체 Bold" panose="02020603020101020101" pitchFamily="18" charset="-127"/>
            </a:endParaRP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39D44A80-2E03-48AE-9FCB-EE7EFB171E8A}"/>
              </a:ext>
            </a:extLst>
          </p:cNvPr>
          <p:cNvSpPr txBox="1"/>
          <p:nvPr/>
        </p:nvSpPr>
        <p:spPr>
          <a:xfrm>
            <a:off x="4716598" y="4866472"/>
            <a:ext cx="1868532" cy="1728678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marL="72000" indent="-72000" fontAlgn="base">
              <a:spcBef>
                <a:spcPts val="400"/>
              </a:spcBef>
              <a:spcAft>
                <a:spcPct val="0"/>
              </a:spcAft>
              <a:buClr>
                <a:schemeClr val="tx1">
                  <a:lumMod val="50000"/>
                  <a:lumOff val="50000"/>
                </a:schemeClr>
              </a:buClr>
              <a:buSzPct val="80000"/>
              <a:buFont typeface="Arial" pitchFamily="34" charset="0"/>
              <a:buChar char="•"/>
              <a:defRPr/>
            </a:pPr>
            <a:r>
              <a:rPr lang="ko-KR" altLang="en-US" sz="1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latin typeface="KoPub돋움체 Medium" pitchFamily="18" charset="-127"/>
                <a:ea typeface="KoPub돋움체 Medium" pitchFamily="18" charset="-127"/>
              </a:rPr>
              <a:t>안전지원 시설 설치계획 수립 및 장비 구축</a:t>
            </a:r>
          </a:p>
          <a:p>
            <a:pPr marL="72000" indent="-72000" fontAlgn="base">
              <a:spcBef>
                <a:spcPts val="400"/>
              </a:spcBef>
              <a:spcAft>
                <a:spcPct val="0"/>
              </a:spcAft>
              <a:buClr>
                <a:schemeClr val="tx1">
                  <a:lumMod val="50000"/>
                  <a:lumOff val="50000"/>
                </a:schemeClr>
              </a:buClr>
              <a:buSzPct val="80000"/>
              <a:buFont typeface="Arial" pitchFamily="34" charset="0"/>
              <a:buChar char="•"/>
              <a:defRPr/>
            </a:pPr>
            <a:r>
              <a:rPr lang="ko-KR" altLang="en-US" sz="1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latin typeface="KoPub돋움체 Medium" pitchFamily="18" charset="-127"/>
                <a:ea typeface="KoPub돋움체 Medium" pitchFamily="18" charset="-127"/>
              </a:rPr>
              <a:t>실시간 홍수 감지 및 안전지원 통합 시스템 설계</a:t>
            </a:r>
          </a:p>
          <a:p>
            <a:pPr marL="72000" indent="-72000" fontAlgn="base">
              <a:spcBef>
                <a:spcPts val="400"/>
              </a:spcBef>
              <a:spcAft>
                <a:spcPct val="0"/>
              </a:spcAft>
              <a:buClr>
                <a:schemeClr val="tx1">
                  <a:lumMod val="50000"/>
                  <a:lumOff val="50000"/>
                </a:schemeClr>
              </a:buClr>
              <a:buSzPct val="80000"/>
              <a:buFont typeface="Arial" pitchFamily="34" charset="0"/>
              <a:buChar char="•"/>
              <a:defRPr/>
            </a:pPr>
            <a:r>
              <a:rPr lang="ko-KR" altLang="en-US" sz="1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latin typeface="KoPub돋움체 Medium" pitchFamily="18" charset="-127"/>
                <a:ea typeface="KoPub돋움체 Medium" pitchFamily="18" charset="-127"/>
              </a:rPr>
              <a:t>실시간 위험상황 감시 기능 개발</a:t>
            </a:r>
          </a:p>
          <a:p>
            <a:pPr marL="72000" indent="-72000" fontAlgn="base">
              <a:spcBef>
                <a:spcPts val="400"/>
              </a:spcBef>
              <a:spcAft>
                <a:spcPct val="0"/>
              </a:spcAft>
              <a:buClr>
                <a:schemeClr val="tx1">
                  <a:lumMod val="50000"/>
                  <a:lumOff val="50000"/>
                </a:schemeClr>
              </a:buClr>
              <a:buSzPct val="80000"/>
              <a:buFont typeface="Arial" pitchFamily="34" charset="0"/>
              <a:buChar char="•"/>
              <a:defRPr/>
            </a:pPr>
            <a:r>
              <a:rPr lang="ko-KR" altLang="en-US" sz="1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latin typeface="KoPub돋움체 Medium" pitchFamily="18" charset="-127"/>
                <a:ea typeface="KoPub돋움체 Medium" pitchFamily="18" charset="-127"/>
              </a:rPr>
              <a:t>실시간 위험상황 모니터링 시스템</a:t>
            </a:r>
            <a:r>
              <a:rPr lang="en-US" altLang="ko-KR" sz="1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latin typeface="KoPub돋움체 Medium" pitchFamily="18" charset="-127"/>
                <a:ea typeface="KoPub돋움체 Medium" pitchFamily="18" charset="-127"/>
              </a:rPr>
              <a:t>(</a:t>
            </a:r>
            <a:r>
              <a:rPr lang="ko-KR" altLang="en-US" sz="1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latin typeface="KoPub돋움체 Medium" pitchFamily="18" charset="-127"/>
                <a:ea typeface="KoPub돋움체 Medium" pitchFamily="18" charset="-127"/>
              </a:rPr>
              <a:t>웹</a:t>
            </a:r>
            <a:r>
              <a:rPr lang="en-US" altLang="ko-KR" sz="1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latin typeface="KoPub돋움체 Medium" pitchFamily="18" charset="-127"/>
                <a:ea typeface="KoPub돋움체 Medium" pitchFamily="18" charset="-127"/>
              </a:rPr>
              <a:t>, </a:t>
            </a:r>
            <a:r>
              <a:rPr lang="ko-KR" altLang="en-US" sz="1100" dirty="0" err="1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latin typeface="KoPub돋움체 Medium" pitchFamily="18" charset="-127"/>
                <a:ea typeface="KoPub돋움체 Medium" pitchFamily="18" charset="-127"/>
              </a:rPr>
              <a:t>앱</a:t>
            </a:r>
            <a:r>
              <a:rPr lang="en-US" altLang="ko-KR" sz="1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latin typeface="KoPub돋움체 Medium" pitchFamily="18" charset="-127"/>
                <a:ea typeface="KoPub돋움체 Medium" pitchFamily="18" charset="-127"/>
              </a:rPr>
              <a:t>) </a:t>
            </a:r>
            <a:r>
              <a:rPr lang="ko-KR" altLang="en-US" sz="1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latin typeface="KoPub돋움체 Medium" pitchFamily="18" charset="-127"/>
                <a:ea typeface="KoPub돋움체 Medium" pitchFamily="18" charset="-127"/>
              </a:rPr>
              <a:t>개발</a:t>
            </a:r>
          </a:p>
          <a:p>
            <a:pPr marL="72000" indent="-72000" fontAlgn="base">
              <a:spcBef>
                <a:spcPts val="400"/>
              </a:spcBef>
              <a:spcAft>
                <a:spcPct val="0"/>
              </a:spcAft>
              <a:buClr>
                <a:schemeClr val="tx1">
                  <a:lumMod val="50000"/>
                  <a:lumOff val="50000"/>
                </a:schemeClr>
              </a:buClr>
              <a:buSzPct val="80000"/>
              <a:buFont typeface="Arial" pitchFamily="34" charset="0"/>
              <a:buChar char="•"/>
              <a:defRPr/>
            </a:pPr>
            <a:r>
              <a:rPr lang="ko-KR" altLang="en-US" sz="1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latin typeface="KoPub돋움체 Medium" pitchFamily="18" charset="-127"/>
                <a:ea typeface="KoPub돋움체 Medium" pitchFamily="18" charset="-127"/>
              </a:rPr>
              <a:t>홍수 위험 기반의 안전지원 통합 시스템 개발 및 검증</a:t>
            </a:r>
          </a:p>
        </p:txBody>
      </p:sp>
      <p:sp>
        <p:nvSpPr>
          <p:cNvPr id="110" name="직사각형 109"/>
          <p:cNvSpPr/>
          <p:nvPr/>
        </p:nvSpPr>
        <p:spPr>
          <a:xfrm>
            <a:off x="6727934" y="4813283"/>
            <a:ext cx="1939286" cy="1828817"/>
          </a:xfrm>
          <a:prstGeom prst="rect">
            <a:avLst/>
          </a:prstGeom>
          <a:solidFill>
            <a:srgbClr val="E9F2FB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latinLnBrk="1">
              <a:buClr>
                <a:schemeClr val="tx1">
                  <a:lumMod val="50000"/>
                  <a:lumOff val="50000"/>
                </a:schemeClr>
              </a:buClr>
            </a:pPr>
            <a:endParaRPr lang="ko-KR" altLang="en-US" sz="120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KoPub돋움체 Bold" panose="02020603020101020101" pitchFamily="18" charset="-127"/>
              <a:ea typeface="KoPub돋움체 Bold" panose="02020603020101020101" pitchFamily="18" charset="-127"/>
            </a:endParaRPr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39D44A80-2E03-48AE-9FCB-EE7EFB171E8A}"/>
              </a:ext>
            </a:extLst>
          </p:cNvPr>
          <p:cNvSpPr txBox="1"/>
          <p:nvPr/>
        </p:nvSpPr>
        <p:spPr>
          <a:xfrm>
            <a:off x="6798687" y="4866472"/>
            <a:ext cx="1868532" cy="1169551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marL="72000" indent="-72000" fontAlgn="base">
              <a:spcBef>
                <a:spcPts val="400"/>
              </a:spcBef>
              <a:spcAft>
                <a:spcPct val="0"/>
              </a:spcAft>
              <a:buClr>
                <a:schemeClr val="tx1">
                  <a:lumMod val="50000"/>
                  <a:lumOff val="50000"/>
                </a:schemeClr>
              </a:buClr>
              <a:buSzPct val="80000"/>
              <a:buFont typeface="Arial" pitchFamily="34" charset="0"/>
              <a:buChar char="•"/>
              <a:defRPr/>
            </a:pPr>
            <a:r>
              <a:rPr lang="ko-KR" altLang="en-US" sz="1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latin typeface="KoPub돋움체 Medium" pitchFamily="18" charset="-127"/>
                <a:ea typeface="KoPub돋움체 Medium" pitchFamily="18" charset="-127"/>
              </a:rPr>
              <a:t>제주의 홍수위험 및 취약성을 고려한 실증지역 선정</a:t>
            </a:r>
          </a:p>
          <a:p>
            <a:pPr marL="72000" indent="-72000" fontAlgn="base">
              <a:spcBef>
                <a:spcPts val="400"/>
              </a:spcBef>
              <a:spcAft>
                <a:spcPct val="0"/>
              </a:spcAft>
              <a:buClr>
                <a:schemeClr val="tx1">
                  <a:lumMod val="50000"/>
                  <a:lumOff val="50000"/>
                </a:schemeClr>
              </a:buClr>
              <a:buSzPct val="80000"/>
              <a:buFont typeface="Arial" pitchFamily="34" charset="0"/>
              <a:buChar char="•"/>
              <a:defRPr/>
            </a:pPr>
            <a:r>
              <a:rPr lang="ko-KR" altLang="en-US" sz="1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latin typeface="KoPub돋움체 Medium" pitchFamily="18" charset="-127"/>
                <a:ea typeface="KoPub돋움체 Medium" pitchFamily="18" charset="-127"/>
              </a:rPr>
              <a:t>관측기기 운영 및 실증 </a:t>
            </a:r>
            <a:r>
              <a:rPr lang="en-US" altLang="ko-KR" sz="1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latin typeface="KoPub돋움체 Medium" pitchFamily="18" charset="-127"/>
                <a:ea typeface="KoPub돋움체 Medium" pitchFamily="18" charset="-127"/>
              </a:rPr>
              <a:t>DB </a:t>
            </a:r>
            <a:r>
              <a:rPr lang="ko-KR" altLang="en-US" sz="1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latin typeface="KoPub돋움체 Medium" pitchFamily="18" charset="-127"/>
                <a:ea typeface="KoPub돋움체 Medium" pitchFamily="18" charset="-127"/>
              </a:rPr>
              <a:t>구축</a:t>
            </a:r>
          </a:p>
          <a:p>
            <a:pPr marL="72000" indent="-72000" fontAlgn="base">
              <a:spcBef>
                <a:spcPts val="400"/>
              </a:spcBef>
              <a:spcAft>
                <a:spcPct val="0"/>
              </a:spcAft>
              <a:buClr>
                <a:schemeClr val="tx1">
                  <a:lumMod val="50000"/>
                  <a:lumOff val="50000"/>
                </a:schemeClr>
              </a:buClr>
              <a:buSzPct val="80000"/>
              <a:buFont typeface="Arial" pitchFamily="34" charset="0"/>
              <a:buChar char="•"/>
              <a:defRPr/>
            </a:pPr>
            <a:r>
              <a:rPr lang="ko-KR" altLang="en-US" sz="1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latin typeface="KoPub돋움체 Medium" pitchFamily="18" charset="-127"/>
                <a:ea typeface="KoPub돋움체 Medium" pitchFamily="18" charset="-127"/>
              </a:rPr>
              <a:t>기존 홍수량 관측자료 </a:t>
            </a:r>
            <a:r>
              <a:rPr lang="en-US" altLang="ko-KR" sz="1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latin typeface="KoPub돋움체 Medium" pitchFamily="18" charset="-127"/>
                <a:ea typeface="KoPub돋움체 Medium" pitchFamily="18" charset="-127"/>
              </a:rPr>
              <a:t>DB </a:t>
            </a:r>
            <a:r>
              <a:rPr lang="ko-KR" altLang="en-US" sz="1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latin typeface="KoPub돋움체 Medium" pitchFamily="18" charset="-127"/>
                <a:ea typeface="KoPub돋움체 Medium" pitchFamily="18" charset="-127"/>
              </a:rPr>
              <a:t>구축 및 검증</a:t>
            </a:r>
          </a:p>
          <a:p>
            <a:pPr marL="72000" indent="-72000" fontAlgn="base">
              <a:spcBef>
                <a:spcPts val="400"/>
              </a:spcBef>
              <a:spcAft>
                <a:spcPct val="0"/>
              </a:spcAft>
              <a:buClr>
                <a:schemeClr val="tx1">
                  <a:lumMod val="50000"/>
                  <a:lumOff val="50000"/>
                </a:schemeClr>
              </a:buClr>
              <a:buSzPct val="80000"/>
              <a:buFont typeface="Arial" pitchFamily="34" charset="0"/>
              <a:buChar char="•"/>
              <a:defRPr/>
            </a:pPr>
            <a:r>
              <a:rPr lang="ko-KR" altLang="en-US" sz="1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latin typeface="KoPub돋움체 Medium" pitchFamily="18" charset="-127"/>
                <a:ea typeface="KoPub돋움체 Medium" pitchFamily="18" charset="-127"/>
              </a:rPr>
              <a:t>안전지원 기술 적용 및 검증</a:t>
            </a:r>
          </a:p>
        </p:txBody>
      </p:sp>
      <p:sp>
        <p:nvSpPr>
          <p:cNvPr id="114" name="모서리가 둥근 직사각형 118"/>
          <p:cNvSpPr/>
          <p:nvPr/>
        </p:nvSpPr>
        <p:spPr>
          <a:xfrm>
            <a:off x="6830012" y="2505152"/>
            <a:ext cx="1614048" cy="804215"/>
          </a:xfrm>
          <a:custGeom>
            <a:avLst/>
            <a:gdLst/>
            <a:ahLst/>
            <a:cxnLst/>
            <a:rect l="l" t="t" r="r" b="b"/>
            <a:pathLst>
              <a:path w="2088514" h="1267875">
                <a:moveTo>
                  <a:pt x="101516" y="0"/>
                </a:moveTo>
                <a:lnTo>
                  <a:pt x="1986998" y="0"/>
                </a:lnTo>
                <a:cubicBezTo>
                  <a:pt x="2043064" y="0"/>
                  <a:pt x="2088514" y="45450"/>
                  <a:pt x="2088514" y="101516"/>
                </a:cubicBezTo>
                <a:lnTo>
                  <a:pt x="2088514" y="1267875"/>
                </a:lnTo>
                <a:lnTo>
                  <a:pt x="0" y="1267875"/>
                </a:lnTo>
                <a:lnTo>
                  <a:pt x="0" y="101516"/>
                </a:lnTo>
                <a:cubicBezTo>
                  <a:pt x="0" y="45450"/>
                  <a:pt x="45450" y="0"/>
                  <a:pt x="101516" y="0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15" name="TextBox 114">
            <a:extLst>
              <a:ext uri="{FF2B5EF4-FFF2-40B4-BE49-F238E27FC236}">
                <a16:creationId xmlns:a16="http://schemas.microsoft.com/office/drawing/2014/main" id="{638FAD66-BE6C-466C-AB26-E4D9915089A9}"/>
              </a:ext>
            </a:extLst>
          </p:cNvPr>
          <p:cNvSpPr txBox="1"/>
          <p:nvPr/>
        </p:nvSpPr>
        <p:spPr>
          <a:xfrm>
            <a:off x="6873054" y="2984917"/>
            <a:ext cx="1527964" cy="215444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buClr>
                <a:schemeClr val="tx1">
                  <a:lumMod val="50000"/>
                  <a:lumOff val="50000"/>
                </a:schemeClr>
              </a:buClr>
              <a:buSzPct val="80000"/>
              <a:defRPr/>
            </a:pPr>
            <a:r>
              <a:rPr lang="ko-KR" altLang="en-US" sz="14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  <a:sym typeface="Monotype Sorts" pitchFamily="2" charset="2"/>
              </a:rPr>
              <a:t>박 창 열 </a:t>
            </a:r>
            <a:r>
              <a:rPr lang="ko-KR" altLang="en-US" sz="12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  <a:sym typeface="Monotype Sorts" pitchFamily="2" charset="2"/>
              </a:rPr>
              <a:t>외 </a:t>
            </a:r>
            <a:r>
              <a:rPr lang="en-US" altLang="ko-KR" sz="12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  <a:sym typeface="Monotype Sorts" pitchFamily="2" charset="2"/>
              </a:rPr>
              <a:t>25</a:t>
            </a:r>
            <a:r>
              <a:rPr lang="ko-KR" altLang="en-US" sz="12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  <a:sym typeface="Monotype Sorts" pitchFamily="2" charset="2"/>
              </a:rPr>
              <a:t>명</a:t>
            </a:r>
            <a:endParaRPr lang="en-US" altLang="ko-KR" sz="120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KoPub돋움체 Bold" panose="02020603020101020101" pitchFamily="18" charset="-127"/>
              <a:ea typeface="KoPub돋움체 Bold" panose="02020603020101020101" pitchFamily="18" charset="-127"/>
              <a:sym typeface="Monotype Sorts" pitchFamily="2" charset="2"/>
            </a:endParaRPr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ACABF9FB-C12D-465C-A470-6E543CF628DD}"/>
              </a:ext>
            </a:extLst>
          </p:cNvPr>
          <p:cNvSpPr txBox="1"/>
          <p:nvPr/>
        </p:nvSpPr>
        <p:spPr>
          <a:xfrm>
            <a:off x="6897708" y="2584275"/>
            <a:ext cx="1478657" cy="275448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lIns="0" tIns="0" rIns="0" bIns="0" rtlCol="0" anchor="ctr" anchorCtr="0">
            <a:noAutofit/>
          </a:bodyPr>
          <a:lstStyle>
            <a:defPPr>
              <a:defRPr lang="en-US"/>
            </a:defPPr>
            <a:lvl1pPr algn="ctr" fontAlgn="base">
              <a:spcBef>
                <a:spcPct val="0"/>
              </a:spcBef>
              <a:spcAft>
                <a:spcPct val="0"/>
              </a:spcAft>
              <a:buClr>
                <a:schemeClr val="tx1">
                  <a:lumMod val="50000"/>
                  <a:lumOff val="50000"/>
                </a:schemeClr>
              </a:buClr>
              <a:buSzPct val="80000"/>
              <a:defRPr sz="120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defRPr>
            </a:lvl1pPr>
          </a:lstStyle>
          <a:p>
            <a:r>
              <a:rPr lang="ko-KR" altLang="en-US" dirty="0">
                <a:sym typeface="Monotype Sorts" pitchFamily="2" charset="2"/>
              </a:rPr>
              <a:t>총 참여연구원</a:t>
            </a:r>
          </a:p>
        </p:txBody>
      </p:sp>
      <p:pic>
        <p:nvPicPr>
          <p:cNvPr id="117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731" y="985053"/>
            <a:ext cx="8585342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8" name="모서리가 둥근 직사각형 117"/>
          <p:cNvSpPr/>
          <p:nvPr/>
        </p:nvSpPr>
        <p:spPr>
          <a:xfrm>
            <a:off x="702856" y="950458"/>
            <a:ext cx="845752" cy="377292"/>
          </a:xfrm>
          <a:prstGeom prst="roundRect">
            <a:avLst>
              <a:gd name="adj" fmla="val 18177"/>
            </a:avLst>
          </a:prstGeom>
          <a:noFill/>
        </p:spPr>
        <p:txBody>
          <a:bodyPr wrap="square" lIns="0" tIns="0" rIns="0" bIns="0" rtlCol="0" anchor="ctr" anchorCtr="0">
            <a:noAutofit/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/>
          <a:p>
            <a:pPr algn="ctr">
              <a:lnSpc>
                <a:spcPts val="1800"/>
              </a:lnSpc>
            </a:pPr>
            <a:r>
              <a:rPr lang="ko-KR" altLang="en-US" sz="1400" kern="0" spc="-110" dirty="0" err="1">
                <a:solidFill>
                  <a:srgbClr val="FFFF00"/>
                </a:solidFill>
                <a:latin typeface="KoPub돋움체 Bold" pitchFamily="18" charset="-127"/>
                <a:ea typeface="KoPub돋움체 Bold" pitchFamily="18" charset="-127"/>
              </a:rPr>
              <a:t>과제명</a:t>
            </a:r>
            <a:endParaRPr lang="ko-KR" altLang="en-US" sz="1400" kern="0" spc="-110" dirty="0">
              <a:solidFill>
                <a:srgbClr val="FFFF00"/>
              </a:solidFill>
              <a:latin typeface="KoPub돋움체 Bold" pitchFamily="18" charset="-127"/>
              <a:ea typeface="KoPub돋움체 Bold" pitchFamily="18" charset="-127"/>
            </a:endParaRPr>
          </a:p>
        </p:txBody>
      </p:sp>
      <p:sp>
        <p:nvSpPr>
          <p:cNvPr id="119" name="TextBox 118">
            <a:extLst>
              <a:ext uri="{FF2B5EF4-FFF2-40B4-BE49-F238E27FC236}">
                <a16:creationId xmlns:a16="http://schemas.microsoft.com/office/drawing/2014/main" id="{EDFE554F-F595-4C92-B38C-49D606DF5F09}"/>
              </a:ext>
            </a:extLst>
          </p:cNvPr>
          <p:cNvSpPr txBox="1"/>
          <p:nvPr/>
        </p:nvSpPr>
        <p:spPr>
          <a:xfrm>
            <a:off x="1851731" y="961842"/>
            <a:ext cx="6655750" cy="2960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fontAlgn="base">
              <a:lnSpc>
                <a:spcPct val="130000"/>
              </a:lnSpc>
            </a:pPr>
            <a:r>
              <a:rPr lang="ko-KR" altLang="en-US" sz="1600" spc="-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화산섬 제주의 실시간 홍수 감지 및 안전지원 기술 개발</a:t>
            </a:r>
          </a:p>
        </p:txBody>
      </p:sp>
      <p:sp>
        <p:nvSpPr>
          <p:cNvPr id="62" name="Slide Number Placeholder 4">
            <a:extLst>
              <a:ext uri="{FF2B5EF4-FFF2-40B4-BE49-F238E27FC236}">
                <a16:creationId xmlns:a16="http://schemas.microsoft.com/office/drawing/2014/main" id="{2109913F-AE7C-4464-BE13-AABF4197645E}"/>
              </a:ext>
            </a:extLst>
          </p:cNvPr>
          <p:cNvSpPr txBox="1">
            <a:spLocks/>
          </p:cNvSpPr>
          <p:nvPr/>
        </p:nvSpPr>
        <p:spPr>
          <a:xfrm>
            <a:off x="4126064" y="6541360"/>
            <a:ext cx="891872" cy="25567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dirty="0"/>
              <a:t>Page </a:t>
            </a:r>
            <a:fld id="{F03C90E3-98FA-4A46-95E3-0DCDD3916FEC}" type="slidenum">
              <a:rPr lang="ko-KR" altLang="en-US" smtClean="0"/>
              <a:pPr algn="ctr"/>
              <a:t>24</a:t>
            </a:fld>
            <a:endParaRPr lang="ko-KR" altLang="en-US" dirty="0"/>
          </a:p>
        </p:txBody>
      </p:sp>
      <p:grpSp>
        <p:nvGrpSpPr>
          <p:cNvPr id="63" name="그룹 62">
            <a:extLst>
              <a:ext uri="{FF2B5EF4-FFF2-40B4-BE49-F238E27FC236}">
                <a16:creationId xmlns:a16="http://schemas.microsoft.com/office/drawing/2014/main" id="{F0185F05-48B6-4822-B1AD-19665AFE889E}"/>
              </a:ext>
            </a:extLst>
          </p:cNvPr>
          <p:cNvGrpSpPr/>
          <p:nvPr/>
        </p:nvGrpSpPr>
        <p:grpSpPr>
          <a:xfrm>
            <a:off x="5680295" y="126874"/>
            <a:ext cx="2695047" cy="234801"/>
            <a:chOff x="8735526" y="132346"/>
            <a:chExt cx="2695047" cy="234801"/>
          </a:xfrm>
        </p:grpSpPr>
        <p:sp>
          <p:nvSpPr>
            <p:cNvPr id="64" name="모서리가 둥근 직사각형 653">
              <a:extLst>
                <a:ext uri="{FF2B5EF4-FFF2-40B4-BE49-F238E27FC236}">
                  <a16:creationId xmlns:a16="http://schemas.microsoft.com/office/drawing/2014/main" id="{1C205E18-DADA-4FD2-9A62-F01CC04BEA86}"/>
                </a:ext>
              </a:extLst>
            </p:cNvPr>
            <p:cNvSpPr/>
            <p:nvPr/>
          </p:nvSpPr>
          <p:spPr>
            <a:xfrm>
              <a:off x="8735526" y="132346"/>
              <a:ext cx="248205" cy="234801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30325">
                <a:spcBef>
                  <a:spcPts val="300"/>
                </a:spcBef>
                <a:buSzPct val="100000"/>
              </a:pPr>
              <a:r>
                <a:rPr lang="en-US" altLang="ko-KR" sz="1200" spc="-50" dirty="0">
                  <a:ln>
                    <a:solidFill>
                      <a:schemeClr val="bg1">
                        <a:lumMod val="85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돋움체 Bold" panose="00000800000000000000" pitchFamily="2" charset="-127"/>
                  <a:ea typeface="KoPub돋움체 Bold" panose="00000800000000000000" pitchFamily="2" charset="-127"/>
                </a:rPr>
                <a:t>Ⅰ</a:t>
              </a:r>
              <a:endParaRPr lang="ko-KR" altLang="en-US" sz="1200" spc="-50" dirty="0">
                <a:ln>
                  <a:solidFill>
                    <a:schemeClr val="bg1">
                      <a:lumMod val="85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endParaRPr>
            </a:p>
          </p:txBody>
        </p:sp>
        <p:sp>
          <p:nvSpPr>
            <p:cNvPr id="65" name="모서리가 둥근 직사각형 654">
              <a:extLst>
                <a:ext uri="{FF2B5EF4-FFF2-40B4-BE49-F238E27FC236}">
                  <a16:creationId xmlns:a16="http://schemas.microsoft.com/office/drawing/2014/main" id="{E3C38C1A-6DD8-42A7-A7A3-5ABFBE7F4A91}"/>
                </a:ext>
              </a:extLst>
            </p:cNvPr>
            <p:cNvSpPr/>
            <p:nvPr/>
          </p:nvSpPr>
          <p:spPr>
            <a:xfrm>
              <a:off x="9049557" y="132346"/>
              <a:ext cx="234518" cy="234801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30325">
                <a:spcBef>
                  <a:spcPts val="300"/>
                </a:spcBef>
                <a:buSzPct val="100000"/>
              </a:pPr>
              <a:r>
                <a:rPr lang="en-US" altLang="ko-KR" sz="1200" spc="-50" dirty="0">
                  <a:ln>
                    <a:solidFill>
                      <a:schemeClr val="bg1">
                        <a:lumMod val="85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돋움체 Bold" panose="00000800000000000000" pitchFamily="2" charset="-127"/>
                  <a:ea typeface="KoPub돋움체 Bold" panose="00000800000000000000" pitchFamily="2" charset="-127"/>
                </a:rPr>
                <a:t>Ⅱ</a:t>
              </a:r>
              <a:endParaRPr lang="ko-KR" altLang="en-US" sz="1200" spc="-50" dirty="0">
                <a:ln>
                  <a:solidFill>
                    <a:schemeClr val="bg1">
                      <a:lumMod val="85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endParaRPr>
            </a:p>
          </p:txBody>
        </p:sp>
        <p:sp>
          <p:nvSpPr>
            <p:cNvPr id="71" name="모서리가 둥근 직사각형 655">
              <a:extLst>
                <a:ext uri="{FF2B5EF4-FFF2-40B4-BE49-F238E27FC236}">
                  <a16:creationId xmlns:a16="http://schemas.microsoft.com/office/drawing/2014/main" id="{AEDF2F1C-3CD6-4F28-8656-6CB201187E6A}"/>
                </a:ext>
              </a:extLst>
            </p:cNvPr>
            <p:cNvSpPr/>
            <p:nvPr/>
          </p:nvSpPr>
          <p:spPr>
            <a:xfrm>
              <a:off x="9349901" y="132346"/>
              <a:ext cx="1768882" cy="234801"/>
            </a:xfrm>
            <a:prstGeom prst="roundRect">
              <a:avLst/>
            </a:prstGeom>
            <a:solidFill>
              <a:srgbClr val="2D506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200" spc="-50" dirty="0">
                  <a:ln>
                    <a:solidFill>
                      <a:schemeClr val="bg1">
                        <a:lumMod val="85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돋움체 Bold" panose="00000800000000000000" pitchFamily="2" charset="-127"/>
                  <a:ea typeface="KoPub돋움체 Bold" panose="00000800000000000000" pitchFamily="2" charset="-127"/>
                </a:rPr>
                <a:t>Ⅲ. </a:t>
              </a:r>
              <a:r>
                <a:rPr lang="ko-KR" altLang="en-US" sz="1200" spc="-50" dirty="0" smtClean="0">
                  <a:ln>
                    <a:solidFill>
                      <a:schemeClr val="bg1">
                        <a:lumMod val="85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돋움체 Bold" panose="00000800000000000000" pitchFamily="2" charset="-127"/>
                  <a:ea typeface="KoPub돋움체 Bold" panose="00000800000000000000" pitchFamily="2" charset="-127"/>
                </a:rPr>
                <a:t>연구추진전략 </a:t>
              </a:r>
              <a:r>
                <a:rPr lang="ko-KR" altLang="en-US" sz="1200" spc="-50" dirty="0">
                  <a:ln>
                    <a:solidFill>
                      <a:schemeClr val="bg1">
                        <a:lumMod val="85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돋움체 Bold" panose="00000800000000000000" pitchFamily="2" charset="-127"/>
                  <a:ea typeface="KoPub돋움체 Bold" panose="00000800000000000000" pitchFamily="2" charset="-127"/>
                </a:rPr>
                <a:t>및 계획</a:t>
              </a:r>
            </a:p>
          </p:txBody>
        </p:sp>
        <p:sp>
          <p:nvSpPr>
            <p:cNvPr id="72" name="모서리가 둥근 직사각형 658">
              <a:extLst>
                <a:ext uri="{FF2B5EF4-FFF2-40B4-BE49-F238E27FC236}">
                  <a16:creationId xmlns:a16="http://schemas.microsoft.com/office/drawing/2014/main" id="{9AC827B2-6F99-4642-9A22-39A545DA24CA}"/>
                </a:ext>
              </a:extLst>
            </p:cNvPr>
            <p:cNvSpPr/>
            <p:nvPr/>
          </p:nvSpPr>
          <p:spPr>
            <a:xfrm>
              <a:off x="11184609" y="132346"/>
              <a:ext cx="245964" cy="234801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200" spc="-50" dirty="0">
                  <a:ln>
                    <a:solidFill>
                      <a:schemeClr val="bg1">
                        <a:lumMod val="85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돋움체 Bold" panose="00000800000000000000" pitchFamily="2" charset="-127"/>
                  <a:ea typeface="KoPub돋움체 Bold" panose="00000800000000000000" pitchFamily="2" charset="-127"/>
                </a:rPr>
                <a:t>Ⅳ</a:t>
              </a:r>
              <a:endParaRPr lang="ko-KR" altLang="en-US" sz="1200" spc="-50" dirty="0">
                <a:ln>
                  <a:solidFill>
                    <a:schemeClr val="bg1">
                      <a:lumMod val="85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endParaRPr>
            </a:p>
          </p:txBody>
        </p:sp>
      </p:grpSp>
      <p:sp>
        <p:nvSpPr>
          <p:cNvPr id="73" name="모서리가 둥근 직사각형 72">
            <a:extLst>
              <a:ext uri="{FF2B5EF4-FFF2-40B4-BE49-F238E27FC236}">
                <a16:creationId xmlns:a16="http://schemas.microsoft.com/office/drawing/2014/main" id="{AB1AE3CF-D32B-4DCB-86C8-066CA9EE39FE}"/>
              </a:ext>
            </a:extLst>
          </p:cNvPr>
          <p:cNvSpPr/>
          <p:nvPr/>
        </p:nvSpPr>
        <p:spPr>
          <a:xfrm>
            <a:off x="8433313" y="126792"/>
            <a:ext cx="245964" cy="234801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200" spc="-50" dirty="0">
                <a:ln>
                  <a:solidFill>
                    <a:schemeClr val="bg1">
                      <a:lumMod val="85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rPr>
              <a:t>Ⅴ</a:t>
            </a:r>
            <a:endParaRPr lang="ko-KR" altLang="en-US" sz="1200" spc="-50" dirty="0">
              <a:ln>
                <a:solidFill>
                  <a:schemeClr val="bg1">
                    <a:lumMod val="85000"/>
                    <a:alpha val="0"/>
                  </a:schemeClr>
                </a:solidFill>
              </a:ln>
              <a:solidFill>
                <a:schemeClr val="bg1"/>
              </a:solidFill>
              <a:latin typeface="KoPub돋움체 Bold" panose="00000800000000000000" pitchFamily="2" charset="-127"/>
              <a:ea typeface="KoPub돋움체 Bold" panose="00000800000000000000" pitchFamily="2" charset="-127"/>
            </a:endParaRPr>
          </a:p>
        </p:txBody>
      </p:sp>
      <p:sp>
        <p:nvSpPr>
          <p:cNvPr id="74" name="모서리가 둥근 직사각형 73">
            <a:extLst>
              <a:ext uri="{FF2B5EF4-FFF2-40B4-BE49-F238E27FC236}">
                <a16:creationId xmlns:a16="http://schemas.microsoft.com/office/drawing/2014/main" id="{C60C7C84-7302-48B1-AA8D-F1952C702B56}"/>
              </a:ext>
            </a:extLst>
          </p:cNvPr>
          <p:cNvSpPr/>
          <p:nvPr/>
        </p:nvSpPr>
        <p:spPr>
          <a:xfrm>
            <a:off x="8735876" y="132024"/>
            <a:ext cx="245964" cy="234801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200" spc="-50" dirty="0">
                <a:ln>
                  <a:solidFill>
                    <a:schemeClr val="bg1">
                      <a:lumMod val="85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rPr>
              <a:t>Ⅵ</a:t>
            </a:r>
            <a:endParaRPr lang="ko-KR" altLang="en-US" sz="1200" spc="-50" dirty="0">
              <a:ln>
                <a:solidFill>
                  <a:schemeClr val="bg1">
                    <a:lumMod val="85000"/>
                    <a:alpha val="0"/>
                  </a:schemeClr>
                </a:solidFill>
              </a:ln>
              <a:solidFill>
                <a:schemeClr val="bg1"/>
              </a:solidFill>
              <a:latin typeface="KoPub돋움체 Bold" panose="00000800000000000000" pitchFamily="2" charset="-127"/>
              <a:ea typeface="KoPub돋움체 Bold" panose="00000800000000000000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59655832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그림 25">
            <a:extLst>
              <a:ext uri="{FF2B5EF4-FFF2-40B4-BE49-F238E27FC236}">
                <a16:creationId xmlns:a16="http://schemas.microsoft.com/office/drawing/2014/main" id="{AD7040A1-E3A2-4ECF-A5F4-DB1F93CB66F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828675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13C0D3C6-25C0-43FD-A0F3-13EE231E8760}"/>
              </a:ext>
            </a:extLst>
          </p:cNvPr>
          <p:cNvSpPr txBox="1"/>
          <p:nvPr/>
        </p:nvSpPr>
        <p:spPr>
          <a:xfrm>
            <a:off x="158308" y="113210"/>
            <a:ext cx="306686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042873" latinLnBrk="1">
              <a:buClr>
                <a:schemeClr val="tx1">
                  <a:lumMod val="50000"/>
                  <a:lumOff val="50000"/>
                </a:schemeClr>
              </a:buClr>
            </a:pPr>
            <a:r>
              <a:rPr lang="ko-KR" altLang="en-US" sz="10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화산섬 제주의 </a:t>
            </a:r>
            <a:r>
              <a:rPr lang="ko-KR" altLang="en-US" sz="10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66FFFF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실시간 홍수 감지 및 안전지원 기술 </a:t>
            </a:r>
            <a:r>
              <a:rPr lang="ko-KR" altLang="en-US" sz="10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개발</a:t>
            </a:r>
          </a:p>
        </p:txBody>
      </p:sp>
      <p:cxnSp>
        <p:nvCxnSpPr>
          <p:cNvPr id="29" name="직선 연결선 28">
            <a:extLst>
              <a:ext uri="{FF2B5EF4-FFF2-40B4-BE49-F238E27FC236}">
                <a16:creationId xmlns:a16="http://schemas.microsoft.com/office/drawing/2014/main" id="{2A3B4120-C5D6-4E6B-83EF-99A42724F464}"/>
              </a:ext>
            </a:extLst>
          </p:cNvPr>
          <p:cNvCxnSpPr>
            <a:cxnSpLocks/>
          </p:cNvCxnSpPr>
          <p:nvPr/>
        </p:nvCxnSpPr>
        <p:spPr>
          <a:xfrm>
            <a:off x="250825" y="366126"/>
            <a:ext cx="2881015" cy="1000"/>
          </a:xfrm>
          <a:prstGeom prst="line">
            <a:avLst/>
          </a:prstGeom>
          <a:ln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직사각형 13">
            <a:extLst>
              <a:ext uri="{FF2B5EF4-FFF2-40B4-BE49-F238E27FC236}">
                <a16:creationId xmlns:a16="http://schemas.microsoft.com/office/drawing/2014/main" id="{E1EB011B-2A84-4B10-83DB-AF5F1C3B7329}"/>
              </a:ext>
            </a:extLst>
          </p:cNvPr>
          <p:cNvSpPr/>
          <p:nvPr/>
        </p:nvSpPr>
        <p:spPr>
          <a:xfrm>
            <a:off x="1569714" y="880145"/>
            <a:ext cx="3538095" cy="255586"/>
          </a:xfrm>
          <a:prstGeom prst="rect">
            <a:avLst/>
          </a:prstGeom>
          <a:solidFill>
            <a:srgbClr val="0070C0"/>
          </a:solidFill>
          <a:ln w="6350" cap="flat" cmpd="sng" algn="ctr">
            <a:noFill/>
            <a:prstDash val="solid"/>
          </a:ln>
          <a:effectLst>
            <a:innerShdw dist="12700" dir="16200000">
              <a:sysClr val="window" lastClr="FFFFFF">
                <a:alpha val="50000"/>
              </a:sysClr>
            </a:innerShdw>
          </a:effectLst>
        </p:spPr>
        <p:txBody>
          <a:bodyPr rtlCol="0" anchor="ctr"/>
          <a:lstStyle/>
          <a:p>
            <a:pPr algn="ctr">
              <a:defRPr/>
            </a:pPr>
            <a:endParaRPr lang="ko-KR" altLang="en-US" sz="1050" b="1" dirty="0">
              <a:solidFill>
                <a:prstClr val="white"/>
              </a:solidFill>
              <a:latin typeface="KoPub돋움체 Bold" panose="02020603020101020101" pitchFamily="18" charset="-127"/>
              <a:ea typeface="KoPub돋움체 Bold" panose="02020603020101020101" pitchFamily="18" charset="-127"/>
            </a:endParaRPr>
          </a:p>
        </p:txBody>
      </p:sp>
      <p:sp>
        <p:nvSpPr>
          <p:cNvPr id="24" name="직사각형 23">
            <a:extLst>
              <a:ext uri="{FF2B5EF4-FFF2-40B4-BE49-F238E27FC236}">
                <a16:creationId xmlns:a16="http://schemas.microsoft.com/office/drawing/2014/main" id="{9E51C2E7-CAB7-4CE8-908D-DB73DBA72092}"/>
              </a:ext>
            </a:extLst>
          </p:cNvPr>
          <p:cNvSpPr/>
          <p:nvPr/>
        </p:nvSpPr>
        <p:spPr>
          <a:xfrm>
            <a:off x="5220072" y="880145"/>
            <a:ext cx="3532888" cy="255586"/>
          </a:xfrm>
          <a:prstGeom prst="rect">
            <a:avLst/>
          </a:prstGeom>
          <a:solidFill>
            <a:srgbClr val="88A945"/>
          </a:solidFill>
          <a:ln w="6350" cap="flat" cmpd="sng" algn="ctr">
            <a:noFill/>
            <a:prstDash val="solid"/>
          </a:ln>
          <a:effectLst>
            <a:innerShdw dist="12700" dir="16200000">
              <a:sysClr val="window" lastClr="FFFFFF">
                <a:alpha val="50000"/>
              </a:sysClr>
            </a:innerShdw>
          </a:effectLst>
        </p:spPr>
        <p:txBody>
          <a:bodyPr rtlCol="0" anchor="ctr"/>
          <a:lstStyle/>
          <a:p>
            <a:pPr algn="ctr">
              <a:defRPr/>
            </a:pPr>
            <a:endParaRPr lang="ko-KR" altLang="en-US" sz="1050" b="1" dirty="0">
              <a:solidFill>
                <a:prstClr val="white"/>
              </a:solidFill>
              <a:latin typeface="KoPub돋움체 Bold" panose="02020603020101020101" pitchFamily="18" charset="-127"/>
              <a:ea typeface="KoPub돋움체 Bold" panose="02020603020101020101" pitchFamily="18" charset="-127"/>
            </a:endParaRPr>
          </a:p>
        </p:txBody>
      </p:sp>
      <p:sp>
        <p:nvSpPr>
          <p:cNvPr id="32" name="사각형: 둥근 모서리 94">
            <a:extLst>
              <a:ext uri="{FF2B5EF4-FFF2-40B4-BE49-F238E27FC236}">
                <a16:creationId xmlns:a16="http://schemas.microsoft.com/office/drawing/2014/main" id="{BF1B2710-F07C-4E4D-8DAB-05F8B660EC3A}"/>
              </a:ext>
            </a:extLst>
          </p:cNvPr>
          <p:cNvSpPr/>
          <p:nvPr/>
        </p:nvSpPr>
        <p:spPr>
          <a:xfrm>
            <a:off x="250825" y="5377095"/>
            <a:ext cx="8436307" cy="1347555"/>
          </a:xfrm>
          <a:prstGeom prst="rect">
            <a:avLst/>
          </a:prstGeom>
          <a:solidFill>
            <a:schemeClr val="bg1">
              <a:alpha val="85000"/>
            </a:schemeClr>
          </a:solidFill>
          <a:ln w="6350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600" dirty="0"/>
          </a:p>
        </p:txBody>
      </p:sp>
      <p:grpSp>
        <p:nvGrpSpPr>
          <p:cNvPr id="53" name="그룹 52">
            <a:extLst>
              <a:ext uri="{FF2B5EF4-FFF2-40B4-BE49-F238E27FC236}">
                <a16:creationId xmlns:a16="http://schemas.microsoft.com/office/drawing/2014/main" id="{6CCE6718-7060-4C13-A962-A91BAEFCF768}"/>
              </a:ext>
            </a:extLst>
          </p:cNvPr>
          <p:cNvGrpSpPr/>
          <p:nvPr/>
        </p:nvGrpSpPr>
        <p:grpSpPr>
          <a:xfrm>
            <a:off x="289821" y="5616291"/>
            <a:ext cx="1224000" cy="576065"/>
            <a:chOff x="248257" y="727875"/>
            <a:chExt cx="1224000" cy="663459"/>
          </a:xfrm>
        </p:grpSpPr>
        <p:sp>
          <p:nvSpPr>
            <p:cNvPr id="56" name="직사각형 55">
              <a:extLst>
                <a:ext uri="{FF2B5EF4-FFF2-40B4-BE49-F238E27FC236}">
                  <a16:creationId xmlns:a16="http://schemas.microsoft.com/office/drawing/2014/main" id="{31E48441-378A-445D-B295-2D4E9D7126EF}"/>
                </a:ext>
              </a:extLst>
            </p:cNvPr>
            <p:cNvSpPr/>
            <p:nvPr/>
          </p:nvSpPr>
          <p:spPr>
            <a:xfrm>
              <a:off x="248257" y="727875"/>
              <a:ext cx="1224000" cy="663459"/>
            </a:xfrm>
            <a:prstGeom prst="rect">
              <a:avLst/>
            </a:prstGeom>
            <a:solidFill>
              <a:srgbClr val="034A9F"/>
            </a:solidFill>
            <a:ln w="6350" cap="flat" cmpd="sng" algn="ctr">
              <a:solidFill>
                <a:srgbClr val="023D84"/>
              </a:solidFill>
              <a:prstDash val="solid"/>
            </a:ln>
            <a:effectLst>
              <a:innerShdw dist="12700" dir="16200000">
                <a:sysClr val="window" lastClr="FFFFFF">
                  <a:alpha val="50000"/>
                </a:sysClr>
              </a:innerShdw>
            </a:effectLst>
          </p:spPr>
          <p:txBody>
            <a:bodyPr rtlCol="0" anchor="ctr"/>
            <a:lstStyle/>
            <a:p>
              <a:pPr algn="ctr">
                <a:defRPr/>
              </a:pPr>
              <a:endParaRPr lang="ko-KR" altLang="en-US" sz="1050" b="1" dirty="0">
                <a:solidFill>
                  <a:prstClr val="white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endParaRP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50B31F62-9A6C-4B8A-9B03-11BE14950EC1}"/>
                </a:ext>
              </a:extLst>
            </p:cNvPr>
            <p:cNvSpPr txBox="1"/>
            <p:nvPr/>
          </p:nvSpPr>
          <p:spPr>
            <a:xfrm>
              <a:off x="300372" y="828729"/>
              <a:ext cx="1119771" cy="47853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lnSpc>
                  <a:spcPct val="150000"/>
                </a:lnSpc>
                <a:buClr>
                  <a:schemeClr val="tx1">
                    <a:lumMod val="50000"/>
                    <a:lumOff val="50000"/>
                  </a:schemeClr>
                </a:buClr>
              </a:pPr>
              <a:r>
                <a:rPr lang="ko-KR" altLang="en-US" sz="900" spc="-10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돋움체 Bold" panose="02020603020101020101" pitchFamily="18" charset="-127"/>
                  <a:ea typeface="KoPub돋움체 Bold" panose="02020603020101020101" pitchFamily="18" charset="-127"/>
                </a:rPr>
                <a:t>안전지원 기술 </a:t>
              </a:r>
              <a:endParaRPr lang="en-US" altLang="ko-KR" sz="900" spc="-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endParaRPr>
            </a:p>
            <a:p>
              <a:pPr algn="ctr">
                <a:lnSpc>
                  <a:spcPct val="150000"/>
                </a:lnSpc>
                <a:buClr>
                  <a:schemeClr val="tx1">
                    <a:lumMod val="50000"/>
                    <a:lumOff val="50000"/>
                  </a:schemeClr>
                </a:buClr>
              </a:pPr>
              <a:r>
                <a:rPr lang="ko-KR" altLang="en-US" sz="900" spc="-10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돋움체 Bold" panose="02020603020101020101" pitchFamily="18" charset="-127"/>
                  <a:ea typeface="KoPub돋움체 Bold" panose="02020603020101020101" pitchFamily="18" charset="-127"/>
                </a:rPr>
                <a:t>적용 및 검증</a:t>
              </a:r>
            </a:p>
          </p:txBody>
        </p:sp>
      </p:grpSp>
      <p:sp>
        <p:nvSpPr>
          <p:cNvPr id="62" name="TextBox 61">
            <a:extLst>
              <a:ext uri="{FF2B5EF4-FFF2-40B4-BE49-F238E27FC236}">
                <a16:creationId xmlns:a16="http://schemas.microsoft.com/office/drawing/2014/main" id="{2B92663B-05D5-4F24-9154-E2BD8503F1C1}"/>
              </a:ext>
            </a:extLst>
          </p:cNvPr>
          <p:cNvSpPr txBox="1"/>
          <p:nvPr/>
        </p:nvSpPr>
        <p:spPr>
          <a:xfrm>
            <a:off x="2503141" y="921898"/>
            <a:ext cx="828000" cy="157481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 w="9525">
            <a:solidFill>
              <a:schemeClr val="bg1"/>
            </a:solidFill>
          </a:ln>
        </p:spPr>
        <p:txBody>
          <a:bodyPr wrap="square" lIns="0" tIns="0" rIns="0" bIns="0" rtlCol="0" anchor="ctr" anchorCtr="0">
            <a:noAutofit/>
          </a:bodyPr>
          <a:lstStyle/>
          <a:p>
            <a:pPr algn="ctr">
              <a:buClr>
                <a:schemeClr val="tx1">
                  <a:lumMod val="50000"/>
                  <a:lumOff val="50000"/>
                </a:schemeClr>
              </a:buClr>
            </a:pPr>
            <a:r>
              <a:rPr lang="en-US" altLang="ko-KR" sz="1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1</a:t>
            </a:r>
            <a:r>
              <a:rPr lang="ko-KR" altLang="en-US" sz="1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차년도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35A67C6E-BDA9-41FD-AD73-E2B5BEE1075D}"/>
              </a:ext>
            </a:extLst>
          </p:cNvPr>
          <p:cNvSpPr txBox="1"/>
          <p:nvPr/>
        </p:nvSpPr>
        <p:spPr>
          <a:xfrm>
            <a:off x="3128045" y="917552"/>
            <a:ext cx="1119771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buClr>
                <a:schemeClr val="tx1">
                  <a:lumMod val="50000"/>
                  <a:lumOff val="50000"/>
                </a:schemeClr>
              </a:buClr>
            </a:pPr>
            <a:r>
              <a:rPr lang="ko-KR" altLang="en-US" sz="12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기술 개발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60703E6A-6825-4CD6-9D6E-2C829F80C0B7}"/>
              </a:ext>
            </a:extLst>
          </p:cNvPr>
          <p:cNvSpPr txBox="1"/>
          <p:nvPr/>
        </p:nvSpPr>
        <p:spPr>
          <a:xfrm>
            <a:off x="5940152" y="921898"/>
            <a:ext cx="828000" cy="157481"/>
          </a:xfrm>
          <a:prstGeom prst="roundRect">
            <a:avLst>
              <a:gd name="adj" fmla="val 50000"/>
            </a:avLst>
          </a:prstGeom>
          <a:solidFill>
            <a:srgbClr val="556A2C"/>
          </a:solidFill>
          <a:ln w="9525">
            <a:solidFill>
              <a:schemeClr val="bg1"/>
            </a:solidFill>
          </a:ln>
        </p:spPr>
        <p:txBody>
          <a:bodyPr wrap="square" lIns="0" tIns="0" rIns="0" bIns="0" rtlCol="0" anchor="ctr" anchorCtr="0">
            <a:noAutofit/>
          </a:bodyPr>
          <a:lstStyle/>
          <a:p>
            <a:pPr algn="ctr">
              <a:buClr>
                <a:schemeClr val="tx1">
                  <a:lumMod val="50000"/>
                  <a:lumOff val="50000"/>
                </a:schemeClr>
              </a:buClr>
            </a:pPr>
            <a:r>
              <a:rPr lang="en-US" altLang="ko-KR" sz="1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2</a:t>
            </a:r>
            <a:r>
              <a:rPr lang="ko-KR" altLang="en-US" sz="1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차년도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2CF0549A-715C-42D3-810D-D675A52A434C}"/>
              </a:ext>
            </a:extLst>
          </p:cNvPr>
          <p:cNvSpPr txBox="1"/>
          <p:nvPr/>
        </p:nvSpPr>
        <p:spPr>
          <a:xfrm>
            <a:off x="6808426" y="915999"/>
            <a:ext cx="1119771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buClr>
                <a:schemeClr val="tx1">
                  <a:lumMod val="50000"/>
                  <a:lumOff val="50000"/>
                </a:schemeClr>
              </a:buClr>
            </a:pPr>
            <a:r>
              <a:rPr lang="ko-KR" altLang="en-US" sz="12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기술 적용 및 검증</a:t>
            </a:r>
          </a:p>
        </p:txBody>
      </p:sp>
      <p:sp>
        <p:nvSpPr>
          <p:cNvPr id="156" name="TextBox 155">
            <a:extLst>
              <a:ext uri="{FF2B5EF4-FFF2-40B4-BE49-F238E27FC236}">
                <a16:creationId xmlns:a16="http://schemas.microsoft.com/office/drawing/2014/main" id="{6D54BAC8-455E-4D51-AFEF-C9268C0C70A0}"/>
              </a:ext>
            </a:extLst>
          </p:cNvPr>
          <p:cNvSpPr txBox="1"/>
          <p:nvPr/>
        </p:nvSpPr>
        <p:spPr>
          <a:xfrm>
            <a:off x="157980" y="400592"/>
            <a:ext cx="39356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042873" latinLnBrk="1">
              <a:spcAft>
                <a:spcPts val="600"/>
              </a:spcAft>
              <a:buClr>
                <a:schemeClr val="tx1">
                  <a:lumMod val="50000"/>
                  <a:lumOff val="50000"/>
                </a:schemeClr>
              </a:buClr>
            </a:pPr>
            <a:r>
              <a:rPr lang="ko-KR" altLang="en-US" sz="20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전체 연구추진 일정 </a:t>
            </a:r>
            <a:r>
              <a:rPr lang="ko-KR" altLang="en-US" sz="16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FFFF00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기관별 </a:t>
            </a:r>
            <a:r>
              <a:rPr lang="ko-KR" altLang="en-US" sz="1600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FFFF00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연구추진 계획</a:t>
            </a:r>
            <a:endParaRPr lang="en-US" altLang="ko-KR" sz="160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rgbClr val="FFFF00"/>
              </a:solidFill>
              <a:latin typeface="KoPub돋움체 Bold" panose="02020603020101020101" pitchFamily="18" charset="-127"/>
              <a:ea typeface="KoPub돋움체 Bold" panose="02020603020101020101" pitchFamily="18" charset="-127"/>
            </a:endParaRPr>
          </a:p>
        </p:txBody>
      </p:sp>
      <p:sp>
        <p:nvSpPr>
          <p:cNvPr id="25" name="사각형: 둥근 모서리 94">
            <a:extLst>
              <a:ext uri="{FF2B5EF4-FFF2-40B4-BE49-F238E27FC236}">
                <a16:creationId xmlns:a16="http://schemas.microsoft.com/office/drawing/2014/main" id="{90328013-3D8B-4617-99AB-6C4DBC2A70A3}"/>
              </a:ext>
            </a:extLst>
          </p:cNvPr>
          <p:cNvSpPr/>
          <p:nvPr/>
        </p:nvSpPr>
        <p:spPr>
          <a:xfrm>
            <a:off x="250825" y="1501405"/>
            <a:ext cx="8436307" cy="939239"/>
          </a:xfrm>
          <a:prstGeom prst="rect">
            <a:avLst/>
          </a:prstGeom>
          <a:solidFill>
            <a:schemeClr val="bg1">
              <a:alpha val="85000"/>
            </a:schemeClr>
          </a:solidFill>
          <a:ln w="6350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600" dirty="0"/>
          </a:p>
        </p:txBody>
      </p:sp>
      <p:sp>
        <p:nvSpPr>
          <p:cNvPr id="27" name="사각형: 둥근 모서리 94">
            <a:extLst>
              <a:ext uri="{FF2B5EF4-FFF2-40B4-BE49-F238E27FC236}">
                <a16:creationId xmlns:a16="http://schemas.microsoft.com/office/drawing/2014/main" id="{50E6BCA5-1EB8-4B90-AC74-7EF38B6D620D}"/>
              </a:ext>
            </a:extLst>
          </p:cNvPr>
          <p:cNvSpPr/>
          <p:nvPr/>
        </p:nvSpPr>
        <p:spPr>
          <a:xfrm>
            <a:off x="250825" y="2440644"/>
            <a:ext cx="8436307" cy="982005"/>
          </a:xfrm>
          <a:prstGeom prst="rect">
            <a:avLst/>
          </a:prstGeom>
          <a:solidFill>
            <a:schemeClr val="bg1">
              <a:alpha val="85000"/>
            </a:schemeClr>
          </a:solidFill>
          <a:ln w="6350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600" dirty="0"/>
          </a:p>
        </p:txBody>
      </p:sp>
      <p:sp>
        <p:nvSpPr>
          <p:cNvPr id="30" name="사각형: 둥근 모서리 94">
            <a:extLst>
              <a:ext uri="{FF2B5EF4-FFF2-40B4-BE49-F238E27FC236}">
                <a16:creationId xmlns:a16="http://schemas.microsoft.com/office/drawing/2014/main" id="{E3E8D4EF-7F61-40A2-9481-456353D6A5A3}"/>
              </a:ext>
            </a:extLst>
          </p:cNvPr>
          <p:cNvSpPr/>
          <p:nvPr/>
        </p:nvSpPr>
        <p:spPr>
          <a:xfrm>
            <a:off x="250825" y="3422649"/>
            <a:ext cx="8436307" cy="983557"/>
          </a:xfrm>
          <a:prstGeom prst="rect">
            <a:avLst/>
          </a:prstGeom>
          <a:solidFill>
            <a:schemeClr val="bg1">
              <a:alpha val="85000"/>
            </a:schemeClr>
          </a:solidFill>
          <a:ln w="6350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600" dirty="0"/>
          </a:p>
        </p:txBody>
      </p:sp>
      <p:sp>
        <p:nvSpPr>
          <p:cNvPr id="31" name="사각형: 둥근 모서리 94">
            <a:extLst>
              <a:ext uri="{FF2B5EF4-FFF2-40B4-BE49-F238E27FC236}">
                <a16:creationId xmlns:a16="http://schemas.microsoft.com/office/drawing/2014/main" id="{E0A47C83-01F4-4CD4-B539-741401BE90E2}"/>
              </a:ext>
            </a:extLst>
          </p:cNvPr>
          <p:cNvSpPr/>
          <p:nvPr/>
        </p:nvSpPr>
        <p:spPr>
          <a:xfrm>
            <a:off x="250825" y="4406206"/>
            <a:ext cx="8436307" cy="970889"/>
          </a:xfrm>
          <a:prstGeom prst="rect">
            <a:avLst/>
          </a:prstGeom>
          <a:solidFill>
            <a:schemeClr val="bg1">
              <a:alpha val="85000"/>
            </a:schemeClr>
          </a:solidFill>
          <a:ln w="6350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600" dirty="0"/>
          </a:p>
        </p:txBody>
      </p:sp>
      <p:grpSp>
        <p:nvGrpSpPr>
          <p:cNvPr id="33" name="그룹 32">
            <a:extLst>
              <a:ext uri="{FF2B5EF4-FFF2-40B4-BE49-F238E27FC236}">
                <a16:creationId xmlns:a16="http://schemas.microsoft.com/office/drawing/2014/main" id="{6663B36C-4A69-4188-8A92-E3218652F0D7}"/>
              </a:ext>
            </a:extLst>
          </p:cNvPr>
          <p:cNvGrpSpPr/>
          <p:nvPr/>
        </p:nvGrpSpPr>
        <p:grpSpPr>
          <a:xfrm>
            <a:off x="289821" y="1545141"/>
            <a:ext cx="1224000" cy="537340"/>
            <a:chOff x="248257" y="727875"/>
            <a:chExt cx="1224000" cy="663459"/>
          </a:xfrm>
        </p:grpSpPr>
        <p:sp>
          <p:nvSpPr>
            <p:cNvPr id="36" name="직사각형 35">
              <a:extLst>
                <a:ext uri="{FF2B5EF4-FFF2-40B4-BE49-F238E27FC236}">
                  <a16:creationId xmlns:a16="http://schemas.microsoft.com/office/drawing/2014/main" id="{0EBF7D64-0FB8-4135-9936-96B833CF8734}"/>
                </a:ext>
              </a:extLst>
            </p:cNvPr>
            <p:cNvSpPr/>
            <p:nvPr/>
          </p:nvSpPr>
          <p:spPr>
            <a:xfrm>
              <a:off x="248257" y="727875"/>
              <a:ext cx="1224000" cy="663459"/>
            </a:xfrm>
            <a:prstGeom prst="rect">
              <a:avLst/>
            </a:prstGeom>
            <a:solidFill>
              <a:srgbClr val="558ED5"/>
            </a:solidFill>
            <a:ln w="6350" cap="flat" cmpd="sng" algn="ctr">
              <a:solidFill>
                <a:srgbClr val="4F81BD">
                  <a:lumMod val="75000"/>
                </a:srgbClr>
              </a:solidFill>
              <a:prstDash val="solid"/>
            </a:ln>
            <a:effectLst>
              <a:innerShdw dist="12700" dir="16200000">
                <a:sysClr val="window" lastClr="FFFFFF">
                  <a:alpha val="50000"/>
                </a:sysClr>
              </a:innerShdw>
            </a:effectLst>
          </p:spPr>
          <p:txBody>
            <a:bodyPr rtlCol="0" anchor="ctr"/>
            <a:lstStyle/>
            <a:p>
              <a:pPr algn="ctr">
                <a:defRPr/>
              </a:pPr>
              <a:endParaRPr lang="ko-KR" altLang="en-US" sz="1050" b="1" dirty="0">
                <a:solidFill>
                  <a:prstClr val="white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56CB107D-4162-4769-800F-76EA57DCD526}"/>
                </a:ext>
              </a:extLst>
            </p:cNvPr>
            <p:cNvSpPr txBox="1"/>
            <p:nvPr/>
          </p:nvSpPr>
          <p:spPr>
            <a:xfrm>
              <a:off x="300372" y="796661"/>
              <a:ext cx="1119771" cy="4877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lnSpc>
                  <a:spcPct val="150000"/>
                </a:lnSpc>
                <a:buClr>
                  <a:schemeClr val="tx1">
                    <a:lumMod val="50000"/>
                    <a:lumOff val="50000"/>
                  </a:schemeClr>
                </a:buClr>
              </a:pPr>
              <a:r>
                <a:rPr lang="ko-KR" altLang="en-US" sz="900" spc="-10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돋움체 Bold" panose="02020603020101020101" pitchFamily="18" charset="-127"/>
                  <a:ea typeface="KoPub돋움체 Bold" panose="02020603020101020101" pitchFamily="18" charset="-127"/>
                </a:rPr>
                <a:t>제주지역 맞춤형 </a:t>
              </a:r>
              <a:endParaRPr lang="en-US" altLang="ko-KR" sz="900" spc="-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endParaRPr>
            </a:p>
            <a:p>
              <a:pPr algn="ctr">
                <a:lnSpc>
                  <a:spcPct val="150000"/>
                </a:lnSpc>
                <a:buClr>
                  <a:schemeClr val="tx1">
                    <a:lumMod val="50000"/>
                    <a:lumOff val="50000"/>
                  </a:schemeClr>
                </a:buClr>
              </a:pPr>
              <a:r>
                <a:rPr lang="ko-KR" altLang="en-US" sz="900" spc="-10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돋움체 Bold" panose="02020603020101020101" pitchFamily="18" charset="-127"/>
                  <a:ea typeface="KoPub돋움체 Bold" panose="02020603020101020101" pitchFamily="18" charset="-127"/>
                </a:rPr>
                <a:t>안전지원 기술 개발</a:t>
              </a:r>
            </a:p>
          </p:txBody>
        </p:sp>
      </p:grpSp>
      <p:grpSp>
        <p:nvGrpSpPr>
          <p:cNvPr id="38" name="그룹 37">
            <a:extLst>
              <a:ext uri="{FF2B5EF4-FFF2-40B4-BE49-F238E27FC236}">
                <a16:creationId xmlns:a16="http://schemas.microsoft.com/office/drawing/2014/main" id="{CDAEFA11-3098-4B02-A35C-39EFF90B119B}"/>
              </a:ext>
            </a:extLst>
          </p:cNvPr>
          <p:cNvGrpSpPr/>
          <p:nvPr/>
        </p:nvGrpSpPr>
        <p:grpSpPr>
          <a:xfrm>
            <a:off x="230672" y="2519577"/>
            <a:ext cx="1340820" cy="537340"/>
            <a:chOff x="189108" y="727875"/>
            <a:chExt cx="1340820" cy="663459"/>
          </a:xfrm>
        </p:grpSpPr>
        <p:sp>
          <p:nvSpPr>
            <p:cNvPr id="41" name="직사각형 40">
              <a:extLst>
                <a:ext uri="{FF2B5EF4-FFF2-40B4-BE49-F238E27FC236}">
                  <a16:creationId xmlns:a16="http://schemas.microsoft.com/office/drawing/2014/main" id="{33D9B83D-D064-4F12-935F-88317A1A2EF7}"/>
                </a:ext>
              </a:extLst>
            </p:cNvPr>
            <p:cNvSpPr/>
            <p:nvPr/>
          </p:nvSpPr>
          <p:spPr>
            <a:xfrm>
              <a:off x="248257" y="727875"/>
              <a:ext cx="1224000" cy="663459"/>
            </a:xfrm>
            <a:prstGeom prst="rect">
              <a:avLst/>
            </a:prstGeom>
            <a:solidFill>
              <a:schemeClr val="accent5"/>
            </a:solidFill>
            <a:ln w="6350" cap="flat" cmpd="sng" algn="ctr">
              <a:solidFill>
                <a:schemeClr val="accent5">
                  <a:lumMod val="75000"/>
                </a:schemeClr>
              </a:solidFill>
              <a:prstDash val="solid"/>
            </a:ln>
            <a:effectLst>
              <a:innerShdw dist="12700" dir="16200000">
                <a:sysClr val="window" lastClr="FFFFFF">
                  <a:alpha val="50000"/>
                </a:sysClr>
              </a:innerShdw>
            </a:effectLst>
          </p:spPr>
          <p:txBody>
            <a:bodyPr rtlCol="0" anchor="ctr"/>
            <a:lstStyle/>
            <a:p>
              <a:pPr algn="ctr">
                <a:defRPr/>
              </a:pPr>
              <a:endParaRPr lang="ko-KR" altLang="en-US" sz="1050" b="1" dirty="0">
                <a:solidFill>
                  <a:prstClr val="white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C56A2D89-0E06-44CB-AF09-570D8E0047F8}"/>
                </a:ext>
              </a:extLst>
            </p:cNvPr>
            <p:cNvSpPr txBox="1"/>
            <p:nvPr/>
          </p:nvSpPr>
          <p:spPr>
            <a:xfrm>
              <a:off x="189108" y="812066"/>
              <a:ext cx="1340820" cy="51301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lnSpc>
                  <a:spcPct val="150000"/>
                </a:lnSpc>
                <a:buClr>
                  <a:schemeClr val="tx1">
                    <a:lumMod val="50000"/>
                    <a:lumOff val="50000"/>
                  </a:schemeClr>
                </a:buClr>
              </a:pPr>
              <a:r>
                <a:rPr lang="ko-KR" altLang="en-US" sz="900" spc="-12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돋움체 Bold" panose="02020603020101020101" pitchFamily="18" charset="-127"/>
                  <a:ea typeface="KoPub돋움체 Bold" panose="02020603020101020101" pitchFamily="18" charset="-127"/>
                </a:rPr>
                <a:t>제주도 홍수 및 침수 </a:t>
              </a:r>
              <a:endParaRPr lang="en-US" altLang="ko-KR" sz="900" spc="-12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endParaRPr>
            </a:p>
            <a:p>
              <a:pPr algn="ctr">
                <a:lnSpc>
                  <a:spcPct val="150000"/>
                </a:lnSpc>
                <a:buClr>
                  <a:schemeClr val="tx1">
                    <a:lumMod val="50000"/>
                    <a:lumOff val="50000"/>
                  </a:schemeClr>
                </a:buClr>
              </a:pPr>
              <a:r>
                <a:rPr lang="ko-KR" altLang="en-US" sz="900" spc="-12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돋움체 Bold" panose="02020603020101020101" pitchFamily="18" charset="-127"/>
                  <a:ea typeface="KoPub돋움체 Bold" panose="02020603020101020101" pitchFamily="18" charset="-127"/>
                </a:rPr>
                <a:t>시뮬레이션 시스템 개발</a:t>
              </a:r>
            </a:p>
          </p:txBody>
        </p:sp>
      </p:grpSp>
      <p:grpSp>
        <p:nvGrpSpPr>
          <p:cNvPr id="43" name="그룹 42">
            <a:extLst>
              <a:ext uri="{FF2B5EF4-FFF2-40B4-BE49-F238E27FC236}">
                <a16:creationId xmlns:a16="http://schemas.microsoft.com/office/drawing/2014/main" id="{FDE3728D-5F17-4900-ABD6-147E2C6B8CB0}"/>
              </a:ext>
            </a:extLst>
          </p:cNvPr>
          <p:cNvGrpSpPr/>
          <p:nvPr/>
        </p:nvGrpSpPr>
        <p:grpSpPr>
          <a:xfrm>
            <a:off x="216744" y="3494012"/>
            <a:ext cx="1352374" cy="537340"/>
            <a:chOff x="175180" y="727875"/>
            <a:chExt cx="1352374" cy="663459"/>
          </a:xfrm>
        </p:grpSpPr>
        <p:sp>
          <p:nvSpPr>
            <p:cNvPr id="46" name="직사각형 45">
              <a:extLst>
                <a:ext uri="{FF2B5EF4-FFF2-40B4-BE49-F238E27FC236}">
                  <a16:creationId xmlns:a16="http://schemas.microsoft.com/office/drawing/2014/main" id="{DA61DD01-9069-4234-BE92-E651DE84B340}"/>
                </a:ext>
              </a:extLst>
            </p:cNvPr>
            <p:cNvSpPr/>
            <p:nvPr/>
          </p:nvSpPr>
          <p:spPr>
            <a:xfrm>
              <a:off x="248257" y="727875"/>
              <a:ext cx="1224000" cy="663459"/>
            </a:xfrm>
            <a:prstGeom prst="rect">
              <a:avLst/>
            </a:prstGeom>
            <a:solidFill>
              <a:srgbClr val="0094C8"/>
            </a:solidFill>
            <a:ln w="6350" cap="flat" cmpd="sng" algn="ctr">
              <a:solidFill>
                <a:srgbClr val="006F96"/>
              </a:solidFill>
              <a:prstDash val="solid"/>
            </a:ln>
            <a:effectLst>
              <a:innerShdw dist="12700" dir="16200000">
                <a:sysClr val="window" lastClr="FFFFFF">
                  <a:alpha val="50000"/>
                </a:sysClr>
              </a:innerShdw>
            </a:effectLst>
          </p:spPr>
          <p:txBody>
            <a:bodyPr rtlCol="0" anchor="ctr"/>
            <a:lstStyle/>
            <a:p>
              <a:pPr algn="ctr">
                <a:defRPr/>
              </a:pPr>
              <a:endParaRPr lang="ko-KR" altLang="en-US" sz="1050" b="1" dirty="0">
                <a:solidFill>
                  <a:prstClr val="white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endParaRP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B487B355-C5C3-4FA7-B6D6-0199F24962C4}"/>
                </a:ext>
              </a:extLst>
            </p:cNvPr>
            <p:cNvSpPr txBox="1"/>
            <p:nvPr/>
          </p:nvSpPr>
          <p:spPr>
            <a:xfrm>
              <a:off x="175180" y="816014"/>
              <a:ext cx="1352374" cy="51301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buClr>
                  <a:schemeClr val="tx1">
                    <a:lumMod val="50000"/>
                    <a:lumOff val="50000"/>
                  </a:schemeClr>
                </a:buClr>
              </a:pPr>
              <a:r>
                <a:rPr lang="ko-KR" altLang="en-US" sz="900" spc="-12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돋움체 Bold" panose="02020603020101020101" pitchFamily="18" charset="-127"/>
                  <a:ea typeface="KoPub돋움체 Bold" panose="02020603020101020101" pitchFamily="18" charset="-127"/>
                </a:rPr>
                <a:t>실시간 모델링 및  </a:t>
              </a:r>
              <a:endParaRPr lang="en-US" altLang="ko-KR" sz="900" spc="-12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endParaRPr>
            </a:p>
            <a:p>
              <a:pPr algn="ctr">
                <a:buClr>
                  <a:schemeClr val="tx1">
                    <a:lumMod val="50000"/>
                    <a:lumOff val="50000"/>
                  </a:schemeClr>
                </a:buClr>
              </a:pPr>
              <a:r>
                <a:rPr lang="ko-KR" altLang="en-US" sz="900" spc="-12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돋움체 Bold" panose="02020603020101020101" pitchFamily="18" charset="-127"/>
                  <a:ea typeface="KoPub돋움체 Bold" panose="02020603020101020101" pitchFamily="18" charset="-127"/>
                </a:rPr>
                <a:t>호우시나리오 기반 </a:t>
              </a:r>
              <a:endParaRPr lang="en-US" altLang="ko-KR" sz="900" spc="-12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endParaRPr>
            </a:p>
            <a:p>
              <a:pPr algn="ctr">
                <a:buClr>
                  <a:schemeClr val="tx1">
                    <a:lumMod val="50000"/>
                    <a:lumOff val="50000"/>
                  </a:schemeClr>
                </a:buClr>
              </a:pPr>
              <a:r>
                <a:rPr lang="ko-KR" altLang="en-US" sz="900" spc="-12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돋움체 Bold" panose="02020603020101020101" pitchFamily="18" charset="-127"/>
                  <a:ea typeface="KoPub돋움체 Bold" panose="02020603020101020101" pitchFamily="18" charset="-127"/>
                </a:rPr>
                <a:t>홍수 위험 추정 시스템 개발</a:t>
              </a:r>
            </a:p>
          </p:txBody>
        </p:sp>
      </p:grpSp>
      <p:grpSp>
        <p:nvGrpSpPr>
          <p:cNvPr id="48" name="그룹 47">
            <a:extLst>
              <a:ext uri="{FF2B5EF4-FFF2-40B4-BE49-F238E27FC236}">
                <a16:creationId xmlns:a16="http://schemas.microsoft.com/office/drawing/2014/main" id="{2FF26CA5-489B-4100-B5C2-A0256A6F6237}"/>
              </a:ext>
            </a:extLst>
          </p:cNvPr>
          <p:cNvGrpSpPr/>
          <p:nvPr/>
        </p:nvGrpSpPr>
        <p:grpSpPr>
          <a:xfrm>
            <a:off x="289821" y="4468448"/>
            <a:ext cx="1224000" cy="537340"/>
            <a:chOff x="248257" y="727875"/>
            <a:chExt cx="1224000" cy="663459"/>
          </a:xfrm>
        </p:grpSpPr>
        <p:sp>
          <p:nvSpPr>
            <p:cNvPr id="51" name="직사각형 50">
              <a:extLst>
                <a:ext uri="{FF2B5EF4-FFF2-40B4-BE49-F238E27FC236}">
                  <a16:creationId xmlns:a16="http://schemas.microsoft.com/office/drawing/2014/main" id="{CE08328B-0674-4EDD-ACF8-3D3AC3945608}"/>
                </a:ext>
              </a:extLst>
            </p:cNvPr>
            <p:cNvSpPr/>
            <p:nvPr/>
          </p:nvSpPr>
          <p:spPr>
            <a:xfrm>
              <a:off x="248257" y="727875"/>
              <a:ext cx="1224000" cy="663459"/>
            </a:xfrm>
            <a:prstGeom prst="rect">
              <a:avLst/>
            </a:prstGeom>
            <a:solidFill>
              <a:srgbClr val="0070C0"/>
            </a:solidFill>
            <a:ln w="6350" cap="flat" cmpd="sng" algn="ctr">
              <a:solidFill>
                <a:srgbClr val="034A9F"/>
              </a:solidFill>
              <a:prstDash val="solid"/>
            </a:ln>
            <a:effectLst>
              <a:innerShdw dist="12700" dir="16200000">
                <a:sysClr val="window" lastClr="FFFFFF">
                  <a:alpha val="50000"/>
                </a:sysClr>
              </a:innerShdw>
            </a:effectLst>
          </p:spPr>
          <p:txBody>
            <a:bodyPr rtlCol="0" anchor="ctr"/>
            <a:lstStyle/>
            <a:p>
              <a:pPr algn="ctr">
                <a:defRPr/>
              </a:pPr>
              <a:endParaRPr lang="ko-KR" altLang="en-US" sz="1050" b="1" dirty="0">
                <a:solidFill>
                  <a:prstClr val="white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endParaRP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28E3ECFF-BFC9-478F-A966-48BB92A16695}"/>
                </a:ext>
              </a:extLst>
            </p:cNvPr>
            <p:cNvSpPr txBox="1"/>
            <p:nvPr/>
          </p:nvSpPr>
          <p:spPr>
            <a:xfrm>
              <a:off x="300372" y="810551"/>
              <a:ext cx="1119771" cy="4877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lnSpc>
                  <a:spcPct val="150000"/>
                </a:lnSpc>
                <a:buClr>
                  <a:schemeClr val="tx1">
                    <a:lumMod val="50000"/>
                    <a:lumOff val="50000"/>
                  </a:schemeClr>
                </a:buClr>
              </a:pPr>
              <a:r>
                <a:rPr lang="ko-KR" altLang="en-US" sz="900" spc="-10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돋움체 Bold" panose="02020603020101020101" pitchFamily="18" charset="-127"/>
                  <a:ea typeface="KoPub돋움체 Bold" panose="02020603020101020101" pitchFamily="18" charset="-127"/>
                </a:rPr>
                <a:t>실시간 홍수 위험 기반의 </a:t>
              </a:r>
              <a:endParaRPr lang="en-US" altLang="ko-KR" sz="900" spc="-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endParaRPr>
            </a:p>
            <a:p>
              <a:pPr algn="ctr">
                <a:lnSpc>
                  <a:spcPct val="150000"/>
                </a:lnSpc>
                <a:buClr>
                  <a:schemeClr val="tx1">
                    <a:lumMod val="50000"/>
                    <a:lumOff val="50000"/>
                  </a:schemeClr>
                </a:buClr>
              </a:pPr>
              <a:r>
                <a:rPr lang="ko-KR" altLang="en-US" sz="900" spc="-10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돋움체 Bold" panose="02020603020101020101" pitchFamily="18" charset="-127"/>
                  <a:ea typeface="KoPub돋움체 Bold" panose="02020603020101020101" pitchFamily="18" charset="-127"/>
                </a:rPr>
                <a:t>안전지원 시스템 개발</a:t>
              </a:r>
            </a:p>
          </p:txBody>
        </p:sp>
      </p:grpSp>
      <p:pic>
        <p:nvPicPr>
          <p:cNvPr id="273" name="그림 272">
            <a:extLst>
              <a:ext uri="{FF2B5EF4-FFF2-40B4-BE49-F238E27FC236}">
                <a16:creationId xmlns:a16="http://schemas.microsoft.com/office/drawing/2014/main" id="{12C2E6FF-F81F-4BC9-A6EB-95AD0C89C1C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255"/>
          <a:stretch/>
        </p:blipFill>
        <p:spPr>
          <a:xfrm>
            <a:off x="611560" y="3068960"/>
            <a:ext cx="543199" cy="273883"/>
          </a:xfrm>
          <a:prstGeom prst="rect">
            <a:avLst/>
          </a:prstGeom>
        </p:spPr>
      </p:pic>
      <p:pic>
        <p:nvPicPr>
          <p:cNvPr id="274" name="그림 273">
            <a:extLst>
              <a:ext uri="{FF2B5EF4-FFF2-40B4-BE49-F238E27FC236}">
                <a16:creationId xmlns:a16="http://schemas.microsoft.com/office/drawing/2014/main" id="{12C2E6FF-F81F-4BC9-A6EB-95AD0C89C1C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20" t="-1" r="33109" b="-18459"/>
          <a:stretch/>
        </p:blipFill>
        <p:spPr>
          <a:xfrm>
            <a:off x="352657" y="4067639"/>
            <a:ext cx="1138438" cy="338568"/>
          </a:xfrm>
          <a:prstGeom prst="rect">
            <a:avLst/>
          </a:prstGeom>
        </p:spPr>
      </p:pic>
      <p:pic>
        <p:nvPicPr>
          <p:cNvPr id="275" name="그림 274" descr="제주연구원CI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37488" y="2129552"/>
            <a:ext cx="916301" cy="223183"/>
          </a:xfrm>
          <a:prstGeom prst="rect">
            <a:avLst/>
          </a:prstGeom>
        </p:spPr>
      </p:pic>
      <p:pic>
        <p:nvPicPr>
          <p:cNvPr id="276" name="그림 27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255" y="5082146"/>
            <a:ext cx="962198" cy="219062"/>
          </a:xfrm>
          <a:prstGeom prst="rect">
            <a:avLst/>
          </a:prstGeom>
        </p:spPr>
      </p:pic>
      <p:pic>
        <p:nvPicPr>
          <p:cNvPr id="277" name="그림 27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094" y="6264364"/>
            <a:ext cx="863037" cy="245988"/>
          </a:xfrm>
          <a:prstGeom prst="rect">
            <a:avLst/>
          </a:prstGeom>
        </p:spPr>
      </p:pic>
      <p:graphicFrame>
        <p:nvGraphicFramePr>
          <p:cNvPr id="2" name="표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89367192"/>
              </p:ext>
            </p:extLst>
          </p:nvPr>
        </p:nvGraphicFramePr>
        <p:xfrm>
          <a:off x="1571492" y="1142778"/>
          <a:ext cx="3528000" cy="5579542"/>
        </p:xfrm>
        <a:graphic>
          <a:graphicData uri="http://schemas.openxmlformats.org/drawingml/2006/table">
            <a:tbl>
              <a:tblPr/>
              <a:tblGrid>
                <a:gridCol w="1800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4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4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4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4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40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440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440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440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1440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14400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14400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14400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</a:tblGrid>
              <a:tr h="108000">
                <a:tc rowSpan="2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kern="0" spc="0" dirty="0">
                          <a:solidFill>
                            <a:schemeClr val="bg1"/>
                          </a:solidFill>
                          <a:effectLst/>
                          <a:latin typeface="KoPub돋움체 Bold" pitchFamily="18" charset="-127"/>
                          <a:ea typeface="KoPub돋움체 Bold" pitchFamily="18" charset="-127"/>
                        </a:rPr>
                        <a:t>주요 연구내용</a:t>
                      </a:r>
                    </a:p>
                  </a:txBody>
                  <a:tcPr marL="0" marR="0" marT="0" marB="36000" anchor="ctr">
                    <a:lnL w="3556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F4C81"/>
                    </a:solidFill>
                  </a:tcPr>
                </a:tc>
                <a:tc gridSpan="12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900" kern="0" spc="0" dirty="0">
                          <a:solidFill>
                            <a:schemeClr val="bg1"/>
                          </a:solidFill>
                          <a:effectLst/>
                          <a:latin typeface="KoPub돋움체 Bold" pitchFamily="18" charset="-127"/>
                          <a:ea typeface="KoPub돋움체 Bold" pitchFamily="18" charset="-127"/>
                        </a:rPr>
                        <a:t>월별 수행 일정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F4C81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1028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kern="0" spc="0" dirty="0">
                          <a:solidFill>
                            <a:srgbClr val="000000"/>
                          </a:solidFill>
                          <a:effectLst/>
                          <a:latin typeface="KoPub돋움체 Bold" pitchFamily="18" charset="-127"/>
                          <a:ea typeface="KoPub돋움체 Bold" pitchFamily="18" charset="-127"/>
                        </a:rPr>
                        <a:t>1</a:t>
                      </a:r>
                    </a:p>
                  </a:txBody>
                  <a:tcPr marL="0" marR="0" marT="0" marB="3600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A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kern="0" spc="0" dirty="0">
                          <a:solidFill>
                            <a:srgbClr val="000000"/>
                          </a:solidFill>
                          <a:effectLst/>
                          <a:latin typeface="KoPub돋움체 Bold" pitchFamily="18" charset="-127"/>
                          <a:ea typeface="KoPub돋움체 Bold" pitchFamily="18" charset="-127"/>
                        </a:rPr>
                        <a:t>2</a:t>
                      </a:r>
                    </a:p>
                  </a:txBody>
                  <a:tcPr marL="0" marR="0" marT="0" marB="36000" anchor="ctr">
                    <a:lnL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A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kern="0" spc="0" dirty="0">
                          <a:solidFill>
                            <a:srgbClr val="000000"/>
                          </a:solidFill>
                          <a:effectLst/>
                          <a:latin typeface="KoPub돋움체 Bold" pitchFamily="18" charset="-127"/>
                          <a:ea typeface="KoPub돋움체 Bold" pitchFamily="18" charset="-127"/>
                        </a:rPr>
                        <a:t>3</a:t>
                      </a:r>
                    </a:p>
                  </a:txBody>
                  <a:tcPr marL="0" marR="0" marT="0" marB="36000" anchor="ctr">
                    <a:lnL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A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kern="0" spc="0" dirty="0">
                          <a:solidFill>
                            <a:srgbClr val="000000"/>
                          </a:solidFill>
                          <a:effectLst/>
                          <a:latin typeface="KoPub돋움체 Bold" pitchFamily="18" charset="-127"/>
                          <a:ea typeface="KoPub돋움체 Bold" pitchFamily="18" charset="-127"/>
                        </a:rPr>
                        <a:t>4</a:t>
                      </a:r>
                    </a:p>
                  </a:txBody>
                  <a:tcPr marL="0" marR="0" marT="0" marB="36000" anchor="ctr">
                    <a:lnL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A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kern="0" spc="0" dirty="0">
                          <a:solidFill>
                            <a:srgbClr val="000000"/>
                          </a:solidFill>
                          <a:effectLst/>
                          <a:latin typeface="KoPub돋움체 Bold" pitchFamily="18" charset="-127"/>
                          <a:ea typeface="KoPub돋움체 Bold" pitchFamily="18" charset="-127"/>
                        </a:rPr>
                        <a:t>5</a:t>
                      </a:r>
                    </a:p>
                  </a:txBody>
                  <a:tcPr marL="0" marR="0" marT="0" marB="36000" anchor="ctr">
                    <a:lnL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A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kern="0" spc="0" dirty="0">
                          <a:solidFill>
                            <a:srgbClr val="000000"/>
                          </a:solidFill>
                          <a:effectLst/>
                          <a:latin typeface="KoPub돋움체 Bold" pitchFamily="18" charset="-127"/>
                          <a:ea typeface="KoPub돋움체 Bold" pitchFamily="18" charset="-127"/>
                        </a:rPr>
                        <a:t>6</a:t>
                      </a:r>
                    </a:p>
                  </a:txBody>
                  <a:tcPr marL="0" marR="0" marT="0" marB="36000" anchor="ctr">
                    <a:lnL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A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kern="0" spc="0" dirty="0">
                          <a:solidFill>
                            <a:srgbClr val="000000"/>
                          </a:solidFill>
                          <a:effectLst/>
                          <a:latin typeface="KoPub돋움체 Bold" pitchFamily="18" charset="-127"/>
                          <a:ea typeface="KoPub돋움체 Bold" pitchFamily="18" charset="-127"/>
                        </a:rPr>
                        <a:t>7</a:t>
                      </a:r>
                    </a:p>
                  </a:txBody>
                  <a:tcPr marL="0" marR="0" marT="0" marB="36000" anchor="ctr">
                    <a:lnL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A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kern="0" spc="0" dirty="0">
                          <a:solidFill>
                            <a:srgbClr val="000000"/>
                          </a:solidFill>
                          <a:effectLst/>
                          <a:latin typeface="KoPub돋움체 Bold" pitchFamily="18" charset="-127"/>
                          <a:ea typeface="KoPub돋움체 Bold" pitchFamily="18" charset="-127"/>
                        </a:rPr>
                        <a:t>8</a:t>
                      </a:r>
                    </a:p>
                  </a:txBody>
                  <a:tcPr marL="0" marR="0" marT="0" marB="36000" anchor="ctr">
                    <a:lnL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A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kern="0" spc="0" dirty="0">
                          <a:solidFill>
                            <a:srgbClr val="000000"/>
                          </a:solidFill>
                          <a:effectLst/>
                          <a:latin typeface="KoPub돋움체 Bold" pitchFamily="18" charset="-127"/>
                          <a:ea typeface="KoPub돋움체 Bold" pitchFamily="18" charset="-127"/>
                        </a:rPr>
                        <a:t>9</a:t>
                      </a:r>
                    </a:p>
                  </a:txBody>
                  <a:tcPr marL="0" marR="0" marT="0" marB="36000" anchor="ctr">
                    <a:lnL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A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kern="0" spc="0" dirty="0">
                          <a:solidFill>
                            <a:srgbClr val="000000"/>
                          </a:solidFill>
                          <a:effectLst/>
                          <a:latin typeface="KoPub돋움체 Bold" pitchFamily="18" charset="-127"/>
                          <a:ea typeface="KoPub돋움체 Bold" pitchFamily="18" charset="-127"/>
                        </a:rPr>
                        <a:t>10</a:t>
                      </a:r>
                    </a:p>
                  </a:txBody>
                  <a:tcPr marL="0" marR="0" marT="0" marB="36000" anchor="ctr">
                    <a:lnL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A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kern="0" spc="0" dirty="0">
                          <a:solidFill>
                            <a:srgbClr val="000000"/>
                          </a:solidFill>
                          <a:effectLst/>
                          <a:latin typeface="KoPub돋움체 Bold" pitchFamily="18" charset="-127"/>
                          <a:ea typeface="KoPub돋움체 Bold" pitchFamily="18" charset="-127"/>
                        </a:rPr>
                        <a:t>11</a:t>
                      </a:r>
                    </a:p>
                  </a:txBody>
                  <a:tcPr marL="0" marR="0" marT="0" marB="36000" anchor="ctr">
                    <a:lnL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A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kern="0" spc="0" dirty="0">
                          <a:solidFill>
                            <a:srgbClr val="000000"/>
                          </a:solidFill>
                          <a:effectLst/>
                          <a:latin typeface="KoPub돋움체 Bold" pitchFamily="18" charset="-127"/>
                          <a:ea typeface="KoPub돋움체 Bold" pitchFamily="18" charset="-127"/>
                        </a:rPr>
                        <a:t>12</a:t>
                      </a:r>
                    </a:p>
                  </a:txBody>
                  <a:tcPr marL="0" marR="0" marT="0" marB="36000" anchor="ctr">
                    <a:lnL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A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64191">
                <a:tc>
                  <a:txBody>
                    <a:bodyPr/>
                    <a:lstStyle/>
                    <a:p>
                      <a:pPr marL="108000" marR="0" indent="-72000" algn="l" fontAlgn="base" latinLnBrk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r>
                        <a:rPr lang="ko-KR" altLang="en-US" sz="800" kern="0" spc="-50" baseline="0" dirty="0">
                          <a:solidFill>
                            <a:srgbClr val="000000"/>
                          </a:solidFill>
                          <a:effectLst/>
                          <a:latin typeface="KoPub돋움체 Medium" pitchFamily="18" charset="-127"/>
                          <a:ea typeface="KoPub돋움체 Medium" pitchFamily="18" charset="-127"/>
                          <a:cs typeface="+mn-cs"/>
                        </a:rPr>
                        <a:t>제주 홍수 위험 특성 및 안전수요를 고려한 </a:t>
                      </a:r>
                      <a:r>
                        <a:rPr lang="en-US" altLang="ko-KR" sz="800" kern="0" spc="-50" baseline="0" dirty="0">
                          <a:solidFill>
                            <a:srgbClr val="000000"/>
                          </a:solidFill>
                          <a:effectLst/>
                          <a:latin typeface="KoPub돋움체 Medium" pitchFamily="18" charset="-127"/>
                          <a:ea typeface="KoPub돋움체 Medium" pitchFamily="18" charset="-127"/>
                          <a:cs typeface="+mn-cs"/>
                        </a:rPr>
                        <a:t/>
                      </a:r>
                      <a:br>
                        <a:rPr lang="en-US" altLang="ko-KR" sz="800" kern="0" spc="-50" baseline="0" dirty="0">
                          <a:solidFill>
                            <a:srgbClr val="000000"/>
                          </a:solidFill>
                          <a:effectLst/>
                          <a:latin typeface="KoPub돋움체 Medium" pitchFamily="18" charset="-127"/>
                          <a:ea typeface="KoPub돋움체 Medium" pitchFamily="18" charset="-127"/>
                          <a:cs typeface="+mn-cs"/>
                        </a:rPr>
                      </a:br>
                      <a:r>
                        <a:rPr lang="ko-KR" altLang="en-US" sz="800" kern="0" spc="-50" baseline="0" dirty="0">
                          <a:solidFill>
                            <a:srgbClr val="000000"/>
                          </a:solidFill>
                          <a:effectLst/>
                          <a:latin typeface="KoPub돋움체 Medium" pitchFamily="18" charset="-127"/>
                          <a:ea typeface="KoPub돋움체 Medium" pitchFamily="18" charset="-127"/>
                          <a:cs typeface="+mn-cs"/>
                        </a:rPr>
                        <a:t>맞춤형 안전지원 기술 개념 정립</a:t>
                      </a:r>
                    </a:p>
                  </a:txBody>
                  <a:tcPr marL="0" marR="0" marT="0" marB="0" anchor="ctr">
                    <a:lnL w="3556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A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800" kern="0" spc="0" dirty="0">
                        <a:solidFill>
                          <a:srgbClr val="000000"/>
                        </a:solidFill>
                        <a:effectLst/>
                        <a:latin typeface="돋움" panose="020B0600000101010101" pitchFamily="50" charset="-127"/>
                        <a:ea typeface="한컴돋움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800" kern="0" spc="0" dirty="0">
                        <a:solidFill>
                          <a:srgbClr val="000000"/>
                        </a:solidFill>
                        <a:effectLst/>
                        <a:latin typeface="돋움" panose="020B0600000101010101" pitchFamily="50" charset="-127"/>
                        <a:ea typeface="한컴돋움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800" kern="0" spc="0" dirty="0">
                        <a:solidFill>
                          <a:srgbClr val="000000"/>
                        </a:solidFill>
                        <a:effectLst/>
                        <a:latin typeface="돋움" panose="020B0600000101010101" pitchFamily="50" charset="-127"/>
                        <a:ea typeface="한컴돋움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800" kern="0" spc="0" dirty="0">
                        <a:solidFill>
                          <a:srgbClr val="000000"/>
                        </a:solidFill>
                        <a:effectLst/>
                        <a:latin typeface="돋움" panose="020B0600000101010101" pitchFamily="50" charset="-127"/>
                        <a:ea typeface="한컴돋움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58ED5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800" kern="0" spc="0" dirty="0">
                        <a:solidFill>
                          <a:srgbClr val="000000"/>
                        </a:solidFill>
                        <a:effectLst/>
                        <a:latin typeface="돋움" panose="020B0600000101010101" pitchFamily="50" charset="-127"/>
                        <a:ea typeface="한컴돋움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58ED5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800" kern="0" spc="0" dirty="0">
                        <a:solidFill>
                          <a:srgbClr val="000000"/>
                        </a:solidFill>
                        <a:effectLst/>
                        <a:latin typeface="돋움" panose="020B0600000101010101" pitchFamily="50" charset="-127"/>
                        <a:ea typeface="한컴돋움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58ED5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800" kern="0" spc="0" dirty="0">
                        <a:solidFill>
                          <a:srgbClr val="000000"/>
                        </a:solidFill>
                        <a:effectLst/>
                        <a:latin typeface="돋움" panose="020B0600000101010101" pitchFamily="50" charset="-127"/>
                        <a:ea typeface="한컴돋움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58ED5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800" kern="0" spc="0" dirty="0">
                        <a:solidFill>
                          <a:srgbClr val="000000"/>
                        </a:solidFill>
                        <a:effectLst/>
                        <a:latin typeface="돋움" panose="020B0600000101010101" pitchFamily="50" charset="-127"/>
                        <a:ea typeface="한컴돋움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58ED5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800" kern="0" spc="0" dirty="0">
                        <a:solidFill>
                          <a:srgbClr val="000000"/>
                        </a:solidFill>
                        <a:effectLst/>
                        <a:latin typeface="돋움" panose="020B0600000101010101" pitchFamily="50" charset="-127"/>
                        <a:ea typeface="한컴돋움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58ED5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800" kern="0" spc="0" dirty="0">
                        <a:solidFill>
                          <a:srgbClr val="000000"/>
                        </a:solidFill>
                        <a:effectLst/>
                        <a:latin typeface="돋움" panose="020B0600000101010101" pitchFamily="50" charset="-127"/>
                        <a:ea typeface="한컴돋움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800" kern="0" spc="0" dirty="0">
                        <a:solidFill>
                          <a:srgbClr val="000000"/>
                        </a:solidFill>
                        <a:effectLst/>
                        <a:latin typeface="돋움" panose="020B0600000101010101" pitchFamily="50" charset="-127"/>
                        <a:ea typeface="한컴돋움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800" kern="0" spc="0" dirty="0">
                        <a:solidFill>
                          <a:srgbClr val="000000"/>
                        </a:solidFill>
                        <a:effectLst/>
                        <a:latin typeface="돋움" panose="020B0600000101010101" pitchFamily="50" charset="-127"/>
                        <a:ea typeface="한컴돋움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9343">
                <a:tc>
                  <a:txBody>
                    <a:bodyPr/>
                    <a:lstStyle/>
                    <a:p>
                      <a:pPr marL="108000" marR="0" indent="-72000" algn="l" fontAlgn="base" latinLnBrk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r>
                        <a:rPr lang="ko-KR" altLang="en-US" sz="800" kern="0" spc="-50" baseline="0" dirty="0">
                          <a:solidFill>
                            <a:srgbClr val="000000"/>
                          </a:solidFill>
                          <a:effectLst/>
                          <a:latin typeface="KoPub돋움체 Medium" pitchFamily="18" charset="-127"/>
                          <a:ea typeface="KoPub돋움체 Medium" pitchFamily="18" charset="-127"/>
                          <a:cs typeface="+mn-cs"/>
                        </a:rPr>
                        <a:t>제주지역 맞춤형 안전지원 기술 개발</a:t>
                      </a:r>
                    </a:p>
                  </a:txBody>
                  <a:tcPr marL="0" marR="0" marT="0" marB="0" anchor="ctr">
                    <a:lnL w="3556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A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800" kern="0" spc="0" dirty="0">
                        <a:solidFill>
                          <a:srgbClr val="000000"/>
                        </a:solidFill>
                        <a:effectLst/>
                        <a:latin typeface="돋움" panose="020B0600000101010101" pitchFamily="50" charset="-127"/>
                        <a:ea typeface="한컴돋움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800" kern="0" spc="0" dirty="0">
                        <a:solidFill>
                          <a:srgbClr val="000000"/>
                        </a:solidFill>
                        <a:effectLst/>
                        <a:latin typeface="돋움" panose="020B0600000101010101" pitchFamily="50" charset="-127"/>
                        <a:ea typeface="한컴돋움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800" kern="0" spc="0" dirty="0">
                        <a:solidFill>
                          <a:srgbClr val="000000"/>
                        </a:solidFill>
                        <a:effectLst/>
                        <a:latin typeface="돋움" panose="020B0600000101010101" pitchFamily="50" charset="-127"/>
                        <a:ea typeface="한컴돋움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800" kern="0" spc="0" dirty="0">
                        <a:solidFill>
                          <a:srgbClr val="000000"/>
                        </a:solidFill>
                        <a:effectLst/>
                        <a:latin typeface="돋움" panose="020B0600000101010101" pitchFamily="50" charset="-127"/>
                        <a:ea typeface="한컴돋움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800" kern="0" spc="0" dirty="0">
                        <a:solidFill>
                          <a:srgbClr val="000000"/>
                        </a:solidFill>
                        <a:effectLst/>
                        <a:latin typeface="돋움" panose="020B0600000101010101" pitchFamily="50" charset="-127"/>
                        <a:ea typeface="한컴돋움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800" kern="0" spc="0" dirty="0">
                        <a:solidFill>
                          <a:srgbClr val="000000"/>
                        </a:solidFill>
                        <a:effectLst/>
                        <a:latin typeface="돋움" panose="020B0600000101010101" pitchFamily="50" charset="-127"/>
                        <a:ea typeface="한컴돋움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800" kern="0" spc="0" dirty="0">
                        <a:solidFill>
                          <a:srgbClr val="000000"/>
                        </a:solidFill>
                        <a:effectLst/>
                        <a:latin typeface="돋움" panose="020B0600000101010101" pitchFamily="50" charset="-127"/>
                        <a:ea typeface="한컴돋움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800" kern="0" spc="0" dirty="0">
                        <a:solidFill>
                          <a:srgbClr val="000000"/>
                        </a:solidFill>
                        <a:effectLst/>
                        <a:latin typeface="돋움" panose="020B0600000101010101" pitchFamily="50" charset="-127"/>
                        <a:ea typeface="한컴돋움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58ED5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800" kern="0" spc="0" dirty="0">
                        <a:solidFill>
                          <a:srgbClr val="000000"/>
                        </a:solidFill>
                        <a:effectLst/>
                        <a:latin typeface="돋움" panose="020B0600000101010101" pitchFamily="50" charset="-127"/>
                        <a:ea typeface="한컴돋움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58ED5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800" kern="0" spc="0" dirty="0">
                        <a:solidFill>
                          <a:srgbClr val="000000"/>
                        </a:solidFill>
                        <a:effectLst/>
                        <a:latin typeface="돋움" panose="020B0600000101010101" pitchFamily="50" charset="-127"/>
                        <a:ea typeface="한컴돋움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58ED5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800" kern="0" spc="0" dirty="0">
                        <a:solidFill>
                          <a:srgbClr val="000000"/>
                        </a:solidFill>
                        <a:effectLst/>
                        <a:latin typeface="돋움" panose="020B0600000101010101" pitchFamily="50" charset="-127"/>
                        <a:ea typeface="한컴돋움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58ED5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800" kern="0" spc="0" dirty="0">
                        <a:solidFill>
                          <a:srgbClr val="000000"/>
                        </a:solidFill>
                        <a:effectLst/>
                        <a:latin typeface="돋움" panose="020B0600000101010101" pitchFamily="50" charset="-127"/>
                        <a:ea typeface="한컴돋움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58ED5">
                        <a:alpha val="5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88394">
                <a:tc>
                  <a:txBody>
                    <a:bodyPr/>
                    <a:lstStyle/>
                    <a:p>
                      <a:pPr marL="108000" marR="0" indent="-72000" algn="l" fontAlgn="base" latinLnBrk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r>
                        <a:rPr lang="ko-KR" altLang="en-US" sz="800" kern="0" spc="-50" baseline="0" dirty="0">
                          <a:solidFill>
                            <a:srgbClr val="000000"/>
                          </a:solidFill>
                          <a:effectLst/>
                          <a:latin typeface="KoPub돋움체 Medium" pitchFamily="18" charset="-127"/>
                          <a:ea typeface="KoPub돋움체 Medium" pitchFamily="18" charset="-127"/>
                          <a:cs typeface="+mn-cs"/>
                        </a:rPr>
                        <a:t>제주도 도시 침수위험 지수 산정을 위한 </a:t>
                      </a:r>
                      <a:r>
                        <a:rPr lang="en-US" altLang="ko-KR" sz="800" kern="0" spc="-50" baseline="0" dirty="0">
                          <a:solidFill>
                            <a:srgbClr val="000000"/>
                          </a:solidFill>
                          <a:effectLst/>
                          <a:latin typeface="KoPub돋움체 Medium" pitchFamily="18" charset="-127"/>
                          <a:ea typeface="KoPub돋움체 Medium" pitchFamily="18" charset="-127"/>
                          <a:cs typeface="+mn-cs"/>
                        </a:rPr>
                        <a:t/>
                      </a:r>
                      <a:br>
                        <a:rPr lang="en-US" altLang="ko-KR" sz="800" kern="0" spc="-50" baseline="0" dirty="0">
                          <a:solidFill>
                            <a:srgbClr val="000000"/>
                          </a:solidFill>
                          <a:effectLst/>
                          <a:latin typeface="KoPub돋움체 Medium" pitchFamily="18" charset="-127"/>
                          <a:ea typeface="KoPub돋움체 Medium" pitchFamily="18" charset="-127"/>
                          <a:cs typeface="+mn-cs"/>
                        </a:rPr>
                      </a:br>
                      <a:r>
                        <a:rPr lang="ko-KR" altLang="en-US" sz="800" kern="0" spc="-50" baseline="0" dirty="0">
                          <a:solidFill>
                            <a:srgbClr val="000000"/>
                          </a:solidFill>
                          <a:effectLst/>
                          <a:latin typeface="KoPub돋움체 Medium" pitchFamily="18" charset="-127"/>
                          <a:ea typeface="KoPub돋움체 Medium" pitchFamily="18" charset="-127"/>
                          <a:cs typeface="+mn-cs"/>
                        </a:rPr>
                        <a:t>기반 정보 구축</a:t>
                      </a:r>
                    </a:p>
                  </a:txBody>
                  <a:tcPr marL="0" marR="0" marT="0" marB="0" anchor="ctr">
                    <a:lnL w="3556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A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800" kern="0" spc="0">
                        <a:solidFill>
                          <a:srgbClr val="000000"/>
                        </a:solidFill>
                        <a:effectLst/>
                        <a:latin typeface="돋움" panose="020B0600000101010101" pitchFamily="50" charset="-127"/>
                        <a:ea typeface="한컴돋움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800" kern="0" spc="0">
                        <a:solidFill>
                          <a:srgbClr val="000000"/>
                        </a:solidFill>
                        <a:effectLst/>
                        <a:latin typeface="돋움" panose="020B0600000101010101" pitchFamily="50" charset="-127"/>
                        <a:ea typeface="한컴돋움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800" kern="0" spc="0" dirty="0">
                        <a:solidFill>
                          <a:srgbClr val="000000"/>
                        </a:solidFill>
                        <a:effectLst/>
                        <a:latin typeface="돋움" panose="020B0600000101010101" pitchFamily="50" charset="-127"/>
                        <a:ea typeface="한컴돋움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800" kern="0" spc="0" dirty="0">
                        <a:solidFill>
                          <a:srgbClr val="000000"/>
                        </a:solidFill>
                        <a:effectLst/>
                        <a:latin typeface="돋움" panose="020B0600000101010101" pitchFamily="50" charset="-127"/>
                        <a:ea typeface="한컴돋움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BACC6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800" kern="0" spc="0" dirty="0">
                        <a:solidFill>
                          <a:srgbClr val="000000"/>
                        </a:solidFill>
                        <a:effectLst/>
                        <a:latin typeface="돋움" panose="020B0600000101010101" pitchFamily="50" charset="-127"/>
                        <a:ea typeface="한컴돋움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BACC6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800" kern="0" spc="0" dirty="0">
                        <a:solidFill>
                          <a:srgbClr val="000000"/>
                        </a:solidFill>
                        <a:effectLst/>
                        <a:latin typeface="돋움" panose="020B0600000101010101" pitchFamily="50" charset="-127"/>
                        <a:ea typeface="한컴돋움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BACC6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800" kern="0" spc="0" dirty="0">
                        <a:solidFill>
                          <a:srgbClr val="000000"/>
                        </a:solidFill>
                        <a:effectLst/>
                        <a:latin typeface="돋움" panose="020B0600000101010101" pitchFamily="50" charset="-127"/>
                        <a:ea typeface="한컴돋움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BACC6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800" kern="0" spc="0" dirty="0">
                        <a:solidFill>
                          <a:srgbClr val="000000"/>
                        </a:solidFill>
                        <a:effectLst/>
                        <a:latin typeface="돋움" panose="020B0600000101010101" pitchFamily="50" charset="-127"/>
                        <a:ea typeface="한컴돋움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BACC6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800" kern="0" spc="0" dirty="0">
                        <a:solidFill>
                          <a:srgbClr val="000000"/>
                        </a:solidFill>
                        <a:effectLst/>
                        <a:latin typeface="돋움" panose="020B0600000101010101" pitchFamily="50" charset="-127"/>
                        <a:ea typeface="한컴돋움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BACC6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800" kern="0" spc="0" dirty="0">
                        <a:solidFill>
                          <a:srgbClr val="000000"/>
                        </a:solidFill>
                        <a:effectLst/>
                        <a:latin typeface="돋움" panose="020B0600000101010101" pitchFamily="50" charset="-127"/>
                        <a:ea typeface="한컴돋움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5019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800" kern="0" spc="0" dirty="0">
                        <a:solidFill>
                          <a:srgbClr val="000000"/>
                        </a:solidFill>
                        <a:effectLst/>
                        <a:latin typeface="돋움" panose="020B0600000101010101" pitchFamily="50" charset="-127"/>
                        <a:ea typeface="한컴돋움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5019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800" kern="0" spc="0" dirty="0">
                        <a:solidFill>
                          <a:srgbClr val="000000"/>
                        </a:solidFill>
                        <a:effectLst/>
                        <a:latin typeface="돋움" panose="020B0600000101010101" pitchFamily="50" charset="-127"/>
                        <a:ea typeface="한컴돋움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50196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88394">
                <a:tc>
                  <a:txBody>
                    <a:bodyPr/>
                    <a:lstStyle/>
                    <a:p>
                      <a:pPr marL="108000" marR="0" indent="-72000" algn="l" fontAlgn="base" latinLnBrk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r>
                        <a:rPr lang="ko-KR" altLang="en-US" sz="800" kern="0" spc="-50" baseline="0" dirty="0">
                          <a:solidFill>
                            <a:srgbClr val="000000"/>
                          </a:solidFill>
                          <a:effectLst/>
                          <a:latin typeface="KoPub돋움체 Medium" pitchFamily="18" charset="-127"/>
                          <a:ea typeface="KoPub돋움체 Medium" pitchFamily="18" charset="-127"/>
                          <a:cs typeface="+mn-cs"/>
                        </a:rPr>
                        <a:t>제주도 홍수 위험 지수 산정을 위한 기반 </a:t>
                      </a:r>
                      <a:r>
                        <a:rPr lang="en-US" altLang="ko-KR" sz="800" kern="0" spc="-50" baseline="0" dirty="0">
                          <a:solidFill>
                            <a:srgbClr val="000000"/>
                          </a:solidFill>
                          <a:effectLst/>
                          <a:latin typeface="KoPub돋움체 Medium" pitchFamily="18" charset="-127"/>
                          <a:ea typeface="KoPub돋움체 Medium" pitchFamily="18" charset="-127"/>
                          <a:cs typeface="+mn-cs"/>
                        </a:rPr>
                        <a:t/>
                      </a:r>
                      <a:br>
                        <a:rPr lang="en-US" altLang="ko-KR" sz="800" kern="0" spc="-50" baseline="0" dirty="0">
                          <a:solidFill>
                            <a:srgbClr val="000000"/>
                          </a:solidFill>
                          <a:effectLst/>
                          <a:latin typeface="KoPub돋움체 Medium" pitchFamily="18" charset="-127"/>
                          <a:ea typeface="KoPub돋움체 Medium" pitchFamily="18" charset="-127"/>
                          <a:cs typeface="+mn-cs"/>
                        </a:rPr>
                      </a:br>
                      <a:r>
                        <a:rPr lang="ko-KR" altLang="en-US" sz="800" kern="0" spc="-50" baseline="0" dirty="0">
                          <a:solidFill>
                            <a:srgbClr val="000000"/>
                          </a:solidFill>
                          <a:effectLst/>
                          <a:latin typeface="KoPub돋움체 Medium" pitchFamily="18" charset="-127"/>
                          <a:ea typeface="KoPub돋움체 Medium" pitchFamily="18" charset="-127"/>
                          <a:cs typeface="+mn-cs"/>
                        </a:rPr>
                        <a:t>정보 구축</a:t>
                      </a:r>
                    </a:p>
                  </a:txBody>
                  <a:tcPr marL="0" marR="0" marT="0" marB="0" anchor="ctr">
                    <a:lnL w="3556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A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800" kern="0" spc="0" dirty="0">
                        <a:solidFill>
                          <a:srgbClr val="000000"/>
                        </a:solidFill>
                        <a:effectLst/>
                        <a:latin typeface="돋움" panose="020B0600000101010101" pitchFamily="50" charset="-127"/>
                        <a:ea typeface="한컴돋움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800" kern="0" spc="0" dirty="0">
                        <a:solidFill>
                          <a:srgbClr val="000000"/>
                        </a:solidFill>
                        <a:effectLst/>
                        <a:latin typeface="돋움" panose="020B0600000101010101" pitchFamily="50" charset="-127"/>
                        <a:ea typeface="한컴돋움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800" kern="0" spc="0">
                        <a:solidFill>
                          <a:srgbClr val="000000"/>
                        </a:solidFill>
                        <a:effectLst/>
                        <a:latin typeface="돋움" panose="020B0600000101010101" pitchFamily="50" charset="-127"/>
                        <a:ea typeface="한컴돋움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800" kern="0" spc="0" dirty="0">
                        <a:solidFill>
                          <a:srgbClr val="000000"/>
                        </a:solidFill>
                        <a:effectLst/>
                        <a:latin typeface="돋움" panose="020B0600000101010101" pitchFamily="50" charset="-127"/>
                        <a:ea typeface="한컴돋움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800" kern="0" spc="0" dirty="0">
                        <a:solidFill>
                          <a:srgbClr val="000000"/>
                        </a:solidFill>
                        <a:effectLst/>
                        <a:latin typeface="돋움" panose="020B0600000101010101" pitchFamily="50" charset="-127"/>
                        <a:ea typeface="한컴돋움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800" kern="0" spc="0" dirty="0">
                        <a:solidFill>
                          <a:srgbClr val="000000"/>
                        </a:solidFill>
                        <a:effectLst/>
                        <a:latin typeface="돋움" panose="020B0600000101010101" pitchFamily="50" charset="-127"/>
                        <a:ea typeface="한컴돋움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5019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800" kern="0" spc="0" dirty="0">
                        <a:solidFill>
                          <a:srgbClr val="000000"/>
                        </a:solidFill>
                        <a:effectLst/>
                        <a:latin typeface="돋움" panose="020B0600000101010101" pitchFamily="50" charset="-127"/>
                        <a:ea typeface="한컴돋움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5019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800" kern="0" spc="0" dirty="0">
                        <a:solidFill>
                          <a:srgbClr val="000000"/>
                        </a:solidFill>
                        <a:effectLst/>
                        <a:latin typeface="돋움" panose="020B0600000101010101" pitchFamily="50" charset="-127"/>
                        <a:ea typeface="한컴돋움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BACC6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800" kern="0" spc="0" dirty="0">
                        <a:solidFill>
                          <a:srgbClr val="000000"/>
                        </a:solidFill>
                        <a:effectLst/>
                        <a:latin typeface="돋움" panose="020B0600000101010101" pitchFamily="50" charset="-127"/>
                        <a:ea typeface="한컴돋움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BACC6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800" kern="0" spc="0" dirty="0">
                        <a:solidFill>
                          <a:srgbClr val="000000"/>
                        </a:solidFill>
                        <a:effectLst/>
                        <a:latin typeface="돋움" panose="020B0600000101010101" pitchFamily="50" charset="-127"/>
                        <a:ea typeface="한컴돋움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BACC6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800" kern="0" spc="0" dirty="0">
                        <a:solidFill>
                          <a:srgbClr val="000000"/>
                        </a:solidFill>
                        <a:effectLst/>
                        <a:latin typeface="돋움" panose="020B0600000101010101" pitchFamily="50" charset="-127"/>
                        <a:ea typeface="한컴돋움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BACC6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800" kern="0" spc="0" dirty="0">
                        <a:solidFill>
                          <a:srgbClr val="000000"/>
                        </a:solidFill>
                        <a:effectLst/>
                        <a:latin typeface="돋움" panose="020B0600000101010101" pitchFamily="50" charset="-127"/>
                        <a:ea typeface="한컴돋움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BACC6">
                        <a:alpha val="5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02059">
                <a:tc>
                  <a:txBody>
                    <a:bodyPr/>
                    <a:lstStyle/>
                    <a:p>
                      <a:pPr marL="108000" marR="0" indent="-72000" algn="l" fontAlgn="base" latinLnBrk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r>
                        <a:rPr lang="ko-KR" altLang="en-US" sz="800" kern="0" spc="-50" baseline="0" dirty="0">
                          <a:solidFill>
                            <a:srgbClr val="000000"/>
                          </a:solidFill>
                          <a:effectLst/>
                          <a:latin typeface="KoPub돋움체 Medium" pitchFamily="18" charset="-127"/>
                          <a:ea typeface="KoPub돋움체 Medium" pitchFamily="18" charset="-127"/>
                          <a:cs typeface="+mn-cs"/>
                        </a:rPr>
                        <a:t>호우의 시공간 분포 특성을 고려한 </a:t>
                      </a:r>
                      <a:r>
                        <a:rPr lang="en-US" altLang="ko-KR" sz="800" kern="0" spc="-50" baseline="0" dirty="0">
                          <a:solidFill>
                            <a:srgbClr val="000000"/>
                          </a:solidFill>
                          <a:effectLst/>
                          <a:latin typeface="KoPub돋움체 Medium" pitchFamily="18" charset="-127"/>
                          <a:ea typeface="KoPub돋움체 Medium" pitchFamily="18" charset="-127"/>
                          <a:cs typeface="+mn-cs"/>
                        </a:rPr>
                        <a:t/>
                      </a:r>
                      <a:br>
                        <a:rPr lang="en-US" altLang="ko-KR" sz="800" kern="0" spc="-50" baseline="0" dirty="0">
                          <a:solidFill>
                            <a:srgbClr val="000000"/>
                          </a:solidFill>
                          <a:effectLst/>
                          <a:latin typeface="KoPub돋움체 Medium" pitchFamily="18" charset="-127"/>
                          <a:ea typeface="KoPub돋움체 Medium" pitchFamily="18" charset="-127"/>
                          <a:cs typeface="+mn-cs"/>
                        </a:rPr>
                      </a:br>
                      <a:r>
                        <a:rPr lang="ko-KR" altLang="en-US" sz="800" kern="0" spc="-50" baseline="0" dirty="0">
                          <a:solidFill>
                            <a:srgbClr val="000000"/>
                          </a:solidFill>
                          <a:effectLst/>
                          <a:latin typeface="KoPub돋움체 Medium" pitchFamily="18" charset="-127"/>
                          <a:ea typeface="KoPub돋움체 Medium" pitchFamily="18" charset="-127"/>
                          <a:cs typeface="+mn-cs"/>
                        </a:rPr>
                        <a:t>호우시나리오 개발</a:t>
                      </a:r>
                    </a:p>
                  </a:txBody>
                  <a:tcPr marL="0" marR="0" marT="0" marB="0" anchor="ctr">
                    <a:lnL w="3556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A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800" kern="0" spc="0" dirty="0">
                        <a:solidFill>
                          <a:srgbClr val="000000"/>
                        </a:solidFill>
                        <a:effectLst/>
                        <a:latin typeface="돋움" panose="020B0600000101010101" pitchFamily="50" charset="-127"/>
                        <a:ea typeface="한컴돋움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800" kern="0" spc="0" dirty="0">
                        <a:solidFill>
                          <a:srgbClr val="000000"/>
                        </a:solidFill>
                        <a:effectLst/>
                        <a:latin typeface="돋움" panose="020B0600000101010101" pitchFamily="50" charset="-127"/>
                        <a:ea typeface="한컴돋움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800" kern="0" spc="0">
                        <a:solidFill>
                          <a:srgbClr val="000000"/>
                        </a:solidFill>
                        <a:effectLst/>
                        <a:latin typeface="돋움" panose="020B0600000101010101" pitchFamily="50" charset="-127"/>
                        <a:ea typeface="한컴돋움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800" kern="0" spc="0">
                        <a:solidFill>
                          <a:srgbClr val="000000"/>
                        </a:solidFill>
                        <a:effectLst/>
                        <a:latin typeface="돋움" panose="020B0600000101010101" pitchFamily="50" charset="-127"/>
                        <a:ea typeface="한컴돋움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800" kern="0" spc="0" dirty="0">
                        <a:solidFill>
                          <a:srgbClr val="000000"/>
                        </a:solidFill>
                        <a:effectLst/>
                        <a:latin typeface="돋움" panose="020B0600000101010101" pitchFamily="50" charset="-127"/>
                        <a:ea typeface="한컴돋움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800" kern="0" spc="0" dirty="0">
                        <a:solidFill>
                          <a:srgbClr val="000000"/>
                        </a:solidFill>
                        <a:effectLst/>
                        <a:latin typeface="돋움" panose="020B0600000101010101" pitchFamily="50" charset="-127"/>
                        <a:ea typeface="한컴돋움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EC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800" kern="0" spc="0" dirty="0">
                        <a:solidFill>
                          <a:srgbClr val="000000"/>
                        </a:solidFill>
                        <a:effectLst/>
                        <a:latin typeface="돋움" panose="020B0600000101010101" pitchFamily="50" charset="-127"/>
                        <a:ea typeface="한컴돋움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EC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800" kern="0" spc="0" dirty="0">
                        <a:solidFill>
                          <a:srgbClr val="000000"/>
                        </a:solidFill>
                        <a:effectLst/>
                        <a:latin typeface="돋움" panose="020B0600000101010101" pitchFamily="50" charset="-127"/>
                        <a:ea typeface="한컴돋움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EC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800" kern="0" spc="0" dirty="0">
                        <a:solidFill>
                          <a:srgbClr val="000000"/>
                        </a:solidFill>
                        <a:effectLst/>
                        <a:latin typeface="돋움" panose="020B0600000101010101" pitchFamily="50" charset="-127"/>
                        <a:ea typeface="한컴돋움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EC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800" kern="0" spc="0" dirty="0">
                        <a:solidFill>
                          <a:srgbClr val="000000"/>
                        </a:solidFill>
                        <a:effectLst/>
                        <a:latin typeface="돋움" panose="020B0600000101010101" pitchFamily="50" charset="-127"/>
                        <a:ea typeface="한컴돋움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EC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800" kern="0" spc="0" dirty="0">
                        <a:solidFill>
                          <a:srgbClr val="000000"/>
                        </a:solidFill>
                        <a:effectLst/>
                        <a:latin typeface="돋움" panose="020B0600000101010101" pitchFamily="50" charset="-127"/>
                        <a:ea typeface="한컴돋움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EC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800" kern="0" spc="0" dirty="0">
                        <a:solidFill>
                          <a:srgbClr val="000000"/>
                        </a:solidFill>
                        <a:effectLst/>
                        <a:latin typeface="돋움" panose="020B0600000101010101" pitchFamily="50" charset="-127"/>
                        <a:ea typeface="한컴돋움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EC0">
                        <a:alpha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87293">
                <a:tc>
                  <a:txBody>
                    <a:bodyPr/>
                    <a:lstStyle/>
                    <a:p>
                      <a:pPr marL="108000" marR="0" indent="-72000" algn="l" fontAlgn="base" latinLnBrk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r>
                        <a:rPr lang="ko-KR" altLang="en-US" sz="800" kern="0" spc="-50" baseline="0" dirty="0">
                          <a:solidFill>
                            <a:srgbClr val="000000"/>
                          </a:solidFill>
                          <a:effectLst/>
                          <a:latin typeface="KoPub돋움체 Medium" pitchFamily="18" charset="-127"/>
                          <a:ea typeface="KoPub돋움체 Medium" pitchFamily="18" charset="-127"/>
                          <a:cs typeface="+mn-cs"/>
                        </a:rPr>
                        <a:t>제주도 홍수 및 침수 위험지수 산정 모델 </a:t>
                      </a:r>
                      <a:r>
                        <a:rPr lang="en-US" altLang="ko-KR" sz="800" kern="0" spc="-50" baseline="0" dirty="0">
                          <a:solidFill>
                            <a:srgbClr val="000000"/>
                          </a:solidFill>
                          <a:effectLst/>
                          <a:latin typeface="KoPub돋움체 Medium" pitchFamily="18" charset="-127"/>
                          <a:ea typeface="KoPub돋움체 Medium" pitchFamily="18" charset="-127"/>
                          <a:cs typeface="+mn-cs"/>
                        </a:rPr>
                        <a:t/>
                      </a:r>
                      <a:br>
                        <a:rPr lang="en-US" altLang="ko-KR" sz="800" kern="0" spc="-50" baseline="0" dirty="0">
                          <a:solidFill>
                            <a:srgbClr val="000000"/>
                          </a:solidFill>
                          <a:effectLst/>
                          <a:latin typeface="KoPub돋움체 Medium" pitchFamily="18" charset="-127"/>
                          <a:ea typeface="KoPub돋움체 Medium" pitchFamily="18" charset="-127"/>
                          <a:cs typeface="+mn-cs"/>
                        </a:rPr>
                      </a:br>
                      <a:r>
                        <a:rPr lang="ko-KR" altLang="en-US" sz="800" kern="0" spc="-50" baseline="0" dirty="0">
                          <a:solidFill>
                            <a:srgbClr val="000000"/>
                          </a:solidFill>
                          <a:effectLst/>
                          <a:latin typeface="KoPub돋움체 Medium" pitchFamily="18" charset="-127"/>
                          <a:ea typeface="KoPub돋움체 Medium" pitchFamily="18" charset="-127"/>
                          <a:cs typeface="+mn-cs"/>
                        </a:rPr>
                        <a:t>개발</a:t>
                      </a:r>
                    </a:p>
                  </a:txBody>
                  <a:tcPr marL="0" marR="0" marT="0" marB="0" anchor="ctr">
                    <a:lnL w="3556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A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800" kern="0" spc="0">
                        <a:solidFill>
                          <a:srgbClr val="000000"/>
                        </a:solidFill>
                        <a:effectLst/>
                        <a:latin typeface="돋움" panose="020B0600000101010101" pitchFamily="50" charset="-127"/>
                        <a:ea typeface="한컴돋움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800" kern="0" spc="0">
                        <a:solidFill>
                          <a:srgbClr val="000000"/>
                        </a:solidFill>
                        <a:effectLst/>
                        <a:latin typeface="돋움" panose="020B0600000101010101" pitchFamily="50" charset="-127"/>
                        <a:ea typeface="한컴돋움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800" kern="0" spc="0" dirty="0">
                        <a:solidFill>
                          <a:srgbClr val="000000"/>
                        </a:solidFill>
                        <a:effectLst/>
                        <a:latin typeface="돋움" panose="020B0600000101010101" pitchFamily="50" charset="-127"/>
                        <a:ea typeface="한컴돋움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800" kern="0" spc="0" dirty="0">
                        <a:solidFill>
                          <a:srgbClr val="000000"/>
                        </a:solidFill>
                        <a:effectLst/>
                        <a:latin typeface="돋움" panose="020B0600000101010101" pitchFamily="50" charset="-127"/>
                        <a:ea typeface="한컴돋움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EC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800" kern="0" spc="0" dirty="0">
                        <a:solidFill>
                          <a:srgbClr val="000000"/>
                        </a:solidFill>
                        <a:effectLst/>
                        <a:latin typeface="돋움" panose="020B0600000101010101" pitchFamily="50" charset="-127"/>
                        <a:ea typeface="한컴돋움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EC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800" kern="0" spc="0" dirty="0">
                        <a:solidFill>
                          <a:srgbClr val="000000"/>
                        </a:solidFill>
                        <a:effectLst/>
                        <a:latin typeface="돋움" panose="020B0600000101010101" pitchFamily="50" charset="-127"/>
                        <a:ea typeface="한컴돋움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EC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800" kern="0" spc="0" dirty="0">
                        <a:solidFill>
                          <a:srgbClr val="000000"/>
                        </a:solidFill>
                        <a:effectLst/>
                        <a:latin typeface="돋움" panose="020B0600000101010101" pitchFamily="50" charset="-127"/>
                        <a:ea typeface="한컴돋움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EC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800" kern="0" spc="0" dirty="0">
                        <a:solidFill>
                          <a:srgbClr val="000000"/>
                        </a:solidFill>
                        <a:effectLst/>
                        <a:latin typeface="돋움" panose="020B0600000101010101" pitchFamily="50" charset="-127"/>
                        <a:ea typeface="한컴돋움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EC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800" kern="0" spc="0" dirty="0">
                        <a:solidFill>
                          <a:srgbClr val="000000"/>
                        </a:solidFill>
                        <a:effectLst/>
                        <a:latin typeface="돋움" panose="020B0600000101010101" pitchFamily="50" charset="-127"/>
                        <a:ea typeface="한컴돋움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EC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800" kern="0" spc="0" dirty="0">
                        <a:solidFill>
                          <a:srgbClr val="000000"/>
                        </a:solidFill>
                        <a:effectLst/>
                        <a:latin typeface="돋움" panose="020B0600000101010101" pitchFamily="50" charset="-127"/>
                        <a:ea typeface="한컴돋움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EC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800" kern="0" spc="0" dirty="0">
                        <a:solidFill>
                          <a:srgbClr val="000000"/>
                        </a:solidFill>
                        <a:effectLst/>
                        <a:latin typeface="돋움" panose="020B0600000101010101" pitchFamily="50" charset="-127"/>
                        <a:ea typeface="한컴돋움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EC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800" kern="0" spc="0" dirty="0">
                        <a:solidFill>
                          <a:srgbClr val="000000"/>
                        </a:solidFill>
                        <a:effectLst/>
                        <a:latin typeface="돋움" panose="020B0600000101010101" pitchFamily="50" charset="-127"/>
                        <a:ea typeface="한컴돋움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EC0">
                        <a:alpha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37878">
                <a:tc>
                  <a:txBody>
                    <a:bodyPr/>
                    <a:lstStyle/>
                    <a:p>
                      <a:pPr marL="108000" marR="0" indent="-72000" algn="l" fontAlgn="base" latinLnBrk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r>
                        <a:rPr lang="ko-KR" altLang="en-US" sz="800" kern="0" spc="-50" baseline="0" dirty="0">
                          <a:solidFill>
                            <a:srgbClr val="000000"/>
                          </a:solidFill>
                          <a:effectLst/>
                          <a:latin typeface="KoPub돋움체 Medium" pitchFamily="18" charset="-127"/>
                          <a:ea typeface="KoPub돋움체 Medium" pitchFamily="18" charset="-127"/>
                          <a:cs typeface="+mn-cs"/>
                        </a:rPr>
                        <a:t>안전지원 시설 설치계획 수립 및 장비 구축</a:t>
                      </a:r>
                    </a:p>
                  </a:txBody>
                  <a:tcPr marL="0" marR="0" marT="0" marB="0" anchor="ctr">
                    <a:lnL w="3556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A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800" kern="0" spc="0" dirty="0">
                        <a:solidFill>
                          <a:srgbClr val="000000"/>
                        </a:solidFill>
                        <a:effectLst/>
                        <a:latin typeface="돋움" panose="020B0600000101010101" pitchFamily="50" charset="-127"/>
                        <a:ea typeface="한컴돋움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800" kern="0" spc="0" dirty="0">
                        <a:solidFill>
                          <a:srgbClr val="000000"/>
                        </a:solidFill>
                        <a:effectLst/>
                        <a:latin typeface="돋움" panose="020B0600000101010101" pitchFamily="50" charset="-127"/>
                        <a:ea typeface="한컴돋움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800" kern="0" spc="0" dirty="0">
                        <a:solidFill>
                          <a:srgbClr val="000000"/>
                        </a:solidFill>
                        <a:effectLst/>
                        <a:latin typeface="돋움" panose="020B0600000101010101" pitchFamily="50" charset="-127"/>
                        <a:ea typeface="한컴돋움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800" kern="0" spc="0" dirty="0">
                        <a:solidFill>
                          <a:srgbClr val="000000"/>
                        </a:solidFill>
                        <a:effectLst/>
                        <a:latin typeface="돋움" panose="020B0600000101010101" pitchFamily="50" charset="-127"/>
                        <a:ea typeface="한컴돋움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800" kern="0" spc="0" dirty="0">
                        <a:solidFill>
                          <a:srgbClr val="000000"/>
                        </a:solidFill>
                        <a:effectLst/>
                        <a:latin typeface="돋움" panose="020B0600000101010101" pitchFamily="50" charset="-127"/>
                        <a:ea typeface="한컴돋움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800" kern="0" spc="0" dirty="0">
                        <a:solidFill>
                          <a:srgbClr val="000000"/>
                        </a:solidFill>
                        <a:effectLst/>
                        <a:latin typeface="돋움" panose="020B0600000101010101" pitchFamily="50" charset="-127"/>
                        <a:ea typeface="한컴돋움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800" kern="0" spc="0" dirty="0">
                        <a:solidFill>
                          <a:srgbClr val="000000"/>
                        </a:solidFill>
                        <a:effectLst/>
                        <a:latin typeface="돋움" panose="020B0600000101010101" pitchFamily="50" charset="-127"/>
                        <a:ea typeface="한컴돋움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800" kern="0" spc="0" dirty="0">
                        <a:solidFill>
                          <a:srgbClr val="000000"/>
                        </a:solidFill>
                        <a:effectLst/>
                        <a:latin typeface="돋움" panose="020B0600000101010101" pitchFamily="50" charset="-127"/>
                        <a:ea typeface="한컴돋움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800" kern="0" spc="0" dirty="0">
                        <a:solidFill>
                          <a:srgbClr val="000000"/>
                        </a:solidFill>
                        <a:effectLst/>
                        <a:latin typeface="돋움" panose="020B0600000101010101" pitchFamily="50" charset="-127"/>
                        <a:ea typeface="한컴돋움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800" kern="0" spc="0" dirty="0">
                        <a:solidFill>
                          <a:srgbClr val="000000"/>
                        </a:solidFill>
                        <a:effectLst/>
                        <a:latin typeface="돋움" panose="020B0600000101010101" pitchFamily="50" charset="-127"/>
                        <a:ea typeface="한컴돋움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800" kern="0" spc="0" dirty="0">
                        <a:solidFill>
                          <a:srgbClr val="000000"/>
                        </a:solidFill>
                        <a:effectLst/>
                        <a:latin typeface="돋움" panose="020B0600000101010101" pitchFamily="50" charset="-127"/>
                        <a:ea typeface="한컴돋움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800" kern="0" spc="0" dirty="0">
                        <a:solidFill>
                          <a:srgbClr val="000000"/>
                        </a:solidFill>
                        <a:effectLst/>
                        <a:latin typeface="돋움" panose="020B0600000101010101" pitchFamily="50" charset="-127"/>
                        <a:ea typeface="한컴돋움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>
                        <a:alpha val="69804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21222">
                <a:tc>
                  <a:txBody>
                    <a:bodyPr/>
                    <a:lstStyle/>
                    <a:p>
                      <a:pPr marL="108000" marR="0" indent="-72000" algn="l" fontAlgn="base" latinLnBrk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r>
                        <a:rPr lang="ko-KR" altLang="en-US" sz="800" kern="0" spc="-50" baseline="0" dirty="0">
                          <a:solidFill>
                            <a:srgbClr val="000000"/>
                          </a:solidFill>
                          <a:effectLst/>
                          <a:latin typeface="KoPub돋움체 Medium" pitchFamily="18" charset="-127"/>
                          <a:ea typeface="KoPub돋움체 Medium" pitchFamily="18" charset="-127"/>
                          <a:cs typeface="+mn-cs"/>
                        </a:rPr>
                        <a:t>실시간 위험상황 감시 기능 개발</a:t>
                      </a:r>
                    </a:p>
                  </a:txBody>
                  <a:tcPr marL="0" marR="0" marT="0" marB="0" anchor="ctr">
                    <a:lnL w="3556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A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800" kern="0" spc="0">
                        <a:solidFill>
                          <a:srgbClr val="000000"/>
                        </a:solidFill>
                        <a:effectLst/>
                        <a:latin typeface="돋움" panose="020B0600000101010101" pitchFamily="50" charset="-127"/>
                        <a:ea typeface="한컴돋움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800" kern="0" spc="0">
                        <a:solidFill>
                          <a:srgbClr val="000000"/>
                        </a:solidFill>
                        <a:effectLst/>
                        <a:latin typeface="돋움" panose="020B0600000101010101" pitchFamily="50" charset="-127"/>
                        <a:ea typeface="한컴돋움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800" kern="0" spc="0" dirty="0">
                        <a:solidFill>
                          <a:srgbClr val="000000"/>
                        </a:solidFill>
                        <a:effectLst/>
                        <a:latin typeface="돋움" panose="020B0600000101010101" pitchFamily="50" charset="-127"/>
                        <a:ea typeface="한컴돋움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800" kern="0" spc="0" dirty="0">
                        <a:solidFill>
                          <a:srgbClr val="000000"/>
                        </a:solidFill>
                        <a:effectLst/>
                        <a:latin typeface="돋움" panose="020B0600000101010101" pitchFamily="50" charset="-127"/>
                        <a:ea typeface="한컴돋움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800" kern="0" spc="0" dirty="0">
                        <a:solidFill>
                          <a:srgbClr val="000000"/>
                        </a:solidFill>
                        <a:effectLst/>
                        <a:latin typeface="돋움" panose="020B0600000101010101" pitchFamily="50" charset="-127"/>
                        <a:ea typeface="한컴돋움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800" kern="0" spc="0" dirty="0">
                        <a:solidFill>
                          <a:srgbClr val="000000"/>
                        </a:solidFill>
                        <a:effectLst/>
                        <a:latin typeface="돋움" panose="020B0600000101010101" pitchFamily="50" charset="-127"/>
                        <a:ea typeface="한컴돋움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800" kern="0" spc="0" dirty="0">
                        <a:solidFill>
                          <a:srgbClr val="000000"/>
                        </a:solidFill>
                        <a:effectLst/>
                        <a:latin typeface="돋움" panose="020B0600000101010101" pitchFamily="50" charset="-127"/>
                        <a:ea typeface="한컴돋움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800" kern="0" spc="0" dirty="0">
                        <a:solidFill>
                          <a:srgbClr val="000000"/>
                        </a:solidFill>
                        <a:effectLst/>
                        <a:latin typeface="돋움" panose="020B0600000101010101" pitchFamily="50" charset="-127"/>
                        <a:ea typeface="한컴돋움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800" kern="0" spc="0" dirty="0">
                        <a:solidFill>
                          <a:srgbClr val="000000"/>
                        </a:solidFill>
                        <a:effectLst/>
                        <a:latin typeface="돋움" panose="020B0600000101010101" pitchFamily="50" charset="-127"/>
                        <a:ea typeface="한컴돋움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800" kern="0" spc="0" dirty="0">
                        <a:solidFill>
                          <a:srgbClr val="000000"/>
                        </a:solidFill>
                        <a:effectLst/>
                        <a:latin typeface="돋움" panose="020B0600000101010101" pitchFamily="50" charset="-127"/>
                        <a:ea typeface="한컴돋움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800" kern="0" spc="0">
                        <a:solidFill>
                          <a:srgbClr val="000000"/>
                        </a:solidFill>
                        <a:effectLst/>
                        <a:latin typeface="돋움" panose="020B0600000101010101" pitchFamily="50" charset="-127"/>
                        <a:ea typeface="한컴돋움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800" kern="0" spc="0">
                        <a:solidFill>
                          <a:srgbClr val="000000"/>
                        </a:solidFill>
                        <a:effectLst/>
                        <a:latin typeface="돋움" panose="020B0600000101010101" pitchFamily="50" charset="-127"/>
                        <a:ea typeface="한컴돋움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>
                        <a:alpha val="69804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00544">
                <a:tc>
                  <a:txBody>
                    <a:bodyPr/>
                    <a:lstStyle/>
                    <a:p>
                      <a:pPr marL="108000" marR="0" indent="-72000" algn="l" fontAlgn="base" latinLnBrk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r>
                        <a:rPr lang="ko-KR" altLang="en-US" sz="800" kern="0" spc="-50" baseline="0" dirty="0">
                          <a:solidFill>
                            <a:srgbClr val="000000"/>
                          </a:solidFill>
                          <a:effectLst/>
                          <a:latin typeface="KoPub돋움체 Medium" pitchFamily="18" charset="-127"/>
                          <a:ea typeface="KoPub돋움체 Medium" pitchFamily="18" charset="-127"/>
                          <a:cs typeface="+mn-cs"/>
                        </a:rPr>
                        <a:t>실시간 홍수 위험 기반의 안전지원 </a:t>
                      </a:r>
                      <a:r>
                        <a:rPr lang="en-US" altLang="ko-KR" sz="800" kern="0" spc="-50" baseline="0" dirty="0">
                          <a:solidFill>
                            <a:srgbClr val="000000"/>
                          </a:solidFill>
                          <a:effectLst/>
                          <a:latin typeface="KoPub돋움체 Medium" pitchFamily="18" charset="-127"/>
                          <a:ea typeface="KoPub돋움체 Medium" pitchFamily="18" charset="-127"/>
                          <a:cs typeface="+mn-cs"/>
                        </a:rPr>
                        <a:t/>
                      </a:r>
                      <a:br>
                        <a:rPr lang="en-US" altLang="ko-KR" sz="800" kern="0" spc="-50" baseline="0" dirty="0">
                          <a:solidFill>
                            <a:srgbClr val="000000"/>
                          </a:solidFill>
                          <a:effectLst/>
                          <a:latin typeface="KoPub돋움체 Medium" pitchFamily="18" charset="-127"/>
                          <a:ea typeface="KoPub돋움체 Medium" pitchFamily="18" charset="-127"/>
                          <a:cs typeface="+mn-cs"/>
                        </a:rPr>
                      </a:br>
                      <a:r>
                        <a:rPr lang="ko-KR" altLang="en-US" sz="800" kern="0" spc="-50" baseline="0" dirty="0">
                          <a:solidFill>
                            <a:srgbClr val="000000"/>
                          </a:solidFill>
                          <a:effectLst/>
                          <a:latin typeface="KoPub돋움체 Medium" pitchFamily="18" charset="-127"/>
                          <a:ea typeface="KoPub돋움체 Medium" pitchFamily="18" charset="-127"/>
                          <a:cs typeface="+mn-cs"/>
                        </a:rPr>
                        <a:t>통합 시스템 설계</a:t>
                      </a:r>
                    </a:p>
                  </a:txBody>
                  <a:tcPr marL="0" marR="0" marT="0" marB="0" anchor="ctr">
                    <a:lnL w="3556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A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800" kern="0" spc="0">
                        <a:solidFill>
                          <a:srgbClr val="000000"/>
                        </a:solidFill>
                        <a:effectLst/>
                        <a:latin typeface="돋움" panose="020B0600000101010101" pitchFamily="50" charset="-127"/>
                        <a:ea typeface="한컴돋움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800" kern="0" spc="0">
                        <a:solidFill>
                          <a:srgbClr val="000000"/>
                        </a:solidFill>
                        <a:effectLst/>
                        <a:latin typeface="돋움" panose="020B0600000101010101" pitchFamily="50" charset="-127"/>
                        <a:ea typeface="한컴돋움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800" kern="0" spc="0">
                        <a:solidFill>
                          <a:srgbClr val="000000"/>
                        </a:solidFill>
                        <a:effectLst/>
                        <a:latin typeface="돋움" panose="020B0600000101010101" pitchFamily="50" charset="-127"/>
                        <a:ea typeface="한컴돋움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800" kern="0" spc="0" dirty="0">
                        <a:solidFill>
                          <a:srgbClr val="000000"/>
                        </a:solidFill>
                        <a:effectLst/>
                        <a:latin typeface="돋움" panose="020B0600000101010101" pitchFamily="50" charset="-127"/>
                        <a:ea typeface="한컴돋움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800" kern="0" spc="0" dirty="0">
                        <a:solidFill>
                          <a:srgbClr val="000000"/>
                        </a:solidFill>
                        <a:effectLst/>
                        <a:latin typeface="돋움" panose="020B0600000101010101" pitchFamily="50" charset="-127"/>
                        <a:ea typeface="한컴돋움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800" kern="0" spc="0" dirty="0">
                        <a:solidFill>
                          <a:srgbClr val="000000"/>
                        </a:solidFill>
                        <a:effectLst/>
                        <a:latin typeface="돋움" panose="020B0600000101010101" pitchFamily="50" charset="-127"/>
                        <a:ea typeface="한컴돋움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800" kern="0" spc="0" dirty="0">
                        <a:solidFill>
                          <a:srgbClr val="000000"/>
                        </a:solidFill>
                        <a:effectLst/>
                        <a:latin typeface="돋움" panose="020B0600000101010101" pitchFamily="50" charset="-127"/>
                        <a:ea typeface="한컴돋움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800" kern="0" spc="0" dirty="0">
                        <a:solidFill>
                          <a:srgbClr val="000000"/>
                        </a:solidFill>
                        <a:effectLst/>
                        <a:latin typeface="돋움" panose="020B0600000101010101" pitchFamily="50" charset="-127"/>
                        <a:ea typeface="한컴돋움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800" kern="0" spc="0" dirty="0">
                        <a:solidFill>
                          <a:srgbClr val="000000"/>
                        </a:solidFill>
                        <a:effectLst/>
                        <a:latin typeface="돋움" panose="020B0600000101010101" pitchFamily="50" charset="-127"/>
                        <a:ea typeface="한컴돋움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800" kern="0" spc="0" dirty="0">
                        <a:solidFill>
                          <a:srgbClr val="000000"/>
                        </a:solidFill>
                        <a:effectLst/>
                        <a:latin typeface="돋움" panose="020B0600000101010101" pitchFamily="50" charset="-127"/>
                        <a:ea typeface="한컴돋움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800" kern="0" spc="0" dirty="0">
                        <a:solidFill>
                          <a:srgbClr val="000000"/>
                        </a:solidFill>
                        <a:effectLst/>
                        <a:latin typeface="돋움" panose="020B0600000101010101" pitchFamily="50" charset="-127"/>
                        <a:ea typeface="한컴돋움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800" kern="0" spc="0" dirty="0">
                        <a:solidFill>
                          <a:srgbClr val="000000"/>
                        </a:solidFill>
                        <a:effectLst/>
                        <a:latin typeface="돋움" panose="020B0600000101010101" pitchFamily="50" charset="-127"/>
                        <a:ea typeface="한컴돋움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>
                        <a:alpha val="69804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37878">
                <a:tc>
                  <a:txBody>
                    <a:bodyPr/>
                    <a:lstStyle/>
                    <a:p>
                      <a:pPr marL="108000" marR="0" indent="-72000" algn="l" fontAlgn="base" latinLnBrk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r>
                        <a:rPr lang="ko-KR" altLang="en-US" sz="800" kern="0" spc="-50" baseline="0" dirty="0">
                          <a:solidFill>
                            <a:srgbClr val="000000"/>
                          </a:solidFill>
                          <a:effectLst/>
                          <a:latin typeface="KoPub돋움체 Medium" pitchFamily="18" charset="-127"/>
                          <a:ea typeface="KoPub돋움체 Medium" pitchFamily="18" charset="-127"/>
                          <a:cs typeface="+mn-cs"/>
                        </a:rPr>
                        <a:t>하천범람 및 도시침수 피해 현황 조사</a:t>
                      </a:r>
                      <a:r>
                        <a:rPr lang="en-US" altLang="ko-KR" sz="800" kern="0" spc="-50" baseline="0" dirty="0">
                          <a:solidFill>
                            <a:srgbClr val="000000"/>
                          </a:solidFill>
                          <a:effectLst/>
                          <a:latin typeface="KoPub돋움체 Medium" pitchFamily="18" charset="-127"/>
                          <a:ea typeface="KoPub돋움체 Medium" pitchFamily="18" charset="-127"/>
                          <a:cs typeface="+mn-cs"/>
                        </a:rPr>
                        <a:t>·</a:t>
                      </a:r>
                      <a:r>
                        <a:rPr lang="ko-KR" altLang="en-US" sz="800" kern="0" spc="-50" baseline="0" dirty="0">
                          <a:solidFill>
                            <a:srgbClr val="000000"/>
                          </a:solidFill>
                          <a:effectLst/>
                          <a:latin typeface="KoPub돋움체 Medium" pitchFamily="18" charset="-127"/>
                          <a:ea typeface="KoPub돋움체 Medium" pitchFamily="18" charset="-127"/>
                          <a:cs typeface="+mn-cs"/>
                        </a:rPr>
                        <a:t>분석</a:t>
                      </a:r>
                      <a:r>
                        <a:rPr lang="en-US" altLang="ko-KR" sz="800" kern="0" spc="-50" baseline="0" dirty="0">
                          <a:solidFill>
                            <a:srgbClr val="000000"/>
                          </a:solidFill>
                          <a:effectLst/>
                          <a:latin typeface="KoPub돋움체 Medium" pitchFamily="18" charset="-127"/>
                          <a:ea typeface="KoPub돋움체 Medium" pitchFamily="18" charset="-127"/>
                          <a:cs typeface="+mn-cs"/>
                        </a:rPr>
                        <a:t/>
                      </a:r>
                      <a:br>
                        <a:rPr lang="en-US" altLang="ko-KR" sz="800" kern="0" spc="-50" baseline="0" dirty="0">
                          <a:solidFill>
                            <a:srgbClr val="000000"/>
                          </a:solidFill>
                          <a:effectLst/>
                          <a:latin typeface="KoPub돋움체 Medium" pitchFamily="18" charset="-127"/>
                          <a:ea typeface="KoPub돋움체 Medium" pitchFamily="18" charset="-127"/>
                          <a:cs typeface="+mn-cs"/>
                        </a:rPr>
                      </a:br>
                      <a:r>
                        <a:rPr lang="en-US" altLang="ko-KR" sz="800" kern="0" spc="-50" baseline="0" dirty="0">
                          <a:solidFill>
                            <a:srgbClr val="000000"/>
                          </a:solidFill>
                          <a:effectLst/>
                          <a:latin typeface="KoPub돋움체 Medium" pitchFamily="18" charset="-127"/>
                          <a:ea typeface="KoPub돋움체 Medium" pitchFamily="18" charset="-127"/>
                          <a:cs typeface="+mn-cs"/>
                        </a:rPr>
                        <a:t>(</a:t>
                      </a:r>
                      <a:r>
                        <a:rPr lang="ko-KR" altLang="en-US" sz="800" kern="0" spc="-50" baseline="0" dirty="0">
                          <a:solidFill>
                            <a:srgbClr val="000000"/>
                          </a:solidFill>
                          <a:effectLst/>
                          <a:latin typeface="KoPub돋움체 Medium" pitchFamily="18" charset="-127"/>
                          <a:ea typeface="KoPub돋움체 Medium" pitchFamily="18" charset="-127"/>
                          <a:cs typeface="+mn-cs"/>
                        </a:rPr>
                        <a:t>유형</a:t>
                      </a:r>
                      <a:r>
                        <a:rPr lang="en-US" altLang="ko-KR" sz="800" kern="0" spc="-50" baseline="0" dirty="0">
                          <a:solidFill>
                            <a:srgbClr val="000000"/>
                          </a:solidFill>
                          <a:effectLst/>
                          <a:latin typeface="KoPub돋움체 Medium" pitchFamily="18" charset="-127"/>
                          <a:ea typeface="KoPub돋움체 Medium" pitchFamily="18" charset="-127"/>
                          <a:cs typeface="+mn-cs"/>
                        </a:rPr>
                        <a:t>, </a:t>
                      </a:r>
                      <a:r>
                        <a:rPr lang="ko-KR" altLang="en-US" sz="800" kern="0" spc="-50" baseline="0" dirty="0">
                          <a:solidFill>
                            <a:srgbClr val="000000"/>
                          </a:solidFill>
                          <a:effectLst/>
                          <a:latin typeface="KoPub돋움체 Medium" pitchFamily="18" charset="-127"/>
                          <a:ea typeface="KoPub돋움체 Medium" pitchFamily="18" charset="-127"/>
                          <a:cs typeface="+mn-cs"/>
                        </a:rPr>
                        <a:t>위치</a:t>
                      </a:r>
                      <a:r>
                        <a:rPr lang="en-US" altLang="ko-KR" sz="800" kern="0" spc="-50" baseline="0" dirty="0">
                          <a:solidFill>
                            <a:srgbClr val="000000"/>
                          </a:solidFill>
                          <a:effectLst/>
                          <a:latin typeface="KoPub돋움체 Medium" pitchFamily="18" charset="-127"/>
                          <a:ea typeface="KoPub돋움체 Medium" pitchFamily="18" charset="-127"/>
                          <a:cs typeface="+mn-cs"/>
                        </a:rPr>
                        <a:t>, </a:t>
                      </a:r>
                      <a:r>
                        <a:rPr lang="ko-KR" altLang="en-US" sz="800" kern="0" spc="-50" baseline="0" dirty="0">
                          <a:solidFill>
                            <a:srgbClr val="000000"/>
                          </a:solidFill>
                          <a:effectLst/>
                          <a:latin typeface="KoPub돋움체 Medium" pitchFamily="18" charset="-127"/>
                          <a:ea typeface="KoPub돋움체 Medium" pitchFamily="18" charset="-127"/>
                          <a:cs typeface="+mn-cs"/>
                        </a:rPr>
                        <a:t>침수심 등</a:t>
                      </a:r>
                      <a:r>
                        <a:rPr lang="en-US" altLang="ko-KR" sz="800" kern="0" spc="-50" baseline="0" dirty="0">
                          <a:solidFill>
                            <a:srgbClr val="000000"/>
                          </a:solidFill>
                          <a:effectLst/>
                          <a:latin typeface="KoPub돋움체 Medium" pitchFamily="18" charset="-127"/>
                          <a:ea typeface="KoPub돋움체 Medium" pitchFamily="18" charset="-127"/>
                          <a:cs typeface="+mn-cs"/>
                        </a:rPr>
                        <a:t>)</a:t>
                      </a:r>
                      <a:endParaRPr lang="ko-KR" altLang="en-US" sz="800" kern="0" spc="-50" baseline="0" dirty="0">
                        <a:solidFill>
                          <a:srgbClr val="000000"/>
                        </a:solidFill>
                        <a:effectLst/>
                        <a:latin typeface="KoPub돋움체 Medium" pitchFamily="18" charset="-127"/>
                        <a:ea typeface="KoPub돋움체 Medium" pitchFamily="18" charset="-127"/>
                        <a:cs typeface="+mn-cs"/>
                      </a:endParaRPr>
                    </a:p>
                  </a:txBody>
                  <a:tcPr marL="0" marR="0" marT="0" marB="0" anchor="ctr">
                    <a:lnL w="3556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A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800" kern="0" spc="0">
                        <a:solidFill>
                          <a:srgbClr val="000000"/>
                        </a:solidFill>
                        <a:effectLst/>
                        <a:latin typeface="돋움" panose="020B0600000101010101" pitchFamily="50" charset="-127"/>
                        <a:ea typeface="한컴돋움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800" kern="0" spc="0">
                        <a:solidFill>
                          <a:srgbClr val="000000"/>
                        </a:solidFill>
                        <a:effectLst/>
                        <a:latin typeface="돋움" panose="020B0600000101010101" pitchFamily="50" charset="-127"/>
                        <a:ea typeface="한컴돋움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800" kern="0" spc="0">
                        <a:solidFill>
                          <a:srgbClr val="000000"/>
                        </a:solidFill>
                        <a:effectLst/>
                        <a:latin typeface="돋움" panose="020B0600000101010101" pitchFamily="50" charset="-127"/>
                        <a:ea typeface="한컴돋움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800" kern="0" spc="0" dirty="0">
                        <a:solidFill>
                          <a:srgbClr val="000000"/>
                        </a:solidFill>
                        <a:effectLst/>
                        <a:latin typeface="돋움" panose="020B0600000101010101" pitchFamily="50" charset="-127"/>
                        <a:ea typeface="한컴돋움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34A9F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800" kern="0" spc="0" dirty="0">
                        <a:solidFill>
                          <a:srgbClr val="000000"/>
                        </a:solidFill>
                        <a:effectLst/>
                        <a:latin typeface="돋움" panose="020B0600000101010101" pitchFamily="50" charset="-127"/>
                        <a:ea typeface="한컴돋움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34A9F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800" kern="0" spc="0" dirty="0">
                        <a:solidFill>
                          <a:srgbClr val="000000"/>
                        </a:solidFill>
                        <a:effectLst/>
                        <a:latin typeface="돋움" panose="020B0600000101010101" pitchFamily="50" charset="-127"/>
                        <a:ea typeface="한컴돋움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34A9F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800" kern="0" spc="0" dirty="0">
                        <a:solidFill>
                          <a:srgbClr val="000000"/>
                        </a:solidFill>
                        <a:effectLst/>
                        <a:latin typeface="돋움" panose="020B0600000101010101" pitchFamily="50" charset="-127"/>
                        <a:ea typeface="한컴돋움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34A9F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800" kern="0" spc="0" dirty="0">
                        <a:solidFill>
                          <a:srgbClr val="000000"/>
                        </a:solidFill>
                        <a:effectLst/>
                        <a:latin typeface="돋움" panose="020B0600000101010101" pitchFamily="50" charset="-127"/>
                        <a:ea typeface="한컴돋움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34A9F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800" kern="0" spc="0" dirty="0">
                        <a:solidFill>
                          <a:srgbClr val="000000"/>
                        </a:solidFill>
                        <a:effectLst/>
                        <a:latin typeface="돋움" panose="020B0600000101010101" pitchFamily="50" charset="-127"/>
                        <a:ea typeface="한컴돋움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34A9F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800" kern="0" spc="0" dirty="0">
                        <a:solidFill>
                          <a:srgbClr val="000000"/>
                        </a:solidFill>
                        <a:effectLst/>
                        <a:latin typeface="돋움" panose="020B0600000101010101" pitchFamily="50" charset="-127"/>
                        <a:ea typeface="한컴돋움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34A9F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800" kern="0" spc="0" dirty="0">
                        <a:solidFill>
                          <a:srgbClr val="000000"/>
                        </a:solidFill>
                        <a:effectLst/>
                        <a:latin typeface="돋움" panose="020B0600000101010101" pitchFamily="50" charset="-127"/>
                        <a:ea typeface="한컴돋움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800" kern="0" spc="0" dirty="0">
                        <a:solidFill>
                          <a:srgbClr val="000000"/>
                        </a:solidFill>
                        <a:effectLst/>
                        <a:latin typeface="돋움" panose="020B0600000101010101" pitchFamily="50" charset="-127"/>
                        <a:ea typeface="한컴돋움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37878">
                <a:tc>
                  <a:txBody>
                    <a:bodyPr/>
                    <a:lstStyle/>
                    <a:p>
                      <a:pPr marL="108000" marR="0" indent="-72000" algn="l" fontAlgn="base" latinLnBrk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r>
                        <a:rPr lang="ko-KR" altLang="en-US" sz="800" kern="0" spc="-50" baseline="0" dirty="0">
                          <a:solidFill>
                            <a:srgbClr val="000000"/>
                          </a:solidFill>
                          <a:effectLst/>
                          <a:latin typeface="KoPub돋움체 Medium" pitchFamily="18" charset="-127"/>
                          <a:ea typeface="KoPub돋움체 Medium" pitchFamily="18" charset="-127"/>
                          <a:cs typeface="+mn-cs"/>
                        </a:rPr>
                        <a:t>하천 주변 도로 </a:t>
                      </a:r>
                      <a:r>
                        <a:rPr lang="ko-KR" altLang="en-US" sz="800" kern="0" spc="-50" baseline="0" dirty="0" err="1">
                          <a:solidFill>
                            <a:srgbClr val="000000"/>
                          </a:solidFill>
                          <a:effectLst/>
                          <a:latin typeface="KoPub돋움체 Medium" pitchFamily="18" charset="-127"/>
                          <a:ea typeface="KoPub돋움체 Medium" pitchFamily="18" charset="-127"/>
                          <a:cs typeface="+mn-cs"/>
                        </a:rPr>
                        <a:t>지반고</a:t>
                      </a:r>
                      <a:r>
                        <a:rPr lang="ko-KR" altLang="en-US" sz="800" kern="0" spc="-50" baseline="0" dirty="0">
                          <a:solidFill>
                            <a:srgbClr val="000000"/>
                          </a:solidFill>
                          <a:effectLst/>
                          <a:latin typeface="KoPub돋움체 Medium" pitchFamily="18" charset="-127"/>
                          <a:ea typeface="KoPub돋움체 Medium" pitchFamily="18" charset="-127"/>
                          <a:cs typeface="+mn-cs"/>
                        </a:rPr>
                        <a:t> 비교를 통한 상대적 </a:t>
                      </a:r>
                      <a:r>
                        <a:rPr lang="en-US" altLang="ko-KR" sz="800" kern="0" spc="-50" baseline="0" dirty="0">
                          <a:solidFill>
                            <a:srgbClr val="000000"/>
                          </a:solidFill>
                          <a:effectLst/>
                          <a:latin typeface="KoPub돋움체 Medium" pitchFamily="18" charset="-127"/>
                          <a:ea typeface="KoPub돋움체 Medium" pitchFamily="18" charset="-127"/>
                          <a:cs typeface="+mn-cs"/>
                        </a:rPr>
                        <a:t/>
                      </a:r>
                      <a:br>
                        <a:rPr lang="en-US" altLang="ko-KR" sz="800" kern="0" spc="-50" baseline="0" dirty="0">
                          <a:solidFill>
                            <a:srgbClr val="000000"/>
                          </a:solidFill>
                          <a:effectLst/>
                          <a:latin typeface="KoPub돋움체 Medium" pitchFamily="18" charset="-127"/>
                          <a:ea typeface="KoPub돋움체 Medium" pitchFamily="18" charset="-127"/>
                          <a:cs typeface="+mn-cs"/>
                        </a:rPr>
                      </a:br>
                      <a:r>
                        <a:rPr lang="ko-KR" altLang="en-US" sz="800" kern="0" spc="-50" baseline="0" dirty="0">
                          <a:solidFill>
                            <a:srgbClr val="000000"/>
                          </a:solidFill>
                          <a:effectLst/>
                          <a:latin typeface="KoPub돋움체 Medium" pitchFamily="18" charset="-127"/>
                          <a:ea typeface="KoPub돋움체 Medium" pitchFamily="18" charset="-127"/>
                          <a:cs typeface="+mn-cs"/>
                        </a:rPr>
                        <a:t>저지대 침수위험도 분석</a:t>
                      </a:r>
                    </a:p>
                  </a:txBody>
                  <a:tcPr marL="0" marR="0" marT="0" marB="0" anchor="ctr">
                    <a:lnL w="3556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A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800" kern="0" spc="0">
                        <a:solidFill>
                          <a:srgbClr val="000000"/>
                        </a:solidFill>
                        <a:effectLst/>
                        <a:latin typeface="돋움" panose="020B0600000101010101" pitchFamily="50" charset="-127"/>
                        <a:ea typeface="한컴돋움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800" kern="0" spc="0" dirty="0">
                        <a:solidFill>
                          <a:srgbClr val="000000"/>
                        </a:solidFill>
                        <a:effectLst/>
                        <a:latin typeface="돋움" panose="020B0600000101010101" pitchFamily="50" charset="-127"/>
                        <a:ea typeface="한컴돋움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800" kern="0" spc="0">
                        <a:solidFill>
                          <a:srgbClr val="000000"/>
                        </a:solidFill>
                        <a:effectLst/>
                        <a:latin typeface="돋움" panose="020B0600000101010101" pitchFamily="50" charset="-127"/>
                        <a:ea typeface="한컴돋움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800" kern="0" spc="0" dirty="0">
                        <a:solidFill>
                          <a:srgbClr val="000000"/>
                        </a:solidFill>
                        <a:effectLst/>
                        <a:latin typeface="돋움" panose="020B0600000101010101" pitchFamily="50" charset="-127"/>
                        <a:ea typeface="한컴돋움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34A9F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800" kern="0" spc="0" dirty="0">
                        <a:solidFill>
                          <a:srgbClr val="000000"/>
                        </a:solidFill>
                        <a:effectLst/>
                        <a:latin typeface="돋움" panose="020B0600000101010101" pitchFamily="50" charset="-127"/>
                        <a:ea typeface="한컴돋움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34A9F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800" kern="0" spc="0" dirty="0">
                        <a:solidFill>
                          <a:srgbClr val="000000"/>
                        </a:solidFill>
                        <a:effectLst/>
                        <a:latin typeface="돋움" panose="020B0600000101010101" pitchFamily="50" charset="-127"/>
                        <a:ea typeface="한컴돋움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34A9F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800" kern="0" spc="0" dirty="0">
                        <a:solidFill>
                          <a:srgbClr val="000000"/>
                        </a:solidFill>
                        <a:effectLst/>
                        <a:latin typeface="돋움" panose="020B0600000101010101" pitchFamily="50" charset="-127"/>
                        <a:ea typeface="한컴돋움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800" kern="0" spc="0" dirty="0">
                        <a:solidFill>
                          <a:srgbClr val="000000"/>
                        </a:solidFill>
                        <a:effectLst/>
                        <a:latin typeface="돋움" panose="020B0600000101010101" pitchFamily="50" charset="-127"/>
                        <a:ea typeface="한컴돋움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800" kern="0" spc="0" dirty="0">
                        <a:solidFill>
                          <a:srgbClr val="000000"/>
                        </a:solidFill>
                        <a:effectLst/>
                        <a:latin typeface="돋움" panose="020B0600000101010101" pitchFamily="50" charset="-127"/>
                        <a:ea typeface="한컴돋움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800" kern="0" spc="0">
                        <a:solidFill>
                          <a:srgbClr val="000000"/>
                        </a:solidFill>
                        <a:effectLst/>
                        <a:latin typeface="돋움" panose="020B0600000101010101" pitchFamily="50" charset="-127"/>
                        <a:ea typeface="한컴돋움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800" kern="0" spc="0" dirty="0">
                        <a:solidFill>
                          <a:srgbClr val="000000"/>
                        </a:solidFill>
                        <a:effectLst/>
                        <a:latin typeface="돋움" panose="020B0600000101010101" pitchFamily="50" charset="-127"/>
                        <a:ea typeface="한컴돋움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800" kern="0" spc="0" dirty="0">
                        <a:solidFill>
                          <a:srgbClr val="000000"/>
                        </a:solidFill>
                        <a:effectLst/>
                        <a:latin typeface="돋움" panose="020B0600000101010101" pitchFamily="50" charset="-127"/>
                        <a:ea typeface="한컴돋움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37878">
                <a:tc>
                  <a:txBody>
                    <a:bodyPr/>
                    <a:lstStyle/>
                    <a:p>
                      <a:pPr marL="108000" marR="0" indent="-72000" algn="l" fontAlgn="base" latinLnBrk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r>
                        <a:rPr lang="ko-KR" altLang="en-US" sz="800" kern="0" spc="-50" baseline="0" dirty="0">
                          <a:solidFill>
                            <a:srgbClr val="000000"/>
                          </a:solidFill>
                          <a:effectLst/>
                          <a:latin typeface="KoPub돋움체 Medium" pitchFamily="18" charset="-127"/>
                          <a:ea typeface="KoPub돋움체 Medium" pitchFamily="18" charset="-127"/>
                          <a:cs typeface="+mn-cs"/>
                        </a:rPr>
                        <a:t>하천 특성</a:t>
                      </a:r>
                      <a:r>
                        <a:rPr lang="en-US" altLang="ko-KR" sz="800" kern="0" spc="-50" baseline="0" dirty="0">
                          <a:solidFill>
                            <a:srgbClr val="000000"/>
                          </a:solidFill>
                          <a:effectLst/>
                          <a:latin typeface="KoPub돋움체 Medium" pitchFamily="18" charset="-127"/>
                          <a:ea typeface="KoPub돋움체 Medium" pitchFamily="18" charset="-127"/>
                          <a:cs typeface="+mn-cs"/>
                        </a:rPr>
                        <a:t>(</a:t>
                      </a:r>
                      <a:r>
                        <a:rPr lang="ko-KR" altLang="en-US" sz="800" kern="0" spc="-50" baseline="0" dirty="0">
                          <a:solidFill>
                            <a:srgbClr val="000000"/>
                          </a:solidFill>
                          <a:effectLst/>
                          <a:latin typeface="KoPub돋움체 Medium" pitchFamily="18" charset="-127"/>
                          <a:ea typeface="KoPub돋움체 Medium" pitchFamily="18" charset="-127"/>
                          <a:cs typeface="+mn-cs"/>
                        </a:rPr>
                        <a:t>지형</a:t>
                      </a:r>
                      <a:r>
                        <a:rPr lang="en-US" altLang="ko-KR" sz="800" kern="0" spc="-50" baseline="0" dirty="0">
                          <a:solidFill>
                            <a:srgbClr val="000000"/>
                          </a:solidFill>
                          <a:effectLst/>
                          <a:latin typeface="KoPub돋움체 Medium" pitchFamily="18" charset="-127"/>
                          <a:ea typeface="KoPub돋움체 Medium" pitchFamily="18" charset="-127"/>
                          <a:cs typeface="+mn-cs"/>
                        </a:rPr>
                        <a:t>, </a:t>
                      </a:r>
                      <a:r>
                        <a:rPr lang="ko-KR" altLang="en-US" sz="800" kern="0" spc="-50" baseline="0" dirty="0">
                          <a:solidFill>
                            <a:srgbClr val="000000"/>
                          </a:solidFill>
                          <a:effectLst/>
                          <a:latin typeface="KoPub돋움체 Medium" pitchFamily="18" charset="-127"/>
                          <a:ea typeface="KoPub돋움체 Medium" pitchFamily="18" charset="-127"/>
                          <a:cs typeface="+mn-cs"/>
                        </a:rPr>
                        <a:t>지질</a:t>
                      </a:r>
                      <a:r>
                        <a:rPr lang="en-US" altLang="ko-KR" sz="800" kern="0" spc="-50" baseline="0" dirty="0">
                          <a:solidFill>
                            <a:srgbClr val="000000"/>
                          </a:solidFill>
                          <a:effectLst/>
                          <a:latin typeface="KoPub돋움체 Medium" pitchFamily="18" charset="-127"/>
                          <a:ea typeface="KoPub돋움체 Medium" pitchFamily="18" charset="-127"/>
                          <a:cs typeface="+mn-cs"/>
                        </a:rPr>
                        <a:t>)</a:t>
                      </a:r>
                      <a:r>
                        <a:rPr lang="ko-KR" altLang="en-US" sz="800" kern="0" spc="-50" baseline="0" dirty="0">
                          <a:solidFill>
                            <a:srgbClr val="000000"/>
                          </a:solidFill>
                          <a:effectLst/>
                          <a:latin typeface="KoPub돋움체 Medium" pitchFamily="18" charset="-127"/>
                          <a:ea typeface="KoPub돋움체 Medium" pitchFamily="18" charset="-127"/>
                          <a:cs typeface="+mn-cs"/>
                        </a:rPr>
                        <a:t>을 고려한 홍수위험도 </a:t>
                      </a:r>
                      <a:r>
                        <a:rPr lang="en-US" altLang="ko-KR" sz="800" kern="0" spc="-50" baseline="0" dirty="0">
                          <a:solidFill>
                            <a:srgbClr val="000000"/>
                          </a:solidFill>
                          <a:effectLst/>
                          <a:latin typeface="KoPub돋움체 Medium" pitchFamily="18" charset="-127"/>
                          <a:ea typeface="KoPub돋움체 Medium" pitchFamily="18" charset="-127"/>
                          <a:cs typeface="+mn-cs"/>
                        </a:rPr>
                        <a:t/>
                      </a:r>
                      <a:br>
                        <a:rPr lang="en-US" altLang="ko-KR" sz="800" kern="0" spc="-50" baseline="0" dirty="0">
                          <a:solidFill>
                            <a:srgbClr val="000000"/>
                          </a:solidFill>
                          <a:effectLst/>
                          <a:latin typeface="KoPub돋움체 Medium" pitchFamily="18" charset="-127"/>
                          <a:ea typeface="KoPub돋움체 Medium" pitchFamily="18" charset="-127"/>
                          <a:cs typeface="+mn-cs"/>
                        </a:rPr>
                      </a:br>
                      <a:r>
                        <a:rPr lang="ko-KR" altLang="en-US" sz="800" kern="0" spc="-50" baseline="0" dirty="0">
                          <a:solidFill>
                            <a:srgbClr val="000000"/>
                          </a:solidFill>
                          <a:effectLst/>
                          <a:latin typeface="KoPub돋움체 Medium" pitchFamily="18" charset="-127"/>
                          <a:ea typeface="KoPub돋움체 Medium" pitchFamily="18" charset="-127"/>
                          <a:cs typeface="+mn-cs"/>
                        </a:rPr>
                        <a:t>분석 및 실증 지역 선정</a:t>
                      </a:r>
                    </a:p>
                  </a:txBody>
                  <a:tcPr marL="0" marR="0" marT="0" marB="0" anchor="ctr">
                    <a:lnL w="3556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A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800" kern="0" spc="0">
                        <a:solidFill>
                          <a:srgbClr val="000000"/>
                        </a:solidFill>
                        <a:effectLst/>
                        <a:latin typeface="돋움" panose="020B0600000101010101" pitchFamily="50" charset="-127"/>
                        <a:ea typeface="한컴돋움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800" kern="0" spc="0">
                        <a:solidFill>
                          <a:srgbClr val="000000"/>
                        </a:solidFill>
                        <a:effectLst/>
                        <a:latin typeface="돋움" panose="020B0600000101010101" pitchFamily="50" charset="-127"/>
                        <a:ea typeface="한컴돋움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800" kern="0" spc="0">
                        <a:solidFill>
                          <a:srgbClr val="000000"/>
                        </a:solidFill>
                        <a:effectLst/>
                        <a:latin typeface="돋움" panose="020B0600000101010101" pitchFamily="50" charset="-127"/>
                        <a:ea typeface="한컴돋움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800" kern="0" spc="0" dirty="0">
                        <a:solidFill>
                          <a:srgbClr val="000000"/>
                        </a:solidFill>
                        <a:effectLst/>
                        <a:latin typeface="돋움" panose="020B0600000101010101" pitchFamily="50" charset="-127"/>
                        <a:ea typeface="한컴돋움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34A9F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800" kern="0" spc="0" dirty="0">
                        <a:solidFill>
                          <a:srgbClr val="000000"/>
                        </a:solidFill>
                        <a:effectLst/>
                        <a:latin typeface="돋움" panose="020B0600000101010101" pitchFamily="50" charset="-127"/>
                        <a:ea typeface="한컴돋움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34A9F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800" kern="0" spc="0" dirty="0">
                        <a:solidFill>
                          <a:srgbClr val="000000"/>
                        </a:solidFill>
                        <a:effectLst/>
                        <a:latin typeface="돋움" panose="020B0600000101010101" pitchFamily="50" charset="-127"/>
                        <a:ea typeface="한컴돋움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34A9F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800" kern="0" spc="0">
                        <a:solidFill>
                          <a:srgbClr val="000000"/>
                        </a:solidFill>
                        <a:effectLst/>
                        <a:latin typeface="돋움" panose="020B0600000101010101" pitchFamily="50" charset="-127"/>
                        <a:ea typeface="한컴돋움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800" kern="0" spc="0" dirty="0">
                        <a:solidFill>
                          <a:srgbClr val="000000"/>
                        </a:solidFill>
                        <a:effectLst/>
                        <a:latin typeface="돋움" panose="020B0600000101010101" pitchFamily="50" charset="-127"/>
                        <a:ea typeface="한컴돋움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800" kern="0" spc="0" dirty="0">
                        <a:solidFill>
                          <a:srgbClr val="000000"/>
                        </a:solidFill>
                        <a:effectLst/>
                        <a:latin typeface="돋움" panose="020B0600000101010101" pitchFamily="50" charset="-127"/>
                        <a:ea typeface="한컴돋움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800" kern="0" spc="0" dirty="0">
                        <a:solidFill>
                          <a:srgbClr val="000000"/>
                        </a:solidFill>
                        <a:effectLst/>
                        <a:latin typeface="돋움" panose="020B0600000101010101" pitchFamily="50" charset="-127"/>
                        <a:ea typeface="한컴돋움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800" kern="0" spc="0" dirty="0">
                        <a:solidFill>
                          <a:srgbClr val="000000"/>
                        </a:solidFill>
                        <a:effectLst/>
                        <a:latin typeface="돋움" panose="020B0600000101010101" pitchFamily="50" charset="-127"/>
                        <a:ea typeface="한컴돋움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800" kern="0" spc="0" dirty="0">
                        <a:solidFill>
                          <a:srgbClr val="000000"/>
                        </a:solidFill>
                        <a:effectLst/>
                        <a:latin typeface="돋움" panose="020B0600000101010101" pitchFamily="50" charset="-127"/>
                        <a:ea typeface="한컴돋움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37878">
                <a:tc>
                  <a:txBody>
                    <a:bodyPr/>
                    <a:lstStyle/>
                    <a:p>
                      <a:pPr marL="108000" marR="0" indent="-72000" algn="l" fontAlgn="base" latinLnBrk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r>
                        <a:rPr lang="ko-KR" altLang="en-US" sz="800" kern="0" spc="-50" baseline="0" dirty="0">
                          <a:solidFill>
                            <a:srgbClr val="000000"/>
                          </a:solidFill>
                          <a:effectLst/>
                          <a:latin typeface="KoPub돋움체 Medium" pitchFamily="18" charset="-127"/>
                          <a:ea typeface="KoPub돋움체 Medium" pitchFamily="18" charset="-127"/>
                          <a:cs typeface="+mn-cs"/>
                        </a:rPr>
                        <a:t>관측장비 설치 및 운영을 통한 </a:t>
                      </a:r>
                      <a:r>
                        <a:rPr lang="en-US" altLang="ko-KR" sz="800" kern="0" spc="-50" baseline="0" dirty="0">
                          <a:solidFill>
                            <a:srgbClr val="000000"/>
                          </a:solidFill>
                          <a:effectLst/>
                          <a:latin typeface="KoPub돋움체 Medium" pitchFamily="18" charset="-127"/>
                          <a:ea typeface="KoPub돋움체 Medium" pitchFamily="18" charset="-127"/>
                          <a:cs typeface="+mn-cs"/>
                        </a:rPr>
                        <a:t/>
                      </a:r>
                      <a:br>
                        <a:rPr lang="en-US" altLang="ko-KR" sz="800" kern="0" spc="-50" baseline="0" dirty="0">
                          <a:solidFill>
                            <a:srgbClr val="000000"/>
                          </a:solidFill>
                          <a:effectLst/>
                          <a:latin typeface="KoPub돋움체 Medium" pitchFamily="18" charset="-127"/>
                          <a:ea typeface="KoPub돋움체 Medium" pitchFamily="18" charset="-127"/>
                          <a:cs typeface="+mn-cs"/>
                        </a:rPr>
                      </a:br>
                      <a:r>
                        <a:rPr lang="ko-KR" altLang="en-US" sz="800" kern="0" spc="-50" baseline="0" dirty="0">
                          <a:solidFill>
                            <a:srgbClr val="000000"/>
                          </a:solidFill>
                          <a:effectLst/>
                          <a:latin typeface="KoPub돋움체 Medium" pitchFamily="18" charset="-127"/>
                          <a:ea typeface="KoPub돋움체 Medium" pitchFamily="18" charset="-127"/>
                          <a:cs typeface="+mn-cs"/>
                        </a:rPr>
                        <a:t>하천 유량 </a:t>
                      </a:r>
                      <a:r>
                        <a:rPr lang="en-US" altLang="ko-KR" sz="800" kern="0" spc="-50" baseline="0" dirty="0">
                          <a:solidFill>
                            <a:srgbClr val="000000"/>
                          </a:solidFill>
                          <a:effectLst/>
                          <a:latin typeface="KoPub돋움체 Medium" pitchFamily="18" charset="-127"/>
                          <a:ea typeface="KoPub돋움체 Medium" pitchFamily="18" charset="-127"/>
                          <a:cs typeface="+mn-cs"/>
                        </a:rPr>
                        <a:t>DB </a:t>
                      </a:r>
                      <a:r>
                        <a:rPr lang="ko-KR" altLang="en-US" sz="800" kern="0" spc="-50" baseline="0" dirty="0">
                          <a:solidFill>
                            <a:srgbClr val="000000"/>
                          </a:solidFill>
                          <a:effectLst/>
                          <a:latin typeface="KoPub돋움체 Medium" pitchFamily="18" charset="-127"/>
                          <a:ea typeface="KoPub돋움체 Medium" pitchFamily="18" charset="-127"/>
                          <a:cs typeface="+mn-cs"/>
                        </a:rPr>
                        <a:t>구축</a:t>
                      </a:r>
                    </a:p>
                  </a:txBody>
                  <a:tcPr marL="0" marR="0" marT="0" marB="0" anchor="ctr">
                    <a:lnL w="3556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A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800" kern="0" spc="0" dirty="0">
                        <a:solidFill>
                          <a:srgbClr val="000000"/>
                        </a:solidFill>
                        <a:effectLst/>
                        <a:latin typeface="돋움" panose="020B0600000101010101" pitchFamily="50" charset="-127"/>
                        <a:ea typeface="한컴돋움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800" kern="0" spc="0" dirty="0">
                        <a:solidFill>
                          <a:srgbClr val="000000"/>
                        </a:solidFill>
                        <a:effectLst/>
                        <a:latin typeface="돋움" panose="020B0600000101010101" pitchFamily="50" charset="-127"/>
                        <a:ea typeface="한컴돋움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800" kern="0" spc="0" dirty="0">
                        <a:solidFill>
                          <a:srgbClr val="000000"/>
                        </a:solidFill>
                        <a:effectLst/>
                        <a:latin typeface="돋움" panose="020B0600000101010101" pitchFamily="50" charset="-127"/>
                        <a:ea typeface="한컴돋움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800" kern="0" spc="0" dirty="0">
                        <a:solidFill>
                          <a:srgbClr val="000000"/>
                        </a:solidFill>
                        <a:effectLst/>
                        <a:latin typeface="돋움" panose="020B0600000101010101" pitchFamily="50" charset="-127"/>
                        <a:ea typeface="한컴돋움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800" kern="0" spc="0" dirty="0">
                        <a:solidFill>
                          <a:srgbClr val="000000"/>
                        </a:solidFill>
                        <a:effectLst/>
                        <a:latin typeface="돋움" panose="020B0600000101010101" pitchFamily="50" charset="-127"/>
                        <a:ea typeface="한컴돋움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800" kern="0" spc="0" dirty="0">
                        <a:solidFill>
                          <a:srgbClr val="000000"/>
                        </a:solidFill>
                        <a:effectLst/>
                        <a:latin typeface="돋움" panose="020B0600000101010101" pitchFamily="50" charset="-127"/>
                        <a:ea typeface="한컴돋움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34A9F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800" kern="0" spc="0" dirty="0">
                        <a:solidFill>
                          <a:srgbClr val="000000"/>
                        </a:solidFill>
                        <a:effectLst/>
                        <a:latin typeface="돋움" panose="020B0600000101010101" pitchFamily="50" charset="-127"/>
                        <a:ea typeface="한컴돋움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34A9F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800" kern="0" spc="0" dirty="0">
                        <a:solidFill>
                          <a:srgbClr val="000000"/>
                        </a:solidFill>
                        <a:effectLst/>
                        <a:latin typeface="돋움" panose="020B0600000101010101" pitchFamily="50" charset="-127"/>
                        <a:ea typeface="한컴돋움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34A9F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800" kern="0" spc="0" dirty="0">
                        <a:solidFill>
                          <a:srgbClr val="000000"/>
                        </a:solidFill>
                        <a:effectLst/>
                        <a:latin typeface="돋움" panose="020B0600000101010101" pitchFamily="50" charset="-127"/>
                        <a:ea typeface="한컴돋움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34A9F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800" kern="0" spc="0" dirty="0">
                        <a:solidFill>
                          <a:srgbClr val="000000"/>
                        </a:solidFill>
                        <a:effectLst/>
                        <a:latin typeface="돋움" panose="020B0600000101010101" pitchFamily="50" charset="-127"/>
                        <a:ea typeface="한컴돋움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34A9F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800" kern="0" spc="0" dirty="0">
                        <a:solidFill>
                          <a:srgbClr val="000000"/>
                        </a:solidFill>
                        <a:effectLst/>
                        <a:latin typeface="돋움" panose="020B0600000101010101" pitchFamily="50" charset="-127"/>
                        <a:ea typeface="한컴돋움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34A9F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800" kern="0" spc="0" dirty="0">
                        <a:solidFill>
                          <a:srgbClr val="000000"/>
                        </a:solidFill>
                        <a:effectLst/>
                        <a:latin typeface="돋움" panose="020B0600000101010101" pitchFamily="50" charset="-127"/>
                        <a:ea typeface="한컴돋움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34A9F">
                        <a:alpha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</a:tbl>
          </a:graphicData>
        </a:graphic>
      </p:graphicFrame>
      <p:sp>
        <p:nvSpPr>
          <p:cNvPr id="6" name="직사각형 5"/>
          <p:cNvSpPr/>
          <p:nvPr/>
        </p:nvSpPr>
        <p:spPr>
          <a:xfrm>
            <a:off x="5107809" y="880145"/>
            <a:ext cx="112263" cy="59778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aphicFrame>
        <p:nvGraphicFramePr>
          <p:cNvPr id="69" name="표 6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99606306"/>
              </p:ext>
            </p:extLst>
          </p:nvPr>
        </p:nvGraphicFramePr>
        <p:xfrm>
          <a:off x="5220072" y="1142778"/>
          <a:ext cx="3528000" cy="5572347"/>
        </p:xfrm>
        <a:graphic>
          <a:graphicData uri="http://schemas.openxmlformats.org/drawingml/2006/table">
            <a:tbl>
              <a:tblPr/>
              <a:tblGrid>
                <a:gridCol w="1800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4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4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4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4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40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440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440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440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1440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14400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14400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14400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</a:tblGrid>
              <a:tr h="108000">
                <a:tc rowSpan="2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kern="0" spc="0" dirty="0">
                          <a:solidFill>
                            <a:schemeClr val="bg1"/>
                          </a:solidFill>
                          <a:effectLst/>
                          <a:latin typeface="KoPub돋움체 Bold" pitchFamily="18" charset="-127"/>
                          <a:ea typeface="KoPub돋움체 Bold" pitchFamily="18" charset="-127"/>
                        </a:rPr>
                        <a:t>주요 연구내용</a:t>
                      </a:r>
                    </a:p>
                  </a:txBody>
                  <a:tcPr marL="0" marR="0" marT="0" marB="36000" anchor="ctr">
                    <a:lnL w="3556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F4C81"/>
                    </a:solidFill>
                  </a:tcPr>
                </a:tc>
                <a:tc gridSpan="12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900" kern="0" spc="0" dirty="0">
                          <a:solidFill>
                            <a:schemeClr val="bg1"/>
                          </a:solidFill>
                          <a:effectLst/>
                          <a:latin typeface="KoPub돋움체 Bold" pitchFamily="18" charset="-127"/>
                          <a:ea typeface="KoPub돋움체 Bold" pitchFamily="18" charset="-127"/>
                        </a:rPr>
                        <a:t>월별 수행 일정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F4C81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1028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kern="0" spc="0" dirty="0">
                          <a:solidFill>
                            <a:srgbClr val="000000"/>
                          </a:solidFill>
                          <a:effectLst/>
                          <a:latin typeface="KoPub돋움체 Bold" pitchFamily="18" charset="-127"/>
                          <a:ea typeface="KoPub돋움체 Bold" pitchFamily="18" charset="-127"/>
                        </a:rPr>
                        <a:t>1</a:t>
                      </a:r>
                    </a:p>
                  </a:txBody>
                  <a:tcPr marL="0" marR="0" marT="0" marB="3600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A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kern="0" spc="0" dirty="0">
                          <a:solidFill>
                            <a:srgbClr val="000000"/>
                          </a:solidFill>
                          <a:effectLst/>
                          <a:latin typeface="KoPub돋움체 Bold" pitchFamily="18" charset="-127"/>
                          <a:ea typeface="KoPub돋움체 Bold" pitchFamily="18" charset="-127"/>
                        </a:rPr>
                        <a:t>2</a:t>
                      </a:r>
                    </a:p>
                  </a:txBody>
                  <a:tcPr marL="0" marR="0" marT="0" marB="36000" anchor="ctr">
                    <a:lnL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A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kern="0" spc="0" dirty="0">
                          <a:solidFill>
                            <a:srgbClr val="000000"/>
                          </a:solidFill>
                          <a:effectLst/>
                          <a:latin typeface="KoPub돋움체 Bold" pitchFamily="18" charset="-127"/>
                          <a:ea typeface="KoPub돋움체 Bold" pitchFamily="18" charset="-127"/>
                        </a:rPr>
                        <a:t>3</a:t>
                      </a:r>
                    </a:p>
                  </a:txBody>
                  <a:tcPr marL="0" marR="0" marT="0" marB="36000" anchor="ctr">
                    <a:lnL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A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kern="0" spc="0" dirty="0">
                          <a:solidFill>
                            <a:srgbClr val="000000"/>
                          </a:solidFill>
                          <a:effectLst/>
                          <a:latin typeface="KoPub돋움체 Bold" pitchFamily="18" charset="-127"/>
                          <a:ea typeface="KoPub돋움체 Bold" pitchFamily="18" charset="-127"/>
                        </a:rPr>
                        <a:t>4</a:t>
                      </a:r>
                    </a:p>
                  </a:txBody>
                  <a:tcPr marL="0" marR="0" marT="0" marB="36000" anchor="ctr">
                    <a:lnL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A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kern="0" spc="0" dirty="0">
                          <a:solidFill>
                            <a:srgbClr val="000000"/>
                          </a:solidFill>
                          <a:effectLst/>
                          <a:latin typeface="KoPub돋움체 Bold" pitchFamily="18" charset="-127"/>
                          <a:ea typeface="KoPub돋움체 Bold" pitchFamily="18" charset="-127"/>
                        </a:rPr>
                        <a:t>5</a:t>
                      </a:r>
                    </a:p>
                  </a:txBody>
                  <a:tcPr marL="0" marR="0" marT="0" marB="36000" anchor="ctr">
                    <a:lnL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A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kern="0" spc="0" dirty="0">
                          <a:solidFill>
                            <a:srgbClr val="000000"/>
                          </a:solidFill>
                          <a:effectLst/>
                          <a:latin typeface="KoPub돋움체 Bold" pitchFamily="18" charset="-127"/>
                          <a:ea typeface="KoPub돋움체 Bold" pitchFamily="18" charset="-127"/>
                        </a:rPr>
                        <a:t>6</a:t>
                      </a:r>
                    </a:p>
                  </a:txBody>
                  <a:tcPr marL="0" marR="0" marT="0" marB="36000" anchor="ctr">
                    <a:lnL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A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kern="0" spc="0" dirty="0">
                          <a:solidFill>
                            <a:srgbClr val="000000"/>
                          </a:solidFill>
                          <a:effectLst/>
                          <a:latin typeface="KoPub돋움체 Bold" pitchFamily="18" charset="-127"/>
                          <a:ea typeface="KoPub돋움체 Bold" pitchFamily="18" charset="-127"/>
                        </a:rPr>
                        <a:t>7</a:t>
                      </a:r>
                    </a:p>
                  </a:txBody>
                  <a:tcPr marL="0" marR="0" marT="0" marB="36000" anchor="ctr">
                    <a:lnL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A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kern="0" spc="0" dirty="0">
                          <a:solidFill>
                            <a:srgbClr val="000000"/>
                          </a:solidFill>
                          <a:effectLst/>
                          <a:latin typeface="KoPub돋움체 Bold" pitchFamily="18" charset="-127"/>
                          <a:ea typeface="KoPub돋움체 Bold" pitchFamily="18" charset="-127"/>
                        </a:rPr>
                        <a:t>8</a:t>
                      </a:r>
                    </a:p>
                  </a:txBody>
                  <a:tcPr marL="0" marR="0" marT="0" marB="36000" anchor="ctr">
                    <a:lnL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A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kern="0" spc="0" dirty="0">
                          <a:solidFill>
                            <a:srgbClr val="000000"/>
                          </a:solidFill>
                          <a:effectLst/>
                          <a:latin typeface="KoPub돋움체 Bold" pitchFamily="18" charset="-127"/>
                          <a:ea typeface="KoPub돋움체 Bold" pitchFamily="18" charset="-127"/>
                        </a:rPr>
                        <a:t>9</a:t>
                      </a:r>
                    </a:p>
                  </a:txBody>
                  <a:tcPr marL="0" marR="0" marT="0" marB="36000" anchor="ctr">
                    <a:lnL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A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kern="0" spc="0" dirty="0">
                          <a:solidFill>
                            <a:srgbClr val="000000"/>
                          </a:solidFill>
                          <a:effectLst/>
                          <a:latin typeface="KoPub돋움체 Bold" pitchFamily="18" charset="-127"/>
                          <a:ea typeface="KoPub돋움체 Bold" pitchFamily="18" charset="-127"/>
                        </a:rPr>
                        <a:t>10</a:t>
                      </a:r>
                    </a:p>
                  </a:txBody>
                  <a:tcPr marL="0" marR="0" marT="0" marB="36000" anchor="ctr">
                    <a:lnL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A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kern="0" spc="0" dirty="0">
                          <a:solidFill>
                            <a:srgbClr val="000000"/>
                          </a:solidFill>
                          <a:effectLst/>
                          <a:latin typeface="KoPub돋움체 Bold" pitchFamily="18" charset="-127"/>
                          <a:ea typeface="KoPub돋움체 Bold" pitchFamily="18" charset="-127"/>
                        </a:rPr>
                        <a:t>11</a:t>
                      </a:r>
                    </a:p>
                  </a:txBody>
                  <a:tcPr marL="0" marR="0" marT="0" marB="36000" anchor="ctr">
                    <a:lnL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A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kern="0" spc="0" dirty="0">
                          <a:solidFill>
                            <a:srgbClr val="000000"/>
                          </a:solidFill>
                          <a:effectLst/>
                          <a:latin typeface="KoPub돋움체 Bold" pitchFamily="18" charset="-127"/>
                          <a:ea typeface="KoPub돋움체 Bold" pitchFamily="18" charset="-127"/>
                        </a:rPr>
                        <a:t>12</a:t>
                      </a:r>
                    </a:p>
                  </a:txBody>
                  <a:tcPr marL="0" marR="0" marT="0" marB="36000" anchor="ctr">
                    <a:lnL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A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64191">
                <a:tc>
                  <a:txBody>
                    <a:bodyPr/>
                    <a:lstStyle/>
                    <a:p>
                      <a:pPr marL="108000" marR="0" indent="-72000" algn="l" defTabSz="914400" rtl="0" eaLnBrk="1" fontAlgn="base" latinLnBrk="1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r>
                        <a:rPr lang="ko-KR" altLang="en-US" sz="800" kern="0" spc="-50" baseline="0" dirty="0">
                          <a:solidFill>
                            <a:srgbClr val="000000"/>
                          </a:solidFill>
                          <a:effectLst/>
                          <a:latin typeface="KoPub돋움체 Medium" pitchFamily="18" charset="-127"/>
                          <a:ea typeface="KoPub돋움체 Medium" pitchFamily="18" charset="-127"/>
                          <a:cs typeface="+mn-cs"/>
                        </a:rPr>
                        <a:t>제주도 재난 대응 및 안전지원체계 진단 </a:t>
                      </a:r>
                    </a:p>
                  </a:txBody>
                  <a:tcPr marL="0" marR="0" marT="0" marB="0" anchor="ctr">
                    <a:lnL w="3556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A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800" kern="0" spc="0" dirty="0">
                        <a:solidFill>
                          <a:srgbClr val="000000"/>
                        </a:solidFill>
                        <a:effectLst/>
                        <a:latin typeface="돋움" panose="020B0600000101010101" pitchFamily="50" charset="-127"/>
                        <a:ea typeface="한컴돋움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58ED5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800" kern="0" spc="0" dirty="0">
                        <a:solidFill>
                          <a:srgbClr val="000000"/>
                        </a:solidFill>
                        <a:effectLst/>
                        <a:latin typeface="돋움" panose="020B0600000101010101" pitchFamily="50" charset="-127"/>
                        <a:ea typeface="한컴돋움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58ED5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800" kern="0" spc="0" dirty="0">
                        <a:solidFill>
                          <a:srgbClr val="000000"/>
                        </a:solidFill>
                        <a:effectLst/>
                        <a:latin typeface="돋움" panose="020B0600000101010101" pitchFamily="50" charset="-127"/>
                        <a:ea typeface="한컴돋움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58ED5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800" kern="0" spc="0" dirty="0">
                        <a:solidFill>
                          <a:srgbClr val="000000"/>
                        </a:solidFill>
                        <a:effectLst/>
                        <a:latin typeface="돋움" panose="020B0600000101010101" pitchFamily="50" charset="-127"/>
                        <a:ea typeface="한컴돋움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58ED5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800" kern="0" spc="0" dirty="0">
                        <a:solidFill>
                          <a:srgbClr val="000000"/>
                        </a:solidFill>
                        <a:effectLst/>
                        <a:latin typeface="돋움" panose="020B0600000101010101" pitchFamily="50" charset="-127"/>
                        <a:ea typeface="한컴돋움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58ED5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800" kern="0" spc="0" dirty="0">
                        <a:solidFill>
                          <a:srgbClr val="000000"/>
                        </a:solidFill>
                        <a:effectLst/>
                        <a:latin typeface="돋움" panose="020B0600000101010101" pitchFamily="50" charset="-127"/>
                        <a:ea typeface="한컴돋움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58ED5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800" kern="0" spc="0" dirty="0">
                        <a:solidFill>
                          <a:srgbClr val="000000"/>
                        </a:solidFill>
                        <a:effectLst/>
                        <a:latin typeface="돋움" panose="020B0600000101010101" pitchFamily="50" charset="-127"/>
                        <a:ea typeface="한컴돋움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58ED5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800" kern="0" spc="0" dirty="0">
                        <a:solidFill>
                          <a:srgbClr val="000000"/>
                        </a:solidFill>
                        <a:effectLst/>
                        <a:latin typeface="돋움" panose="020B0600000101010101" pitchFamily="50" charset="-127"/>
                        <a:ea typeface="한컴돋움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58ED5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800" kern="0" spc="0" dirty="0">
                        <a:solidFill>
                          <a:srgbClr val="000000"/>
                        </a:solidFill>
                        <a:effectLst/>
                        <a:latin typeface="돋움" panose="020B0600000101010101" pitchFamily="50" charset="-127"/>
                        <a:ea typeface="한컴돋움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800" kern="0" spc="0" dirty="0">
                        <a:solidFill>
                          <a:srgbClr val="000000"/>
                        </a:solidFill>
                        <a:effectLst/>
                        <a:latin typeface="돋움" panose="020B0600000101010101" pitchFamily="50" charset="-127"/>
                        <a:ea typeface="한컴돋움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800" kern="0" spc="0" dirty="0">
                        <a:solidFill>
                          <a:srgbClr val="000000"/>
                        </a:solidFill>
                        <a:effectLst/>
                        <a:latin typeface="돋움" panose="020B0600000101010101" pitchFamily="50" charset="-127"/>
                        <a:ea typeface="한컴돋움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800" kern="0" spc="0" dirty="0">
                        <a:solidFill>
                          <a:srgbClr val="000000"/>
                        </a:solidFill>
                        <a:effectLst/>
                        <a:latin typeface="돋움" panose="020B0600000101010101" pitchFamily="50" charset="-127"/>
                        <a:ea typeface="한컴돋움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9343">
                <a:tc>
                  <a:txBody>
                    <a:bodyPr/>
                    <a:lstStyle/>
                    <a:p>
                      <a:pPr marL="108000" marR="0" indent="-72000" algn="l" defTabSz="914400" rtl="0" eaLnBrk="1" fontAlgn="base" latinLnBrk="1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r>
                        <a:rPr lang="ko-KR" altLang="en-US" sz="800" kern="0" spc="-50" baseline="0" dirty="0">
                          <a:solidFill>
                            <a:srgbClr val="000000"/>
                          </a:solidFill>
                          <a:effectLst/>
                          <a:latin typeface="KoPub돋움체 Medium" pitchFamily="18" charset="-127"/>
                          <a:ea typeface="KoPub돋움체 Medium" pitchFamily="18" charset="-127"/>
                          <a:cs typeface="+mn-cs"/>
                        </a:rPr>
                        <a:t>제주도 홍수 비상대처계획 및 매뉴얼 개발</a:t>
                      </a:r>
                    </a:p>
                  </a:txBody>
                  <a:tcPr marL="0" marR="0" marT="0" marB="0" anchor="ctr">
                    <a:lnL w="3556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A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800" kern="0" spc="0" dirty="0">
                        <a:solidFill>
                          <a:srgbClr val="000000"/>
                        </a:solidFill>
                        <a:effectLst/>
                        <a:latin typeface="돋움" panose="020B0600000101010101" pitchFamily="50" charset="-127"/>
                        <a:ea typeface="한컴돋움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58ED5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800" kern="0" spc="0" dirty="0">
                        <a:solidFill>
                          <a:srgbClr val="000000"/>
                        </a:solidFill>
                        <a:effectLst/>
                        <a:latin typeface="돋움" panose="020B0600000101010101" pitchFamily="50" charset="-127"/>
                        <a:ea typeface="한컴돋움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58ED5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800" kern="0" spc="0" dirty="0">
                        <a:solidFill>
                          <a:srgbClr val="000000"/>
                        </a:solidFill>
                        <a:effectLst/>
                        <a:latin typeface="돋움" panose="020B0600000101010101" pitchFamily="50" charset="-127"/>
                        <a:ea typeface="한컴돋움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58ED5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800" kern="0" spc="0" dirty="0">
                        <a:solidFill>
                          <a:srgbClr val="000000"/>
                        </a:solidFill>
                        <a:effectLst/>
                        <a:latin typeface="돋움" panose="020B0600000101010101" pitchFamily="50" charset="-127"/>
                        <a:ea typeface="한컴돋움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58ED5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800" kern="0" spc="0" dirty="0">
                        <a:solidFill>
                          <a:srgbClr val="000000"/>
                        </a:solidFill>
                        <a:effectLst/>
                        <a:latin typeface="돋움" panose="020B0600000101010101" pitchFamily="50" charset="-127"/>
                        <a:ea typeface="한컴돋움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58ED5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800" kern="0" spc="0" dirty="0">
                        <a:solidFill>
                          <a:srgbClr val="000000"/>
                        </a:solidFill>
                        <a:effectLst/>
                        <a:latin typeface="돋움" panose="020B0600000101010101" pitchFamily="50" charset="-127"/>
                        <a:ea typeface="한컴돋움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58ED5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800" kern="0" spc="0" dirty="0">
                        <a:solidFill>
                          <a:srgbClr val="000000"/>
                        </a:solidFill>
                        <a:effectLst/>
                        <a:latin typeface="돋움" panose="020B0600000101010101" pitchFamily="50" charset="-127"/>
                        <a:ea typeface="한컴돋움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58ED5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800" kern="0" spc="0" dirty="0">
                        <a:solidFill>
                          <a:srgbClr val="000000"/>
                        </a:solidFill>
                        <a:effectLst/>
                        <a:latin typeface="돋움" panose="020B0600000101010101" pitchFamily="50" charset="-127"/>
                        <a:ea typeface="한컴돋움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58ED5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800" kern="0" spc="0" dirty="0">
                        <a:solidFill>
                          <a:srgbClr val="000000"/>
                        </a:solidFill>
                        <a:effectLst/>
                        <a:latin typeface="돋움" panose="020B0600000101010101" pitchFamily="50" charset="-127"/>
                        <a:ea typeface="한컴돋움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58ED5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800" kern="0" spc="0" dirty="0">
                        <a:solidFill>
                          <a:srgbClr val="000000"/>
                        </a:solidFill>
                        <a:effectLst/>
                        <a:latin typeface="돋움" panose="020B0600000101010101" pitchFamily="50" charset="-127"/>
                        <a:ea typeface="한컴돋움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58ED5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800" kern="0" spc="0" dirty="0">
                        <a:solidFill>
                          <a:srgbClr val="000000"/>
                        </a:solidFill>
                        <a:effectLst/>
                        <a:latin typeface="돋움" panose="020B0600000101010101" pitchFamily="50" charset="-127"/>
                        <a:ea typeface="한컴돋움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58ED5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800" kern="0" spc="0" dirty="0">
                        <a:solidFill>
                          <a:srgbClr val="000000"/>
                        </a:solidFill>
                        <a:effectLst/>
                        <a:latin typeface="돋움" panose="020B0600000101010101" pitchFamily="50" charset="-127"/>
                        <a:ea typeface="한컴돋움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58ED5">
                        <a:alpha val="5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76788">
                <a:tc>
                  <a:txBody>
                    <a:bodyPr/>
                    <a:lstStyle/>
                    <a:p>
                      <a:pPr marL="108000" marR="0" indent="-72000" algn="l" defTabSz="914400" rtl="0" eaLnBrk="1" fontAlgn="base" latinLnBrk="1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r>
                        <a:rPr lang="ko-KR" altLang="en-US" sz="800" kern="0" spc="-50" baseline="0" dirty="0">
                          <a:solidFill>
                            <a:srgbClr val="000000"/>
                          </a:solidFill>
                          <a:effectLst/>
                          <a:latin typeface="KoPub돋움체 Medium" pitchFamily="18" charset="-127"/>
                          <a:ea typeface="KoPub돋움체 Medium" pitchFamily="18" charset="-127"/>
                          <a:cs typeface="+mn-cs"/>
                        </a:rPr>
                        <a:t>제주도 홍수 및 침수 시뮬레이션 시스템 </a:t>
                      </a:r>
                      <a:r>
                        <a:rPr lang="en-US" altLang="ko-KR" sz="800" kern="0" spc="-50" baseline="0" dirty="0">
                          <a:solidFill>
                            <a:srgbClr val="000000"/>
                          </a:solidFill>
                          <a:effectLst/>
                          <a:latin typeface="KoPub돋움체 Medium" pitchFamily="18" charset="-127"/>
                          <a:ea typeface="KoPub돋움체 Medium" pitchFamily="18" charset="-127"/>
                          <a:cs typeface="+mn-cs"/>
                        </a:rPr>
                        <a:t/>
                      </a:r>
                      <a:br>
                        <a:rPr lang="en-US" altLang="ko-KR" sz="800" kern="0" spc="-50" baseline="0" dirty="0">
                          <a:solidFill>
                            <a:srgbClr val="000000"/>
                          </a:solidFill>
                          <a:effectLst/>
                          <a:latin typeface="KoPub돋움체 Medium" pitchFamily="18" charset="-127"/>
                          <a:ea typeface="KoPub돋움체 Medium" pitchFamily="18" charset="-127"/>
                          <a:cs typeface="+mn-cs"/>
                        </a:rPr>
                      </a:br>
                      <a:r>
                        <a:rPr lang="ko-KR" altLang="en-US" sz="800" kern="0" spc="-50" baseline="0" dirty="0">
                          <a:solidFill>
                            <a:srgbClr val="000000"/>
                          </a:solidFill>
                          <a:effectLst/>
                          <a:latin typeface="KoPub돋움체 Medium" pitchFamily="18" charset="-127"/>
                          <a:ea typeface="KoPub돋움체 Medium" pitchFamily="18" charset="-127"/>
                          <a:cs typeface="+mn-cs"/>
                        </a:rPr>
                        <a:t>개발</a:t>
                      </a:r>
                    </a:p>
                  </a:txBody>
                  <a:tcPr marL="0" marR="0" marT="0" marB="0" anchor="ctr">
                    <a:lnL w="3556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A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800" kern="0" spc="0" dirty="0">
                        <a:solidFill>
                          <a:srgbClr val="000000"/>
                        </a:solidFill>
                        <a:effectLst/>
                        <a:latin typeface="돋움" panose="020B0600000101010101" pitchFamily="50" charset="-127"/>
                        <a:ea typeface="한컴돋움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BACC6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800" kern="0" spc="0" dirty="0">
                        <a:solidFill>
                          <a:srgbClr val="000000"/>
                        </a:solidFill>
                        <a:effectLst/>
                        <a:latin typeface="돋움" panose="020B0600000101010101" pitchFamily="50" charset="-127"/>
                        <a:ea typeface="한컴돋움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BACC6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800" kern="0" spc="0" dirty="0">
                        <a:solidFill>
                          <a:srgbClr val="000000"/>
                        </a:solidFill>
                        <a:effectLst/>
                        <a:latin typeface="돋움" panose="020B0600000101010101" pitchFamily="50" charset="-127"/>
                        <a:ea typeface="한컴돋움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BACC6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800" kern="0" spc="0" dirty="0">
                        <a:solidFill>
                          <a:srgbClr val="000000"/>
                        </a:solidFill>
                        <a:effectLst/>
                        <a:latin typeface="돋움" panose="020B0600000101010101" pitchFamily="50" charset="-127"/>
                        <a:ea typeface="한컴돋움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BACC6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800" kern="0" spc="0" dirty="0">
                        <a:solidFill>
                          <a:srgbClr val="000000"/>
                        </a:solidFill>
                        <a:effectLst/>
                        <a:latin typeface="돋움" panose="020B0600000101010101" pitchFamily="50" charset="-127"/>
                        <a:ea typeface="한컴돋움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BACC6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800" kern="0" spc="0" dirty="0">
                        <a:solidFill>
                          <a:srgbClr val="000000"/>
                        </a:solidFill>
                        <a:effectLst/>
                        <a:latin typeface="돋움" panose="020B0600000101010101" pitchFamily="50" charset="-127"/>
                        <a:ea typeface="한컴돋움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BACC6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800" kern="0" spc="0" dirty="0">
                        <a:solidFill>
                          <a:srgbClr val="000000"/>
                        </a:solidFill>
                        <a:effectLst/>
                        <a:latin typeface="돋움" panose="020B0600000101010101" pitchFamily="50" charset="-127"/>
                        <a:ea typeface="한컴돋움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BACC6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800" kern="0" spc="0" dirty="0">
                        <a:solidFill>
                          <a:srgbClr val="000000"/>
                        </a:solidFill>
                        <a:effectLst/>
                        <a:latin typeface="돋움" panose="020B0600000101010101" pitchFamily="50" charset="-127"/>
                        <a:ea typeface="한컴돋움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BACC6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800" kern="0" spc="0" dirty="0">
                        <a:solidFill>
                          <a:srgbClr val="000000"/>
                        </a:solidFill>
                        <a:effectLst/>
                        <a:latin typeface="돋움" panose="020B0600000101010101" pitchFamily="50" charset="-127"/>
                        <a:ea typeface="한컴돋움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BACC6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800" kern="0" spc="0" dirty="0">
                        <a:solidFill>
                          <a:srgbClr val="000000"/>
                        </a:solidFill>
                        <a:effectLst/>
                        <a:latin typeface="돋움" panose="020B0600000101010101" pitchFamily="50" charset="-127"/>
                        <a:ea typeface="한컴돋움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BACC6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800" kern="0" spc="0" dirty="0">
                        <a:solidFill>
                          <a:srgbClr val="000000"/>
                        </a:solidFill>
                        <a:effectLst/>
                        <a:latin typeface="돋움" panose="020B0600000101010101" pitchFamily="50" charset="-127"/>
                        <a:ea typeface="한컴돋움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BACC6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800" kern="0" spc="0" dirty="0">
                        <a:solidFill>
                          <a:srgbClr val="000000"/>
                        </a:solidFill>
                        <a:effectLst/>
                        <a:latin typeface="돋움" panose="020B0600000101010101" pitchFamily="50" charset="-127"/>
                        <a:ea typeface="한컴돋움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BACC6">
                        <a:alpha val="5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02059">
                <a:tc>
                  <a:txBody>
                    <a:bodyPr/>
                    <a:lstStyle/>
                    <a:p>
                      <a:pPr marL="108000" marR="0" indent="-72000" algn="l" defTabSz="914400" rtl="0" eaLnBrk="1" fontAlgn="base" latinLnBrk="1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r>
                        <a:rPr lang="ko-KR" altLang="en-US" sz="800" kern="0" spc="-50" baseline="0" dirty="0">
                          <a:solidFill>
                            <a:srgbClr val="000000"/>
                          </a:solidFill>
                          <a:effectLst/>
                          <a:latin typeface="KoPub돋움체 Medium" pitchFamily="18" charset="-127"/>
                          <a:ea typeface="KoPub돋움체 Medium" pitchFamily="18" charset="-127"/>
                          <a:cs typeface="+mn-cs"/>
                        </a:rPr>
                        <a:t>호우 시나리오 기반 도시 침수 및 하천 </a:t>
                      </a:r>
                      <a:r>
                        <a:rPr lang="en-US" altLang="ko-KR" sz="800" kern="0" spc="-50" baseline="0" dirty="0">
                          <a:solidFill>
                            <a:srgbClr val="000000"/>
                          </a:solidFill>
                          <a:effectLst/>
                          <a:latin typeface="KoPub돋움체 Medium" pitchFamily="18" charset="-127"/>
                          <a:ea typeface="KoPub돋움체 Medium" pitchFamily="18" charset="-127"/>
                          <a:cs typeface="+mn-cs"/>
                        </a:rPr>
                        <a:t/>
                      </a:r>
                      <a:br>
                        <a:rPr lang="en-US" altLang="ko-KR" sz="800" kern="0" spc="-50" baseline="0" dirty="0">
                          <a:solidFill>
                            <a:srgbClr val="000000"/>
                          </a:solidFill>
                          <a:effectLst/>
                          <a:latin typeface="KoPub돋움체 Medium" pitchFamily="18" charset="-127"/>
                          <a:ea typeface="KoPub돋움체 Medium" pitchFamily="18" charset="-127"/>
                          <a:cs typeface="+mn-cs"/>
                        </a:rPr>
                      </a:br>
                      <a:r>
                        <a:rPr lang="ko-KR" altLang="en-US" sz="800" kern="0" spc="-50" baseline="0" dirty="0">
                          <a:solidFill>
                            <a:srgbClr val="000000"/>
                          </a:solidFill>
                          <a:effectLst/>
                          <a:latin typeface="KoPub돋움체 Medium" pitchFamily="18" charset="-127"/>
                          <a:ea typeface="KoPub돋움체 Medium" pitchFamily="18" charset="-127"/>
                          <a:cs typeface="+mn-cs"/>
                        </a:rPr>
                        <a:t>홍수예측</a:t>
                      </a:r>
                    </a:p>
                  </a:txBody>
                  <a:tcPr marL="0" marR="0" marT="0" marB="0" anchor="ctr">
                    <a:lnL w="3556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A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800" kern="0" spc="0" dirty="0">
                        <a:solidFill>
                          <a:srgbClr val="000000"/>
                        </a:solidFill>
                        <a:effectLst/>
                        <a:latin typeface="돋움" panose="020B0600000101010101" pitchFamily="50" charset="-127"/>
                        <a:ea typeface="한컴돋움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800" kern="0" spc="0" dirty="0">
                        <a:solidFill>
                          <a:srgbClr val="000000"/>
                        </a:solidFill>
                        <a:effectLst/>
                        <a:latin typeface="돋움" panose="020B0600000101010101" pitchFamily="50" charset="-127"/>
                        <a:ea typeface="한컴돋움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800" kern="0" spc="0">
                        <a:solidFill>
                          <a:srgbClr val="000000"/>
                        </a:solidFill>
                        <a:effectLst/>
                        <a:latin typeface="돋움" panose="020B0600000101010101" pitchFamily="50" charset="-127"/>
                        <a:ea typeface="한컴돋움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800" kern="0" spc="0">
                        <a:solidFill>
                          <a:srgbClr val="000000"/>
                        </a:solidFill>
                        <a:effectLst/>
                        <a:latin typeface="돋움" panose="020B0600000101010101" pitchFamily="50" charset="-127"/>
                        <a:ea typeface="한컴돋움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800" kern="0" spc="0" dirty="0">
                        <a:solidFill>
                          <a:srgbClr val="000000"/>
                        </a:solidFill>
                        <a:effectLst/>
                        <a:latin typeface="돋움" panose="020B0600000101010101" pitchFamily="50" charset="-127"/>
                        <a:ea typeface="한컴돋움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EC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800" kern="0" spc="0" dirty="0">
                        <a:solidFill>
                          <a:srgbClr val="000000"/>
                        </a:solidFill>
                        <a:effectLst/>
                        <a:latin typeface="돋움" panose="020B0600000101010101" pitchFamily="50" charset="-127"/>
                        <a:ea typeface="한컴돋움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EC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800" kern="0" spc="0" dirty="0">
                        <a:solidFill>
                          <a:srgbClr val="000000"/>
                        </a:solidFill>
                        <a:effectLst/>
                        <a:latin typeface="돋움" panose="020B0600000101010101" pitchFamily="50" charset="-127"/>
                        <a:ea typeface="한컴돋움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EC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800" kern="0" spc="0">
                        <a:solidFill>
                          <a:srgbClr val="000000"/>
                        </a:solidFill>
                        <a:effectLst/>
                        <a:latin typeface="돋움" panose="020B0600000101010101" pitchFamily="50" charset="-127"/>
                        <a:ea typeface="한컴돋움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EC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800" kern="0" spc="0">
                        <a:solidFill>
                          <a:srgbClr val="000000"/>
                        </a:solidFill>
                        <a:effectLst/>
                        <a:latin typeface="돋움" panose="020B0600000101010101" pitchFamily="50" charset="-127"/>
                        <a:ea typeface="한컴돋움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EC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800" kern="0" spc="0">
                        <a:solidFill>
                          <a:srgbClr val="000000"/>
                        </a:solidFill>
                        <a:effectLst/>
                        <a:latin typeface="돋움" panose="020B0600000101010101" pitchFamily="50" charset="-127"/>
                        <a:ea typeface="한컴돋움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EC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800" kern="0" spc="0">
                        <a:solidFill>
                          <a:srgbClr val="000000"/>
                        </a:solidFill>
                        <a:effectLst/>
                        <a:latin typeface="돋움" panose="020B0600000101010101" pitchFamily="50" charset="-127"/>
                        <a:ea typeface="한컴돋움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EC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800" kern="0" spc="0">
                        <a:solidFill>
                          <a:srgbClr val="000000"/>
                        </a:solidFill>
                        <a:effectLst/>
                        <a:latin typeface="돋움" panose="020B0600000101010101" pitchFamily="50" charset="-127"/>
                        <a:ea typeface="한컴돋움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EC0">
                        <a:alpha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87293">
                <a:tc>
                  <a:txBody>
                    <a:bodyPr/>
                    <a:lstStyle/>
                    <a:p>
                      <a:pPr marL="108000" marR="0" indent="-72000" algn="l" defTabSz="914400" rtl="0" eaLnBrk="1" fontAlgn="base" latinLnBrk="1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ko-KR" altLang="en-US" sz="800" kern="0" spc="-50" baseline="0" dirty="0">
                          <a:solidFill>
                            <a:srgbClr val="000000"/>
                          </a:solidFill>
                          <a:effectLst/>
                          <a:latin typeface="KoPub돋움체 Medium" pitchFamily="18" charset="-127"/>
                          <a:ea typeface="KoPub돋움체 Medium" pitchFamily="18" charset="-127"/>
                          <a:cs typeface="+mn-cs"/>
                        </a:rPr>
                        <a:t>레이더강우 및 호우시나리오 기반 홍수 </a:t>
                      </a:r>
                      <a:r>
                        <a:rPr lang="en-US" altLang="ko-KR" sz="800" kern="0" spc="-50" baseline="0" dirty="0">
                          <a:solidFill>
                            <a:srgbClr val="000000"/>
                          </a:solidFill>
                          <a:effectLst/>
                          <a:latin typeface="KoPub돋움체 Medium" pitchFamily="18" charset="-127"/>
                          <a:ea typeface="KoPub돋움체 Medium" pitchFamily="18" charset="-127"/>
                          <a:cs typeface="+mn-cs"/>
                        </a:rPr>
                        <a:t/>
                      </a:r>
                      <a:br>
                        <a:rPr lang="en-US" altLang="ko-KR" sz="800" kern="0" spc="-50" baseline="0" dirty="0">
                          <a:solidFill>
                            <a:srgbClr val="000000"/>
                          </a:solidFill>
                          <a:effectLst/>
                          <a:latin typeface="KoPub돋움체 Medium" pitchFamily="18" charset="-127"/>
                          <a:ea typeface="KoPub돋움체 Medium" pitchFamily="18" charset="-127"/>
                          <a:cs typeface="+mn-cs"/>
                        </a:rPr>
                      </a:br>
                      <a:r>
                        <a:rPr lang="ko-KR" altLang="en-US" sz="800" kern="0" spc="-50" baseline="0" dirty="0">
                          <a:solidFill>
                            <a:srgbClr val="000000"/>
                          </a:solidFill>
                          <a:effectLst/>
                          <a:latin typeface="KoPub돋움체 Medium" pitchFamily="18" charset="-127"/>
                          <a:ea typeface="KoPub돋움체 Medium" pitchFamily="18" charset="-127"/>
                          <a:cs typeface="+mn-cs"/>
                        </a:rPr>
                        <a:t>및 침수 시뮬레이션 시스템 개발</a:t>
                      </a:r>
                    </a:p>
                  </a:txBody>
                  <a:tcPr marL="0" marR="0" marT="0" marB="0" anchor="ctr">
                    <a:lnL w="3556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A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800" kern="0" spc="0" dirty="0">
                        <a:solidFill>
                          <a:srgbClr val="000000"/>
                        </a:solidFill>
                        <a:effectLst/>
                        <a:latin typeface="돋움" panose="020B0600000101010101" pitchFamily="50" charset="-127"/>
                        <a:ea typeface="한컴돋움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EC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800" kern="0" spc="0" dirty="0">
                        <a:solidFill>
                          <a:srgbClr val="000000"/>
                        </a:solidFill>
                        <a:effectLst/>
                        <a:latin typeface="돋움" panose="020B0600000101010101" pitchFamily="50" charset="-127"/>
                        <a:ea typeface="한컴돋움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EC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800" kern="0" spc="0" dirty="0">
                        <a:solidFill>
                          <a:srgbClr val="000000"/>
                        </a:solidFill>
                        <a:effectLst/>
                        <a:latin typeface="돋움" panose="020B0600000101010101" pitchFamily="50" charset="-127"/>
                        <a:ea typeface="한컴돋움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EC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800" kern="0" spc="0" dirty="0">
                        <a:solidFill>
                          <a:srgbClr val="000000"/>
                        </a:solidFill>
                        <a:effectLst/>
                        <a:latin typeface="돋움" panose="020B0600000101010101" pitchFamily="50" charset="-127"/>
                        <a:ea typeface="한컴돋움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EC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800" kern="0" spc="0" dirty="0">
                        <a:solidFill>
                          <a:srgbClr val="000000"/>
                        </a:solidFill>
                        <a:effectLst/>
                        <a:latin typeface="돋움" panose="020B0600000101010101" pitchFamily="50" charset="-127"/>
                        <a:ea typeface="한컴돋움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EC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800" kern="0" spc="0" dirty="0">
                        <a:solidFill>
                          <a:srgbClr val="000000"/>
                        </a:solidFill>
                        <a:effectLst/>
                        <a:latin typeface="돋움" panose="020B0600000101010101" pitchFamily="50" charset="-127"/>
                        <a:ea typeface="한컴돋움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EC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800" kern="0" spc="0" dirty="0">
                        <a:solidFill>
                          <a:srgbClr val="000000"/>
                        </a:solidFill>
                        <a:effectLst/>
                        <a:latin typeface="돋움" panose="020B0600000101010101" pitchFamily="50" charset="-127"/>
                        <a:ea typeface="한컴돋움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EC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800" kern="0" spc="0" dirty="0">
                        <a:solidFill>
                          <a:srgbClr val="000000"/>
                        </a:solidFill>
                        <a:effectLst/>
                        <a:latin typeface="돋움" panose="020B0600000101010101" pitchFamily="50" charset="-127"/>
                        <a:ea typeface="한컴돋움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EC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800" kern="0" spc="0" dirty="0">
                        <a:solidFill>
                          <a:srgbClr val="000000"/>
                        </a:solidFill>
                        <a:effectLst/>
                        <a:latin typeface="돋움" panose="020B0600000101010101" pitchFamily="50" charset="-127"/>
                        <a:ea typeface="한컴돋움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EC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800" kern="0" spc="0" dirty="0">
                        <a:solidFill>
                          <a:srgbClr val="000000"/>
                        </a:solidFill>
                        <a:effectLst/>
                        <a:latin typeface="돋움" panose="020B0600000101010101" pitchFamily="50" charset="-127"/>
                        <a:ea typeface="한컴돋움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EC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800" kern="0" spc="0" dirty="0">
                        <a:solidFill>
                          <a:srgbClr val="000000"/>
                        </a:solidFill>
                        <a:effectLst/>
                        <a:latin typeface="돋움" panose="020B0600000101010101" pitchFamily="50" charset="-127"/>
                        <a:ea typeface="한컴돋움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EC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800" kern="0" spc="0" dirty="0">
                        <a:solidFill>
                          <a:srgbClr val="000000"/>
                        </a:solidFill>
                        <a:effectLst/>
                        <a:latin typeface="돋움" panose="020B0600000101010101" pitchFamily="50" charset="-127"/>
                        <a:ea typeface="한컴돋움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EC0">
                        <a:alpha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03736">
                <a:tc>
                  <a:txBody>
                    <a:bodyPr/>
                    <a:lstStyle/>
                    <a:p>
                      <a:pPr marL="108000" marR="0" indent="-72000" algn="l" defTabSz="914400" rtl="0" eaLnBrk="1" fontAlgn="base" latinLnBrk="1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r>
                        <a:rPr lang="ko-KR" altLang="en-US" sz="800" kern="0" spc="-50" baseline="0" dirty="0">
                          <a:solidFill>
                            <a:srgbClr val="000000"/>
                          </a:solidFill>
                          <a:effectLst/>
                          <a:latin typeface="KoPub돋움체 Medium" pitchFamily="18" charset="-127"/>
                          <a:ea typeface="KoPub돋움체 Medium" pitchFamily="18" charset="-127"/>
                          <a:cs typeface="+mn-cs"/>
                        </a:rPr>
                        <a:t>실시간 위험상황 모니터링 시스템</a:t>
                      </a:r>
                      <a:r>
                        <a:rPr lang="en-US" altLang="ko-KR" sz="800" kern="0" spc="-50" baseline="0" dirty="0">
                          <a:solidFill>
                            <a:srgbClr val="000000"/>
                          </a:solidFill>
                          <a:effectLst/>
                          <a:latin typeface="KoPub돋움체 Medium" pitchFamily="18" charset="-127"/>
                          <a:ea typeface="KoPub돋움체 Medium" pitchFamily="18" charset="-127"/>
                          <a:cs typeface="+mn-cs"/>
                        </a:rPr>
                        <a:t>(</a:t>
                      </a:r>
                      <a:r>
                        <a:rPr lang="ko-KR" altLang="en-US" sz="800" kern="0" spc="-50" baseline="0" dirty="0">
                          <a:solidFill>
                            <a:srgbClr val="000000"/>
                          </a:solidFill>
                          <a:effectLst/>
                          <a:latin typeface="KoPub돋움체 Medium" pitchFamily="18" charset="-127"/>
                          <a:ea typeface="KoPub돋움체 Medium" pitchFamily="18" charset="-127"/>
                          <a:cs typeface="+mn-cs"/>
                        </a:rPr>
                        <a:t>웹</a:t>
                      </a:r>
                      <a:r>
                        <a:rPr lang="en-US" altLang="ko-KR" sz="800" kern="0" spc="-50" baseline="0" dirty="0">
                          <a:solidFill>
                            <a:srgbClr val="000000"/>
                          </a:solidFill>
                          <a:effectLst/>
                          <a:latin typeface="KoPub돋움체 Medium" pitchFamily="18" charset="-127"/>
                          <a:ea typeface="KoPub돋움체 Medium" pitchFamily="18" charset="-127"/>
                          <a:cs typeface="+mn-cs"/>
                        </a:rPr>
                        <a:t>, </a:t>
                      </a:r>
                      <a:r>
                        <a:rPr lang="ko-KR" altLang="en-US" sz="800" kern="0" spc="-50" baseline="0" dirty="0" err="1">
                          <a:solidFill>
                            <a:srgbClr val="000000"/>
                          </a:solidFill>
                          <a:effectLst/>
                          <a:latin typeface="KoPub돋움체 Medium" pitchFamily="18" charset="-127"/>
                          <a:ea typeface="KoPub돋움체 Medium" pitchFamily="18" charset="-127"/>
                          <a:cs typeface="+mn-cs"/>
                        </a:rPr>
                        <a:t>앱</a:t>
                      </a:r>
                      <a:r>
                        <a:rPr lang="en-US" altLang="ko-KR" sz="800" kern="0" spc="-50" baseline="0" dirty="0">
                          <a:solidFill>
                            <a:srgbClr val="000000"/>
                          </a:solidFill>
                          <a:effectLst/>
                          <a:latin typeface="KoPub돋움체 Medium" pitchFamily="18" charset="-127"/>
                          <a:ea typeface="KoPub돋움체 Medium" pitchFamily="18" charset="-127"/>
                          <a:cs typeface="+mn-cs"/>
                        </a:rPr>
                        <a:t>) </a:t>
                      </a:r>
                      <a:br>
                        <a:rPr lang="en-US" altLang="ko-KR" sz="800" kern="0" spc="-50" baseline="0" dirty="0">
                          <a:solidFill>
                            <a:srgbClr val="000000"/>
                          </a:solidFill>
                          <a:effectLst/>
                          <a:latin typeface="KoPub돋움체 Medium" pitchFamily="18" charset="-127"/>
                          <a:ea typeface="KoPub돋움체 Medium" pitchFamily="18" charset="-127"/>
                          <a:cs typeface="+mn-cs"/>
                        </a:rPr>
                      </a:br>
                      <a:r>
                        <a:rPr lang="ko-KR" altLang="en-US" sz="800" kern="0" spc="-50" baseline="0" dirty="0">
                          <a:solidFill>
                            <a:srgbClr val="000000"/>
                          </a:solidFill>
                          <a:effectLst/>
                          <a:latin typeface="KoPub돋움체 Medium" pitchFamily="18" charset="-127"/>
                          <a:ea typeface="KoPub돋움체 Medium" pitchFamily="18" charset="-127"/>
                          <a:cs typeface="+mn-cs"/>
                        </a:rPr>
                        <a:t>개발</a:t>
                      </a:r>
                    </a:p>
                  </a:txBody>
                  <a:tcPr marL="0" marR="0" marT="0" marB="0" anchor="ctr">
                    <a:lnL w="3556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A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800" kern="0" spc="0" dirty="0">
                        <a:solidFill>
                          <a:srgbClr val="000000"/>
                        </a:solidFill>
                        <a:effectLst/>
                        <a:latin typeface="돋움" panose="020B0600000101010101" pitchFamily="50" charset="-127"/>
                        <a:ea typeface="한컴돋움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800" kern="0" spc="0" dirty="0">
                        <a:solidFill>
                          <a:srgbClr val="000000"/>
                        </a:solidFill>
                        <a:effectLst/>
                        <a:latin typeface="돋움" panose="020B0600000101010101" pitchFamily="50" charset="-127"/>
                        <a:ea typeface="한컴돋움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800" kern="0" spc="0" dirty="0">
                        <a:solidFill>
                          <a:srgbClr val="000000"/>
                        </a:solidFill>
                        <a:effectLst/>
                        <a:latin typeface="돋움" panose="020B0600000101010101" pitchFamily="50" charset="-127"/>
                        <a:ea typeface="한컴돋움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800" kern="0" spc="0" dirty="0">
                        <a:solidFill>
                          <a:srgbClr val="000000"/>
                        </a:solidFill>
                        <a:effectLst/>
                        <a:latin typeface="돋움" panose="020B0600000101010101" pitchFamily="50" charset="-127"/>
                        <a:ea typeface="한컴돋움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800" kern="0" spc="0" dirty="0">
                        <a:solidFill>
                          <a:srgbClr val="000000"/>
                        </a:solidFill>
                        <a:effectLst/>
                        <a:latin typeface="돋움" panose="020B0600000101010101" pitchFamily="50" charset="-127"/>
                        <a:ea typeface="한컴돋움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800" kern="0" spc="0" dirty="0">
                        <a:solidFill>
                          <a:srgbClr val="000000"/>
                        </a:solidFill>
                        <a:effectLst/>
                        <a:latin typeface="돋움" panose="020B0600000101010101" pitchFamily="50" charset="-127"/>
                        <a:ea typeface="한컴돋움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800" kern="0" spc="0" dirty="0">
                        <a:solidFill>
                          <a:srgbClr val="000000"/>
                        </a:solidFill>
                        <a:effectLst/>
                        <a:latin typeface="돋움" panose="020B0600000101010101" pitchFamily="50" charset="-127"/>
                        <a:ea typeface="한컴돋움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800" kern="0" spc="0" dirty="0">
                        <a:solidFill>
                          <a:srgbClr val="000000"/>
                        </a:solidFill>
                        <a:effectLst/>
                        <a:latin typeface="돋움" panose="020B0600000101010101" pitchFamily="50" charset="-127"/>
                        <a:ea typeface="한컴돋움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800" kern="0" spc="0" dirty="0">
                        <a:solidFill>
                          <a:srgbClr val="000000"/>
                        </a:solidFill>
                        <a:effectLst/>
                        <a:latin typeface="돋움" panose="020B0600000101010101" pitchFamily="50" charset="-127"/>
                        <a:ea typeface="한컴돋움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800" kern="0" spc="0" dirty="0">
                        <a:solidFill>
                          <a:srgbClr val="000000"/>
                        </a:solidFill>
                        <a:effectLst/>
                        <a:latin typeface="돋움" panose="020B0600000101010101" pitchFamily="50" charset="-127"/>
                        <a:ea typeface="한컴돋움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800" kern="0" spc="0" dirty="0">
                        <a:solidFill>
                          <a:srgbClr val="000000"/>
                        </a:solidFill>
                        <a:effectLst/>
                        <a:latin typeface="돋움" panose="020B0600000101010101" pitchFamily="50" charset="-127"/>
                        <a:ea typeface="한컴돋움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800" kern="0" spc="0" dirty="0">
                        <a:solidFill>
                          <a:srgbClr val="000000"/>
                        </a:solidFill>
                        <a:effectLst/>
                        <a:latin typeface="돋움" panose="020B0600000101010101" pitchFamily="50" charset="-127"/>
                        <a:ea typeface="한컴돋움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>
                        <a:alpha val="69804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108000" marR="0" indent="-72000" algn="l" defTabSz="914400" rtl="0" eaLnBrk="1" fontAlgn="base" latinLnBrk="1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r>
                        <a:rPr lang="ko-KR" altLang="en-US" sz="800" kern="0" spc="-50" baseline="0" dirty="0">
                          <a:solidFill>
                            <a:srgbClr val="000000"/>
                          </a:solidFill>
                          <a:effectLst/>
                          <a:latin typeface="KoPub돋움체 Medium" pitchFamily="18" charset="-127"/>
                          <a:ea typeface="KoPub돋움체 Medium" pitchFamily="18" charset="-127"/>
                          <a:cs typeface="+mn-cs"/>
                        </a:rPr>
                        <a:t>홍수 위험 기반의 안전지원 통합 시스템 </a:t>
                      </a:r>
                      <a:r>
                        <a:rPr lang="en-US" altLang="ko-KR" sz="800" kern="0" spc="-50" baseline="0" dirty="0">
                          <a:solidFill>
                            <a:srgbClr val="000000"/>
                          </a:solidFill>
                          <a:effectLst/>
                          <a:latin typeface="KoPub돋움체 Medium" pitchFamily="18" charset="-127"/>
                          <a:ea typeface="KoPub돋움체 Medium" pitchFamily="18" charset="-127"/>
                          <a:cs typeface="+mn-cs"/>
                        </a:rPr>
                        <a:t/>
                      </a:r>
                      <a:br>
                        <a:rPr lang="en-US" altLang="ko-KR" sz="800" kern="0" spc="-50" baseline="0" dirty="0">
                          <a:solidFill>
                            <a:srgbClr val="000000"/>
                          </a:solidFill>
                          <a:effectLst/>
                          <a:latin typeface="KoPub돋움체 Medium" pitchFamily="18" charset="-127"/>
                          <a:ea typeface="KoPub돋움체 Medium" pitchFamily="18" charset="-127"/>
                          <a:cs typeface="+mn-cs"/>
                        </a:rPr>
                      </a:br>
                      <a:r>
                        <a:rPr lang="ko-KR" altLang="en-US" sz="800" kern="0" spc="-50" baseline="0" dirty="0">
                          <a:solidFill>
                            <a:srgbClr val="000000"/>
                          </a:solidFill>
                          <a:effectLst/>
                          <a:latin typeface="KoPub돋움체 Medium" pitchFamily="18" charset="-127"/>
                          <a:ea typeface="KoPub돋움체 Medium" pitchFamily="18" charset="-127"/>
                          <a:cs typeface="+mn-cs"/>
                        </a:rPr>
                        <a:t>개발 및 검증</a:t>
                      </a:r>
                    </a:p>
                  </a:txBody>
                  <a:tcPr marL="0" marR="0" marT="0" marB="0" anchor="ctr">
                    <a:lnL w="3556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A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800" kern="0" spc="0">
                        <a:solidFill>
                          <a:srgbClr val="000000"/>
                        </a:solidFill>
                        <a:effectLst/>
                        <a:latin typeface="돋움" panose="020B0600000101010101" pitchFamily="50" charset="-127"/>
                        <a:ea typeface="한컴돋움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800" kern="0" spc="0">
                        <a:solidFill>
                          <a:srgbClr val="000000"/>
                        </a:solidFill>
                        <a:effectLst/>
                        <a:latin typeface="돋움" panose="020B0600000101010101" pitchFamily="50" charset="-127"/>
                        <a:ea typeface="한컴돋움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800" kern="0" spc="0">
                        <a:solidFill>
                          <a:srgbClr val="000000"/>
                        </a:solidFill>
                        <a:effectLst/>
                        <a:latin typeface="돋움" panose="020B0600000101010101" pitchFamily="50" charset="-127"/>
                        <a:ea typeface="한컴돋움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800" kern="0" spc="0" dirty="0">
                        <a:solidFill>
                          <a:srgbClr val="000000"/>
                        </a:solidFill>
                        <a:effectLst/>
                        <a:latin typeface="돋움" panose="020B0600000101010101" pitchFamily="50" charset="-127"/>
                        <a:ea typeface="한컴돋움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800" kern="0" spc="0" dirty="0">
                        <a:solidFill>
                          <a:srgbClr val="000000"/>
                        </a:solidFill>
                        <a:effectLst/>
                        <a:latin typeface="돋움" panose="020B0600000101010101" pitchFamily="50" charset="-127"/>
                        <a:ea typeface="한컴돋움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800" kern="0" spc="0" dirty="0">
                        <a:solidFill>
                          <a:srgbClr val="000000"/>
                        </a:solidFill>
                        <a:effectLst/>
                        <a:latin typeface="돋움" panose="020B0600000101010101" pitchFamily="50" charset="-127"/>
                        <a:ea typeface="한컴돋움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800" kern="0" spc="0" dirty="0">
                        <a:solidFill>
                          <a:srgbClr val="000000"/>
                        </a:solidFill>
                        <a:effectLst/>
                        <a:latin typeface="돋움" panose="020B0600000101010101" pitchFamily="50" charset="-127"/>
                        <a:ea typeface="한컴돋움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800" kern="0" spc="0" dirty="0">
                        <a:solidFill>
                          <a:srgbClr val="000000"/>
                        </a:solidFill>
                        <a:effectLst/>
                        <a:latin typeface="돋움" panose="020B0600000101010101" pitchFamily="50" charset="-127"/>
                        <a:ea typeface="한컴돋움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800" kern="0" spc="0" dirty="0">
                        <a:solidFill>
                          <a:srgbClr val="000000"/>
                        </a:solidFill>
                        <a:effectLst/>
                        <a:latin typeface="돋움" panose="020B0600000101010101" pitchFamily="50" charset="-127"/>
                        <a:ea typeface="한컴돋움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800" kern="0" spc="0" dirty="0">
                        <a:solidFill>
                          <a:srgbClr val="000000"/>
                        </a:solidFill>
                        <a:effectLst/>
                        <a:latin typeface="돋움" panose="020B0600000101010101" pitchFamily="50" charset="-127"/>
                        <a:ea typeface="한컴돋움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800" kern="0" spc="0" dirty="0">
                        <a:solidFill>
                          <a:srgbClr val="000000"/>
                        </a:solidFill>
                        <a:effectLst/>
                        <a:latin typeface="돋움" panose="020B0600000101010101" pitchFamily="50" charset="-127"/>
                        <a:ea typeface="한컴돋움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800" kern="0" spc="0" dirty="0">
                        <a:solidFill>
                          <a:srgbClr val="000000"/>
                        </a:solidFill>
                        <a:effectLst/>
                        <a:latin typeface="돋움" panose="020B0600000101010101" pitchFamily="50" charset="-127"/>
                        <a:ea typeface="한컴돋움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>
                        <a:alpha val="69804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05172">
                <a:tc>
                  <a:txBody>
                    <a:bodyPr/>
                    <a:lstStyle/>
                    <a:p>
                      <a:pPr marL="108000" marR="0" indent="-72000" algn="l" defTabSz="914400" rtl="0" eaLnBrk="1" fontAlgn="base" latinLnBrk="1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r>
                        <a:rPr lang="ko-KR" altLang="en-US" sz="800" kern="0" spc="-50" baseline="0" dirty="0">
                          <a:solidFill>
                            <a:srgbClr val="000000"/>
                          </a:solidFill>
                          <a:effectLst/>
                          <a:latin typeface="KoPub돋움체 Medium" pitchFamily="18" charset="-127"/>
                          <a:ea typeface="KoPub돋움체 Medium" pitchFamily="18" charset="-127"/>
                          <a:cs typeface="+mn-cs"/>
                        </a:rPr>
                        <a:t>강우량 자료 및 수위</a:t>
                      </a:r>
                      <a:r>
                        <a:rPr lang="en-US" altLang="ko-KR" sz="800" kern="0" spc="-50" baseline="0" dirty="0">
                          <a:solidFill>
                            <a:srgbClr val="000000"/>
                          </a:solidFill>
                          <a:effectLst/>
                          <a:latin typeface="KoPub돋움체 Medium" pitchFamily="18" charset="-127"/>
                          <a:ea typeface="KoPub돋움체 Medium" pitchFamily="18" charset="-127"/>
                          <a:cs typeface="+mn-cs"/>
                        </a:rPr>
                        <a:t>, </a:t>
                      </a:r>
                      <a:r>
                        <a:rPr lang="ko-KR" altLang="en-US" sz="800" kern="0" spc="-50" baseline="0" dirty="0">
                          <a:solidFill>
                            <a:srgbClr val="000000"/>
                          </a:solidFill>
                          <a:effectLst/>
                          <a:latin typeface="KoPub돋움체 Medium" pitchFamily="18" charset="-127"/>
                          <a:ea typeface="KoPub돋움체 Medium" pitchFamily="18" charset="-127"/>
                          <a:cs typeface="+mn-cs"/>
                        </a:rPr>
                        <a:t>유속 자료를 활용하여 </a:t>
                      </a:r>
                      <a:r>
                        <a:rPr lang="en-US" altLang="ko-KR" sz="800" kern="0" spc="-50" baseline="0" dirty="0">
                          <a:solidFill>
                            <a:srgbClr val="000000"/>
                          </a:solidFill>
                          <a:effectLst/>
                          <a:latin typeface="KoPub돋움체 Medium" pitchFamily="18" charset="-127"/>
                          <a:ea typeface="KoPub돋움체 Medium" pitchFamily="18" charset="-127"/>
                          <a:cs typeface="+mn-cs"/>
                        </a:rPr>
                        <a:t/>
                      </a:r>
                      <a:br>
                        <a:rPr lang="en-US" altLang="ko-KR" sz="800" kern="0" spc="-50" baseline="0" dirty="0">
                          <a:solidFill>
                            <a:srgbClr val="000000"/>
                          </a:solidFill>
                          <a:effectLst/>
                          <a:latin typeface="KoPub돋움체 Medium" pitchFamily="18" charset="-127"/>
                          <a:ea typeface="KoPub돋움체 Medium" pitchFamily="18" charset="-127"/>
                          <a:cs typeface="+mn-cs"/>
                        </a:rPr>
                      </a:br>
                      <a:r>
                        <a:rPr lang="ko-KR" altLang="en-US" sz="800" kern="0" spc="-50" baseline="0" dirty="0">
                          <a:solidFill>
                            <a:srgbClr val="000000"/>
                          </a:solidFill>
                          <a:effectLst/>
                          <a:latin typeface="KoPub돋움체 Medium" pitchFamily="18" charset="-127"/>
                          <a:ea typeface="KoPub돋움체 Medium" pitchFamily="18" charset="-127"/>
                          <a:cs typeface="+mn-cs"/>
                        </a:rPr>
                        <a:t>테스트베드에 대한 유량 산정 및 </a:t>
                      </a:r>
                      <a:r>
                        <a:rPr lang="en-US" altLang="ko-KR" sz="800" kern="0" spc="-50" baseline="0" dirty="0">
                          <a:solidFill>
                            <a:srgbClr val="000000"/>
                          </a:solidFill>
                          <a:effectLst/>
                          <a:latin typeface="KoPub돋움체 Medium" pitchFamily="18" charset="-127"/>
                          <a:ea typeface="KoPub돋움체 Medium" pitchFamily="18" charset="-127"/>
                          <a:cs typeface="+mn-cs"/>
                        </a:rPr>
                        <a:t>DB </a:t>
                      </a:r>
                      <a:r>
                        <a:rPr lang="ko-KR" altLang="en-US" sz="800" kern="0" spc="-50" baseline="0" dirty="0">
                          <a:solidFill>
                            <a:srgbClr val="000000"/>
                          </a:solidFill>
                          <a:effectLst/>
                          <a:latin typeface="KoPub돋움체 Medium" pitchFamily="18" charset="-127"/>
                          <a:ea typeface="KoPub돋움체 Medium" pitchFamily="18" charset="-127"/>
                          <a:cs typeface="+mn-cs"/>
                        </a:rPr>
                        <a:t>구축</a:t>
                      </a:r>
                    </a:p>
                  </a:txBody>
                  <a:tcPr marL="0" marR="0" marT="0" marB="0" anchor="ctr">
                    <a:lnL w="3556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A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800" kern="0" spc="0" dirty="0">
                        <a:solidFill>
                          <a:srgbClr val="000000"/>
                        </a:solidFill>
                        <a:effectLst/>
                        <a:latin typeface="돋움" panose="020B0600000101010101" pitchFamily="50" charset="-127"/>
                        <a:ea typeface="한컴돋움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34A9F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800" kern="0" spc="0" dirty="0">
                        <a:solidFill>
                          <a:srgbClr val="000000"/>
                        </a:solidFill>
                        <a:effectLst/>
                        <a:latin typeface="돋움" panose="020B0600000101010101" pitchFamily="50" charset="-127"/>
                        <a:ea typeface="한컴돋움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34A9F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800" kern="0" spc="0" dirty="0">
                        <a:solidFill>
                          <a:srgbClr val="000000"/>
                        </a:solidFill>
                        <a:effectLst/>
                        <a:latin typeface="돋움" panose="020B0600000101010101" pitchFamily="50" charset="-127"/>
                        <a:ea typeface="한컴돋움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34A9F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800" kern="0" spc="0" dirty="0">
                        <a:solidFill>
                          <a:srgbClr val="000000"/>
                        </a:solidFill>
                        <a:effectLst/>
                        <a:latin typeface="돋움" panose="020B0600000101010101" pitchFamily="50" charset="-127"/>
                        <a:ea typeface="한컴돋움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34A9F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800" kern="0" spc="0" dirty="0">
                        <a:solidFill>
                          <a:srgbClr val="000000"/>
                        </a:solidFill>
                        <a:effectLst/>
                        <a:latin typeface="돋움" panose="020B0600000101010101" pitchFamily="50" charset="-127"/>
                        <a:ea typeface="한컴돋움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34A9F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800" kern="0" spc="0" dirty="0">
                        <a:solidFill>
                          <a:srgbClr val="000000"/>
                        </a:solidFill>
                        <a:effectLst/>
                        <a:latin typeface="돋움" panose="020B0600000101010101" pitchFamily="50" charset="-127"/>
                        <a:ea typeface="한컴돋움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34A9F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800" kern="0" spc="0" dirty="0">
                        <a:solidFill>
                          <a:srgbClr val="000000"/>
                        </a:solidFill>
                        <a:effectLst/>
                        <a:latin typeface="돋움" panose="020B0600000101010101" pitchFamily="50" charset="-127"/>
                        <a:ea typeface="한컴돋움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34A9F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800" kern="0" spc="0" dirty="0">
                        <a:solidFill>
                          <a:srgbClr val="000000"/>
                        </a:solidFill>
                        <a:effectLst/>
                        <a:latin typeface="돋움" panose="020B0600000101010101" pitchFamily="50" charset="-127"/>
                        <a:ea typeface="한컴돋움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34A9F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800" kern="0" spc="0" dirty="0">
                        <a:solidFill>
                          <a:srgbClr val="000000"/>
                        </a:solidFill>
                        <a:effectLst/>
                        <a:latin typeface="돋움" panose="020B0600000101010101" pitchFamily="50" charset="-127"/>
                        <a:ea typeface="한컴돋움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34A9F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800" kern="0" spc="0" dirty="0">
                        <a:solidFill>
                          <a:srgbClr val="000000"/>
                        </a:solidFill>
                        <a:effectLst/>
                        <a:latin typeface="돋움" panose="020B0600000101010101" pitchFamily="50" charset="-127"/>
                        <a:ea typeface="한컴돋움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34A9F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800" kern="0" spc="0" dirty="0">
                        <a:solidFill>
                          <a:srgbClr val="000000"/>
                        </a:solidFill>
                        <a:effectLst/>
                        <a:latin typeface="돋움" panose="020B0600000101010101" pitchFamily="50" charset="-127"/>
                        <a:ea typeface="한컴돋움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800" kern="0" spc="0" dirty="0">
                        <a:solidFill>
                          <a:srgbClr val="000000"/>
                        </a:solidFill>
                        <a:effectLst/>
                        <a:latin typeface="돋움" panose="020B0600000101010101" pitchFamily="50" charset="-127"/>
                        <a:ea typeface="한컴돋움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90178">
                <a:tc>
                  <a:txBody>
                    <a:bodyPr/>
                    <a:lstStyle/>
                    <a:p>
                      <a:pPr marL="108000" marR="0" indent="-72000" algn="l" defTabSz="914400" rtl="0" eaLnBrk="1" fontAlgn="base" latinLnBrk="1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r>
                        <a:rPr lang="ko-KR" altLang="en-US" sz="800" kern="0" spc="-50" baseline="0" dirty="0">
                          <a:solidFill>
                            <a:srgbClr val="000000"/>
                          </a:solidFill>
                          <a:effectLst/>
                          <a:latin typeface="KoPub돋움체 Medium" pitchFamily="18" charset="-127"/>
                          <a:ea typeface="KoPub돋움체 Medium" pitchFamily="18" charset="-127"/>
                          <a:cs typeface="+mn-cs"/>
                        </a:rPr>
                        <a:t>홍수량 자료</a:t>
                      </a:r>
                      <a:r>
                        <a:rPr lang="en-US" altLang="ko-KR" sz="800" kern="0" spc="-50" baseline="0" dirty="0">
                          <a:solidFill>
                            <a:srgbClr val="000000"/>
                          </a:solidFill>
                          <a:effectLst/>
                          <a:latin typeface="KoPub돋움체 Medium" pitchFamily="18" charset="-127"/>
                          <a:ea typeface="KoPub돋움체 Medium" pitchFamily="18" charset="-127"/>
                          <a:cs typeface="+mn-cs"/>
                        </a:rPr>
                        <a:t>(</a:t>
                      </a:r>
                      <a:r>
                        <a:rPr lang="ko-KR" altLang="en-US" sz="800" kern="0" spc="-50" baseline="0" dirty="0">
                          <a:solidFill>
                            <a:srgbClr val="000000"/>
                          </a:solidFill>
                          <a:effectLst/>
                          <a:latin typeface="KoPub돋움체 Medium" pitchFamily="18" charset="-127"/>
                          <a:ea typeface="KoPub돋움체 Medium" pitchFamily="18" charset="-127"/>
                          <a:cs typeface="+mn-cs"/>
                        </a:rPr>
                        <a:t>수위</a:t>
                      </a:r>
                      <a:r>
                        <a:rPr lang="en-US" altLang="ko-KR" sz="800" kern="0" spc="-50" baseline="0" dirty="0">
                          <a:solidFill>
                            <a:srgbClr val="000000"/>
                          </a:solidFill>
                          <a:effectLst/>
                          <a:latin typeface="KoPub돋움체 Medium" pitchFamily="18" charset="-127"/>
                          <a:ea typeface="KoPub돋움체 Medium" pitchFamily="18" charset="-127"/>
                          <a:cs typeface="+mn-cs"/>
                        </a:rPr>
                        <a:t>, </a:t>
                      </a:r>
                      <a:r>
                        <a:rPr lang="ko-KR" altLang="en-US" sz="800" kern="0" spc="-50" baseline="0" dirty="0">
                          <a:solidFill>
                            <a:srgbClr val="000000"/>
                          </a:solidFill>
                          <a:effectLst/>
                          <a:latin typeface="KoPub돋움체 Medium" pitchFamily="18" charset="-127"/>
                          <a:ea typeface="KoPub돋움체 Medium" pitchFamily="18" charset="-127"/>
                          <a:cs typeface="+mn-cs"/>
                        </a:rPr>
                        <a:t>유속</a:t>
                      </a:r>
                      <a:r>
                        <a:rPr lang="en-US" altLang="ko-KR" sz="800" kern="0" spc="-50" baseline="0" dirty="0">
                          <a:solidFill>
                            <a:srgbClr val="000000"/>
                          </a:solidFill>
                          <a:effectLst/>
                          <a:latin typeface="KoPub돋움체 Medium" pitchFamily="18" charset="-127"/>
                          <a:ea typeface="KoPub돋움체 Medium" pitchFamily="18" charset="-127"/>
                          <a:cs typeface="+mn-cs"/>
                        </a:rPr>
                        <a:t>, </a:t>
                      </a:r>
                      <a:r>
                        <a:rPr lang="ko-KR" altLang="en-US" sz="800" kern="0" spc="-50" baseline="0" dirty="0">
                          <a:solidFill>
                            <a:srgbClr val="000000"/>
                          </a:solidFill>
                          <a:effectLst/>
                          <a:latin typeface="KoPub돋움체 Medium" pitchFamily="18" charset="-127"/>
                          <a:ea typeface="KoPub돋움체 Medium" pitchFamily="18" charset="-127"/>
                          <a:cs typeface="+mn-cs"/>
                        </a:rPr>
                        <a:t>유량</a:t>
                      </a:r>
                      <a:r>
                        <a:rPr lang="en-US" altLang="ko-KR" sz="800" kern="0" spc="-50" baseline="0" dirty="0">
                          <a:solidFill>
                            <a:srgbClr val="000000"/>
                          </a:solidFill>
                          <a:effectLst/>
                          <a:latin typeface="KoPub돋움체 Medium" pitchFamily="18" charset="-127"/>
                          <a:ea typeface="KoPub돋움체 Medium" pitchFamily="18" charset="-127"/>
                          <a:cs typeface="+mn-cs"/>
                        </a:rPr>
                        <a:t>)</a:t>
                      </a:r>
                      <a:r>
                        <a:rPr lang="ko-KR" altLang="en-US" sz="800" kern="0" spc="-50" baseline="0" dirty="0">
                          <a:solidFill>
                            <a:srgbClr val="000000"/>
                          </a:solidFill>
                          <a:effectLst/>
                          <a:latin typeface="KoPub돋움체 Medium" pitchFamily="18" charset="-127"/>
                          <a:ea typeface="KoPub돋움체 Medium" pitchFamily="18" charset="-127"/>
                          <a:cs typeface="+mn-cs"/>
                        </a:rPr>
                        <a:t>의 검</a:t>
                      </a:r>
                      <a:r>
                        <a:rPr lang="en-US" altLang="ko-KR" sz="800" kern="0" spc="-50" baseline="0" dirty="0">
                          <a:solidFill>
                            <a:srgbClr val="000000"/>
                          </a:solidFill>
                          <a:effectLst/>
                          <a:latin typeface="KoPub돋움체 Medium" pitchFamily="18" charset="-127"/>
                          <a:ea typeface="KoPub돋움체 Medium" pitchFamily="18" charset="-127"/>
                          <a:cs typeface="+mn-cs"/>
                        </a:rPr>
                        <a:t>·</a:t>
                      </a:r>
                      <a:r>
                        <a:rPr lang="ko-KR" altLang="en-US" sz="800" kern="0" spc="-50" baseline="0" dirty="0">
                          <a:solidFill>
                            <a:srgbClr val="000000"/>
                          </a:solidFill>
                          <a:effectLst/>
                          <a:latin typeface="KoPub돋움체 Medium" pitchFamily="18" charset="-127"/>
                          <a:ea typeface="KoPub돋움체 Medium" pitchFamily="18" charset="-127"/>
                          <a:cs typeface="+mn-cs"/>
                        </a:rPr>
                        <a:t>보정을 </a:t>
                      </a:r>
                      <a:r>
                        <a:rPr lang="en-US" altLang="ko-KR" sz="800" kern="0" spc="-50" baseline="0" dirty="0">
                          <a:solidFill>
                            <a:srgbClr val="000000"/>
                          </a:solidFill>
                          <a:effectLst/>
                          <a:latin typeface="KoPub돋움체 Medium" pitchFamily="18" charset="-127"/>
                          <a:ea typeface="KoPub돋움체 Medium" pitchFamily="18" charset="-127"/>
                          <a:cs typeface="+mn-cs"/>
                        </a:rPr>
                        <a:t/>
                      </a:r>
                      <a:br>
                        <a:rPr lang="en-US" altLang="ko-KR" sz="800" kern="0" spc="-50" baseline="0" dirty="0">
                          <a:solidFill>
                            <a:srgbClr val="000000"/>
                          </a:solidFill>
                          <a:effectLst/>
                          <a:latin typeface="KoPub돋움체 Medium" pitchFamily="18" charset="-127"/>
                          <a:ea typeface="KoPub돋움체 Medium" pitchFamily="18" charset="-127"/>
                          <a:cs typeface="+mn-cs"/>
                        </a:rPr>
                      </a:br>
                      <a:r>
                        <a:rPr lang="ko-KR" altLang="en-US" sz="800" kern="0" spc="-50" baseline="0" dirty="0">
                          <a:solidFill>
                            <a:srgbClr val="000000"/>
                          </a:solidFill>
                          <a:effectLst/>
                          <a:latin typeface="KoPub돋움체 Medium" pitchFamily="18" charset="-127"/>
                          <a:ea typeface="KoPub돋움체 Medium" pitchFamily="18" charset="-127"/>
                          <a:cs typeface="+mn-cs"/>
                        </a:rPr>
                        <a:t>통한 검증</a:t>
                      </a:r>
                    </a:p>
                  </a:txBody>
                  <a:tcPr marL="0" marR="0" marT="0" marB="0" anchor="ctr">
                    <a:lnL w="3556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A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800" kern="0" spc="0" dirty="0">
                        <a:solidFill>
                          <a:srgbClr val="000000"/>
                        </a:solidFill>
                        <a:effectLst/>
                        <a:latin typeface="돋움" panose="020B0600000101010101" pitchFamily="50" charset="-127"/>
                        <a:ea typeface="한컴돋움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800" kern="0" spc="0" dirty="0">
                        <a:solidFill>
                          <a:srgbClr val="000000"/>
                        </a:solidFill>
                        <a:effectLst/>
                        <a:latin typeface="돋움" panose="020B0600000101010101" pitchFamily="50" charset="-127"/>
                        <a:ea typeface="한컴돋움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800" kern="0" spc="0" dirty="0">
                        <a:solidFill>
                          <a:srgbClr val="000000"/>
                        </a:solidFill>
                        <a:effectLst/>
                        <a:latin typeface="돋움" panose="020B0600000101010101" pitchFamily="50" charset="-127"/>
                        <a:ea typeface="한컴돋움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800" kern="0" spc="0" dirty="0">
                        <a:solidFill>
                          <a:srgbClr val="000000"/>
                        </a:solidFill>
                        <a:effectLst/>
                        <a:latin typeface="돋움" panose="020B0600000101010101" pitchFamily="50" charset="-127"/>
                        <a:ea typeface="한컴돋움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34A9F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800" kern="0" spc="0" dirty="0">
                        <a:solidFill>
                          <a:srgbClr val="000000"/>
                        </a:solidFill>
                        <a:effectLst/>
                        <a:latin typeface="돋움" panose="020B0600000101010101" pitchFamily="50" charset="-127"/>
                        <a:ea typeface="한컴돋움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34A9F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800" kern="0" spc="0" dirty="0">
                        <a:solidFill>
                          <a:srgbClr val="000000"/>
                        </a:solidFill>
                        <a:effectLst/>
                        <a:latin typeface="돋움" panose="020B0600000101010101" pitchFamily="50" charset="-127"/>
                        <a:ea typeface="한컴돋움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34A9F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800" kern="0" spc="0" dirty="0">
                        <a:solidFill>
                          <a:srgbClr val="000000"/>
                        </a:solidFill>
                        <a:effectLst/>
                        <a:latin typeface="돋움" panose="020B0600000101010101" pitchFamily="50" charset="-127"/>
                        <a:ea typeface="한컴돋움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34A9F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800" kern="0" spc="0" dirty="0">
                        <a:solidFill>
                          <a:srgbClr val="000000"/>
                        </a:solidFill>
                        <a:effectLst/>
                        <a:latin typeface="돋움" panose="020B0600000101010101" pitchFamily="50" charset="-127"/>
                        <a:ea typeface="한컴돋움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34A9F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800" kern="0" spc="0" dirty="0">
                        <a:solidFill>
                          <a:srgbClr val="000000"/>
                        </a:solidFill>
                        <a:effectLst/>
                        <a:latin typeface="돋움" panose="020B0600000101010101" pitchFamily="50" charset="-127"/>
                        <a:ea typeface="한컴돋움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34A9F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800" kern="0" spc="0" dirty="0">
                        <a:solidFill>
                          <a:srgbClr val="000000"/>
                        </a:solidFill>
                        <a:effectLst/>
                        <a:latin typeface="돋움" panose="020B0600000101010101" pitchFamily="50" charset="-127"/>
                        <a:ea typeface="한컴돋움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34A9F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800" kern="0" spc="0" dirty="0">
                        <a:solidFill>
                          <a:srgbClr val="000000"/>
                        </a:solidFill>
                        <a:effectLst/>
                        <a:latin typeface="돋움" panose="020B0600000101010101" pitchFamily="50" charset="-127"/>
                        <a:ea typeface="한컴돋움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800" kern="0" spc="0" dirty="0">
                        <a:solidFill>
                          <a:srgbClr val="000000"/>
                        </a:solidFill>
                        <a:effectLst/>
                        <a:latin typeface="돋움" panose="020B0600000101010101" pitchFamily="50" charset="-127"/>
                        <a:ea typeface="한컴돋움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47675">
                <a:tc>
                  <a:txBody>
                    <a:bodyPr/>
                    <a:lstStyle/>
                    <a:p>
                      <a:pPr marL="108000" marR="0" indent="-72000" algn="l" defTabSz="914400" rtl="0" eaLnBrk="1" fontAlgn="base" latinLnBrk="1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r>
                        <a:rPr lang="ko-KR" altLang="en-US" sz="800" kern="0" spc="-50" baseline="0" dirty="0">
                          <a:solidFill>
                            <a:srgbClr val="000000"/>
                          </a:solidFill>
                          <a:effectLst/>
                          <a:latin typeface="KoPub돋움체 Medium" pitchFamily="18" charset="-127"/>
                          <a:ea typeface="KoPub돋움체 Medium" pitchFamily="18" charset="-127"/>
                          <a:cs typeface="+mn-cs"/>
                        </a:rPr>
                        <a:t>홍수위험 추정 기반의 지능형 안전지원 시스템 검증</a:t>
                      </a:r>
                    </a:p>
                  </a:txBody>
                  <a:tcPr marL="0" marR="0" marT="0" marB="0" anchor="ctr">
                    <a:lnL w="3556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A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800" kern="0" spc="0" dirty="0">
                        <a:solidFill>
                          <a:srgbClr val="000000"/>
                        </a:solidFill>
                        <a:effectLst/>
                        <a:latin typeface="돋움" panose="020B0600000101010101" pitchFamily="50" charset="-127"/>
                        <a:ea typeface="한컴돋움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800" kern="0" spc="0" dirty="0">
                        <a:solidFill>
                          <a:srgbClr val="000000"/>
                        </a:solidFill>
                        <a:effectLst/>
                        <a:latin typeface="돋움" panose="020B0600000101010101" pitchFamily="50" charset="-127"/>
                        <a:ea typeface="한컴돋움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800" kern="0" spc="0" dirty="0">
                        <a:solidFill>
                          <a:srgbClr val="000000"/>
                        </a:solidFill>
                        <a:effectLst/>
                        <a:latin typeface="돋움" panose="020B0600000101010101" pitchFamily="50" charset="-127"/>
                        <a:ea typeface="한컴돋움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800" kern="0" spc="0" dirty="0">
                        <a:solidFill>
                          <a:srgbClr val="000000"/>
                        </a:solidFill>
                        <a:effectLst/>
                        <a:latin typeface="돋움" panose="020B0600000101010101" pitchFamily="50" charset="-127"/>
                        <a:ea typeface="한컴돋움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800" kern="0" spc="0" dirty="0">
                        <a:solidFill>
                          <a:srgbClr val="000000"/>
                        </a:solidFill>
                        <a:effectLst/>
                        <a:latin typeface="돋움" panose="020B0600000101010101" pitchFamily="50" charset="-127"/>
                        <a:ea typeface="한컴돋움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800" kern="0" spc="0" dirty="0">
                        <a:solidFill>
                          <a:srgbClr val="000000"/>
                        </a:solidFill>
                        <a:effectLst/>
                        <a:latin typeface="돋움" panose="020B0600000101010101" pitchFamily="50" charset="-127"/>
                        <a:ea typeface="한컴돋움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800" kern="0" spc="0" dirty="0">
                        <a:solidFill>
                          <a:srgbClr val="000000"/>
                        </a:solidFill>
                        <a:effectLst/>
                        <a:latin typeface="돋움" panose="020B0600000101010101" pitchFamily="50" charset="-127"/>
                        <a:ea typeface="한컴돋움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34A9F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800" kern="0" spc="0" dirty="0">
                        <a:solidFill>
                          <a:srgbClr val="000000"/>
                        </a:solidFill>
                        <a:effectLst/>
                        <a:latin typeface="돋움" panose="020B0600000101010101" pitchFamily="50" charset="-127"/>
                        <a:ea typeface="한컴돋움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34A9F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800" kern="0" spc="0" dirty="0">
                        <a:solidFill>
                          <a:srgbClr val="000000"/>
                        </a:solidFill>
                        <a:effectLst/>
                        <a:latin typeface="돋움" panose="020B0600000101010101" pitchFamily="50" charset="-127"/>
                        <a:ea typeface="한컴돋움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34A9F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800" kern="0" spc="0" dirty="0">
                        <a:solidFill>
                          <a:srgbClr val="000000"/>
                        </a:solidFill>
                        <a:effectLst/>
                        <a:latin typeface="돋움" panose="020B0600000101010101" pitchFamily="50" charset="-127"/>
                        <a:ea typeface="한컴돋움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34A9F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800" kern="0" spc="0" dirty="0">
                        <a:solidFill>
                          <a:srgbClr val="000000"/>
                        </a:solidFill>
                        <a:effectLst/>
                        <a:latin typeface="돋움" panose="020B0600000101010101" pitchFamily="50" charset="-127"/>
                        <a:ea typeface="한컴돋움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34A9F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800" kern="0" spc="0" dirty="0">
                        <a:solidFill>
                          <a:srgbClr val="000000"/>
                        </a:solidFill>
                        <a:effectLst/>
                        <a:latin typeface="돋움" panose="020B0600000101010101" pitchFamily="50" charset="-127"/>
                        <a:ea typeface="한컴돋움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34A9F">
                        <a:alpha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47" name="Slide Number Placeholder 4">
            <a:extLst>
              <a:ext uri="{FF2B5EF4-FFF2-40B4-BE49-F238E27FC236}">
                <a16:creationId xmlns:a16="http://schemas.microsoft.com/office/drawing/2014/main" id="{2109913F-AE7C-4464-BE13-AABF4197645E}"/>
              </a:ext>
            </a:extLst>
          </p:cNvPr>
          <p:cNvSpPr txBox="1">
            <a:spLocks/>
          </p:cNvSpPr>
          <p:nvPr/>
        </p:nvSpPr>
        <p:spPr>
          <a:xfrm>
            <a:off x="4126064" y="6557699"/>
            <a:ext cx="891872" cy="25567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dirty="0">
                <a:solidFill>
                  <a:schemeClr val="bg1"/>
                </a:solidFill>
              </a:rPr>
              <a:t>Page </a:t>
            </a:r>
            <a:fld id="{F03C90E3-98FA-4A46-95E3-0DCDD3916FEC}" type="slidenum">
              <a:rPr lang="ko-KR" altLang="en-US" smtClean="0">
                <a:solidFill>
                  <a:schemeClr val="bg1"/>
                </a:solidFill>
              </a:rPr>
              <a:pPr algn="ctr"/>
              <a:t>25</a:t>
            </a:fld>
            <a:endParaRPr lang="ko-KR" altLang="en-US" dirty="0">
              <a:solidFill>
                <a:schemeClr val="bg1"/>
              </a:solidFill>
            </a:endParaRPr>
          </a:p>
        </p:txBody>
      </p:sp>
      <p:grpSp>
        <p:nvGrpSpPr>
          <p:cNvPr id="49" name="그룹 48">
            <a:extLst>
              <a:ext uri="{FF2B5EF4-FFF2-40B4-BE49-F238E27FC236}">
                <a16:creationId xmlns:a16="http://schemas.microsoft.com/office/drawing/2014/main" id="{F0185F05-48B6-4822-B1AD-19665AFE889E}"/>
              </a:ext>
            </a:extLst>
          </p:cNvPr>
          <p:cNvGrpSpPr/>
          <p:nvPr/>
        </p:nvGrpSpPr>
        <p:grpSpPr>
          <a:xfrm>
            <a:off x="5680295" y="126874"/>
            <a:ext cx="2695047" cy="234801"/>
            <a:chOff x="8735526" y="132346"/>
            <a:chExt cx="2695047" cy="234801"/>
          </a:xfrm>
        </p:grpSpPr>
        <p:sp>
          <p:nvSpPr>
            <p:cNvPr id="52" name="모서리가 둥근 직사각형 653">
              <a:extLst>
                <a:ext uri="{FF2B5EF4-FFF2-40B4-BE49-F238E27FC236}">
                  <a16:creationId xmlns:a16="http://schemas.microsoft.com/office/drawing/2014/main" id="{1C205E18-DADA-4FD2-9A62-F01CC04BEA86}"/>
                </a:ext>
              </a:extLst>
            </p:cNvPr>
            <p:cNvSpPr/>
            <p:nvPr/>
          </p:nvSpPr>
          <p:spPr>
            <a:xfrm>
              <a:off x="8735526" y="132346"/>
              <a:ext cx="248205" cy="234801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30325">
                <a:spcBef>
                  <a:spcPts val="300"/>
                </a:spcBef>
                <a:buSzPct val="100000"/>
              </a:pPr>
              <a:r>
                <a:rPr lang="en-US" altLang="ko-KR" sz="1200" spc="-50" dirty="0">
                  <a:ln>
                    <a:solidFill>
                      <a:schemeClr val="bg1">
                        <a:lumMod val="85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돋움체 Bold" panose="00000800000000000000" pitchFamily="2" charset="-127"/>
                  <a:ea typeface="KoPub돋움체 Bold" panose="00000800000000000000" pitchFamily="2" charset="-127"/>
                </a:rPr>
                <a:t>Ⅰ</a:t>
              </a:r>
              <a:endParaRPr lang="ko-KR" altLang="en-US" sz="1200" spc="-50" dirty="0">
                <a:ln>
                  <a:solidFill>
                    <a:schemeClr val="bg1">
                      <a:lumMod val="85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endParaRPr>
            </a:p>
          </p:txBody>
        </p:sp>
        <p:sp>
          <p:nvSpPr>
            <p:cNvPr id="54" name="모서리가 둥근 직사각형 654">
              <a:extLst>
                <a:ext uri="{FF2B5EF4-FFF2-40B4-BE49-F238E27FC236}">
                  <a16:creationId xmlns:a16="http://schemas.microsoft.com/office/drawing/2014/main" id="{E3C38C1A-6DD8-42A7-A7A3-5ABFBE7F4A91}"/>
                </a:ext>
              </a:extLst>
            </p:cNvPr>
            <p:cNvSpPr/>
            <p:nvPr/>
          </p:nvSpPr>
          <p:spPr>
            <a:xfrm>
              <a:off x="9049557" y="132346"/>
              <a:ext cx="234518" cy="234801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30325">
                <a:spcBef>
                  <a:spcPts val="300"/>
                </a:spcBef>
                <a:buSzPct val="100000"/>
              </a:pPr>
              <a:r>
                <a:rPr lang="en-US" altLang="ko-KR" sz="1200" spc="-50" dirty="0">
                  <a:ln>
                    <a:solidFill>
                      <a:schemeClr val="bg1">
                        <a:lumMod val="85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돋움체 Bold" panose="00000800000000000000" pitchFamily="2" charset="-127"/>
                  <a:ea typeface="KoPub돋움체 Bold" panose="00000800000000000000" pitchFamily="2" charset="-127"/>
                </a:rPr>
                <a:t>Ⅱ</a:t>
              </a:r>
              <a:endParaRPr lang="ko-KR" altLang="en-US" sz="1200" spc="-50" dirty="0">
                <a:ln>
                  <a:solidFill>
                    <a:schemeClr val="bg1">
                      <a:lumMod val="85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endParaRPr>
            </a:p>
          </p:txBody>
        </p:sp>
        <p:sp>
          <p:nvSpPr>
            <p:cNvPr id="57" name="모서리가 둥근 직사각형 655">
              <a:extLst>
                <a:ext uri="{FF2B5EF4-FFF2-40B4-BE49-F238E27FC236}">
                  <a16:creationId xmlns:a16="http://schemas.microsoft.com/office/drawing/2014/main" id="{AEDF2F1C-3CD6-4F28-8656-6CB201187E6A}"/>
                </a:ext>
              </a:extLst>
            </p:cNvPr>
            <p:cNvSpPr/>
            <p:nvPr/>
          </p:nvSpPr>
          <p:spPr>
            <a:xfrm>
              <a:off x="9349901" y="132346"/>
              <a:ext cx="1768882" cy="234801"/>
            </a:xfrm>
            <a:prstGeom prst="roundRect">
              <a:avLst/>
            </a:prstGeom>
            <a:solidFill>
              <a:srgbClr val="2D506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200" spc="-50" dirty="0">
                  <a:ln>
                    <a:solidFill>
                      <a:schemeClr val="bg1">
                        <a:lumMod val="85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돋움체 Bold" panose="00000800000000000000" pitchFamily="2" charset="-127"/>
                  <a:ea typeface="KoPub돋움체 Bold" panose="00000800000000000000" pitchFamily="2" charset="-127"/>
                </a:rPr>
                <a:t>Ⅲ. </a:t>
              </a:r>
              <a:r>
                <a:rPr lang="ko-KR" altLang="en-US" sz="1200" spc="-50" dirty="0" smtClean="0">
                  <a:ln>
                    <a:solidFill>
                      <a:schemeClr val="bg1">
                        <a:lumMod val="85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돋움체 Bold" panose="00000800000000000000" pitchFamily="2" charset="-127"/>
                  <a:ea typeface="KoPub돋움체 Bold" panose="00000800000000000000" pitchFamily="2" charset="-127"/>
                </a:rPr>
                <a:t>연구추진전략 </a:t>
              </a:r>
              <a:r>
                <a:rPr lang="ko-KR" altLang="en-US" sz="1200" spc="-50" dirty="0">
                  <a:ln>
                    <a:solidFill>
                      <a:schemeClr val="bg1">
                        <a:lumMod val="85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돋움체 Bold" panose="00000800000000000000" pitchFamily="2" charset="-127"/>
                  <a:ea typeface="KoPub돋움체 Bold" panose="00000800000000000000" pitchFamily="2" charset="-127"/>
                </a:rPr>
                <a:t>및 계획</a:t>
              </a:r>
            </a:p>
          </p:txBody>
        </p:sp>
        <p:sp>
          <p:nvSpPr>
            <p:cNvPr id="58" name="모서리가 둥근 직사각형 658">
              <a:extLst>
                <a:ext uri="{FF2B5EF4-FFF2-40B4-BE49-F238E27FC236}">
                  <a16:creationId xmlns:a16="http://schemas.microsoft.com/office/drawing/2014/main" id="{9AC827B2-6F99-4642-9A22-39A545DA24CA}"/>
                </a:ext>
              </a:extLst>
            </p:cNvPr>
            <p:cNvSpPr/>
            <p:nvPr/>
          </p:nvSpPr>
          <p:spPr>
            <a:xfrm>
              <a:off x="11184609" y="132346"/>
              <a:ext cx="245964" cy="234801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200" spc="-50" dirty="0">
                  <a:ln>
                    <a:solidFill>
                      <a:schemeClr val="bg1">
                        <a:lumMod val="85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돋움체 Bold" panose="00000800000000000000" pitchFamily="2" charset="-127"/>
                  <a:ea typeface="KoPub돋움체 Bold" panose="00000800000000000000" pitchFamily="2" charset="-127"/>
                </a:rPr>
                <a:t>Ⅳ</a:t>
              </a:r>
              <a:endParaRPr lang="ko-KR" altLang="en-US" sz="1200" spc="-50" dirty="0">
                <a:ln>
                  <a:solidFill>
                    <a:schemeClr val="bg1">
                      <a:lumMod val="85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endParaRPr>
            </a:p>
          </p:txBody>
        </p:sp>
      </p:grpSp>
      <p:sp>
        <p:nvSpPr>
          <p:cNvPr id="60" name="모서리가 둥근 직사각형 59">
            <a:extLst>
              <a:ext uri="{FF2B5EF4-FFF2-40B4-BE49-F238E27FC236}">
                <a16:creationId xmlns:a16="http://schemas.microsoft.com/office/drawing/2014/main" id="{AB1AE3CF-D32B-4DCB-86C8-066CA9EE39FE}"/>
              </a:ext>
            </a:extLst>
          </p:cNvPr>
          <p:cNvSpPr/>
          <p:nvPr/>
        </p:nvSpPr>
        <p:spPr>
          <a:xfrm>
            <a:off x="8433313" y="126792"/>
            <a:ext cx="245964" cy="234801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200" spc="-50" dirty="0">
                <a:ln>
                  <a:solidFill>
                    <a:schemeClr val="bg1">
                      <a:lumMod val="85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rPr>
              <a:t>Ⅴ</a:t>
            </a:r>
            <a:endParaRPr lang="ko-KR" altLang="en-US" sz="1200" spc="-50" dirty="0">
              <a:ln>
                <a:solidFill>
                  <a:schemeClr val="bg1">
                    <a:lumMod val="85000"/>
                    <a:alpha val="0"/>
                  </a:schemeClr>
                </a:solidFill>
              </a:ln>
              <a:solidFill>
                <a:schemeClr val="bg1"/>
              </a:solidFill>
              <a:latin typeface="KoPub돋움체 Bold" panose="00000800000000000000" pitchFamily="2" charset="-127"/>
              <a:ea typeface="KoPub돋움체 Bold" panose="00000800000000000000" pitchFamily="2" charset="-127"/>
            </a:endParaRPr>
          </a:p>
        </p:txBody>
      </p:sp>
      <p:sp>
        <p:nvSpPr>
          <p:cNvPr id="61" name="모서리가 둥근 직사각형 60">
            <a:extLst>
              <a:ext uri="{FF2B5EF4-FFF2-40B4-BE49-F238E27FC236}">
                <a16:creationId xmlns:a16="http://schemas.microsoft.com/office/drawing/2014/main" id="{C60C7C84-7302-48B1-AA8D-F1952C702B56}"/>
              </a:ext>
            </a:extLst>
          </p:cNvPr>
          <p:cNvSpPr/>
          <p:nvPr/>
        </p:nvSpPr>
        <p:spPr>
          <a:xfrm>
            <a:off x="8735876" y="132024"/>
            <a:ext cx="245964" cy="234801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200" spc="-50" dirty="0">
                <a:ln>
                  <a:solidFill>
                    <a:schemeClr val="bg1">
                      <a:lumMod val="85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rPr>
              <a:t>Ⅵ</a:t>
            </a:r>
            <a:endParaRPr lang="ko-KR" altLang="en-US" sz="1200" spc="-50" dirty="0">
              <a:ln>
                <a:solidFill>
                  <a:schemeClr val="bg1">
                    <a:lumMod val="85000"/>
                    <a:alpha val="0"/>
                  </a:schemeClr>
                </a:solidFill>
              </a:ln>
              <a:solidFill>
                <a:schemeClr val="bg1"/>
              </a:solidFill>
              <a:latin typeface="KoPub돋움체 Bold" panose="00000800000000000000" pitchFamily="2" charset="-127"/>
              <a:ea typeface="KoPub돋움체 Bold" panose="00000800000000000000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35204742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extBox 35">
            <a:extLst>
              <a:ext uri="{FF2B5EF4-FFF2-40B4-BE49-F238E27FC236}">
                <a16:creationId xmlns:a16="http://schemas.microsoft.com/office/drawing/2014/main" id="{27A1B00D-C31C-433F-AB54-B6BB008F8D26}"/>
              </a:ext>
            </a:extLst>
          </p:cNvPr>
          <p:cNvSpPr txBox="1"/>
          <p:nvPr/>
        </p:nvSpPr>
        <p:spPr>
          <a:xfrm>
            <a:off x="4329621" y="1312274"/>
            <a:ext cx="48508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pc="-150" dirty="0">
                <a:solidFill>
                  <a:srgbClr val="3C83C5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화산섬 제주의 </a:t>
            </a:r>
            <a:r>
              <a:rPr lang="ko-KR" altLang="en-US" sz="2000" spc="-150" dirty="0">
                <a:solidFill>
                  <a:schemeClr val="tx2">
                    <a:lumMod val="75000"/>
                  </a:schemeClr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실시간 홍수 감지</a:t>
            </a:r>
            <a:r>
              <a:rPr lang="ko-KR" altLang="en-US" sz="2000" spc="-150" dirty="0">
                <a:solidFill>
                  <a:srgbClr val="3C83C5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 </a:t>
            </a:r>
            <a:r>
              <a:rPr lang="ko-KR" altLang="en-US" spc="-150" dirty="0">
                <a:solidFill>
                  <a:schemeClr val="tx2">
                    <a:lumMod val="75000"/>
                  </a:schemeClr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및 </a:t>
            </a:r>
            <a:r>
              <a:rPr lang="ko-KR" altLang="en-US" sz="2000" spc="-150" dirty="0">
                <a:solidFill>
                  <a:schemeClr val="tx2">
                    <a:lumMod val="75000"/>
                  </a:schemeClr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안전지원</a:t>
            </a:r>
            <a:r>
              <a:rPr lang="ko-KR" altLang="en-US" spc="-150" dirty="0">
                <a:solidFill>
                  <a:schemeClr val="tx2">
                    <a:lumMod val="75000"/>
                  </a:schemeClr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 기술 </a:t>
            </a:r>
            <a:r>
              <a:rPr lang="ko-KR" altLang="en-US" spc="-150" dirty="0">
                <a:solidFill>
                  <a:srgbClr val="3C83C5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개발</a:t>
            </a:r>
            <a:endParaRPr lang="ko-KR" altLang="en-US" sz="2200" spc="-150" dirty="0">
              <a:solidFill>
                <a:srgbClr val="3C83C5"/>
              </a:solidFill>
              <a:latin typeface="KoPub돋움체 Bold" panose="02020603020101020101" pitchFamily="18" charset="-127"/>
              <a:ea typeface="KoPub돋움체 Bold" panose="02020603020101020101" pitchFamily="18" charset="-127"/>
            </a:endParaRPr>
          </a:p>
        </p:txBody>
      </p:sp>
      <p:grpSp>
        <p:nvGrpSpPr>
          <p:cNvPr id="39" name="그룹 38">
            <a:extLst>
              <a:ext uri="{FF2B5EF4-FFF2-40B4-BE49-F238E27FC236}">
                <a16:creationId xmlns:a16="http://schemas.microsoft.com/office/drawing/2014/main" id="{ED02CA87-9DC0-4797-BD7D-CC312C830ACC}"/>
              </a:ext>
            </a:extLst>
          </p:cNvPr>
          <p:cNvGrpSpPr/>
          <p:nvPr/>
        </p:nvGrpSpPr>
        <p:grpSpPr>
          <a:xfrm>
            <a:off x="4362993" y="1262507"/>
            <a:ext cx="4781007" cy="540000"/>
            <a:chOff x="513806" y="2586443"/>
            <a:chExt cx="2551611" cy="444137"/>
          </a:xfrm>
        </p:grpSpPr>
        <p:cxnSp>
          <p:nvCxnSpPr>
            <p:cNvPr id="37" name="직선 연결선 36">
              <a:extLst>
                <a:ext uri="{FF2B5EF4-FFF2-40B4-BE49-F238E27FC236}">
                  <a16:creationId xmlns:a16="http://schemas.microsoft.com/office/drawing/2014/main" id="{7C460817-CA15-4968-BE17-FBEA344802D8}"/>
                </a:ext>
              </a:extLst>
            </p:cNvPr>
            <p:cNvCxnSpPr/>
            <p:nvPr/>
          </p:nvCxnSpPr>
          <p:spPr>
            <a:xfrm>
              <a:off x="513806" y="2586443"/>
              <a:ext cx="2551611" cy="0"/>
            </a:xfrm>
            <a:prstGeom prst="line">
              <a:avLst/>
            </a:prstGeom>
            <a:ln w="15875">
              <a:solidFill>
                <a:srgbClr val="4589C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직선 연결선 37">
              <a:extLst>
                <a:ext uri="{FF2B5EF4-FFF2-40B4-BE49-F238E27FC236}">
                  <a16:creationId xmlns:a16="http://schemas.microsoft.com/office/drawing/2014/main" id="{6DDE2420-EC71-4B15-A818-4DD86623FC13}"/>
                </a:ext>
              </a:extLst>
            </p:cNvPr>
            <p:cNvCxnSpPr/>
            <p:nvPr/>
          </p:nvCxnSpPr>
          <p:spPr>
            <a:xfrm>
              <a:off x="513806" y="3030580"/>
              <a:ext cx="2551611" cy="0"/>
            </a:xfrm>
            <a:prstGeom prst="line">
              <a:avLst/>
            </a:prstGeom>
            <a:ln w="15875">
              <a:solidFill>
                <a:srgbClr val="4589C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4" name="그룹 33">
            <a:extLst>
              <a:ext uri="{FF2B5EF4-FFF2-40B4-BE49-F238E27FC236}">
                <a16:creationId xmlns:a16="http://schemas.microsoft.com/office/drawing/2014/main" id="{4B95A0DA-644F-4BFA-9447-BF789A5E384B}"/>
              </a:ext>
            </a:extLst>
          </p:cNvPr>
          <p:cNvGrpSpPr/>
          <p:nvPr/>
        </p:nvGrpSpPr>
        <p:grpSpPr>
          <a:xfrm>
            <a:off x="4362994" y="2062783"/>
            <a:ext cx="4713292" cy="943021"/>
            <a:chOff x="4362994" y="773914"/>
            <a:chExt cx="4713292" cy="943021"/>
          </a:xfrm>
        </p:grpSpPr>
        <p:grpSp>
          <p:nvGrpSpPr>
            <p:cNvPr id="17" name="그룹 16">
              <a:extLst>
                <a:ext uri="{FF2B5EF4-FFF2-40B4-BE49-F238E27FC236}">
                  <a16:creationId xmlns:a16="http://schemas.microsoft.com/office/drawing/2014/main" id="{E59F325F-3C38-4B15-B34B-4C69F37F6EDE}"/>
                </a:ext>
              </a:extLst>
            </p:cNvPr>
            <p:cNvGrpSpPr/>
            <p:nvPr/>
          </p:nvGrpSpPr>
          <p:grpSpPr>
            <a:xfrm>
              <a:off x="4362994" y="773914"/>
              <a:ext cx="4713292" cy="943021"/>
              <a:chOff x="60960" y="3543240"/>
              <a:chExt cx="9233040" cy="1847319"/>
            </a:xfrm>
          </p:grpSpPr>
          <p:pic>
            <p:nvPicPr>
              <p:cNvPr id="7" name="그림 6">
                <a:extLst>
                  <a:ext uri="{FF2B5EF4-FFF2-40B4-BE49-F238E27FC236}">
                    <a16:creationId xmlns:a16="http://schemas.microsoft.com/office/drawing/2014/main" id="{5DB552F0-E95A-4558-8B6C-3D5BF6B34F5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0000" y="3576970"/>
                <a:ext cx="9144000" cy="1813589"/>
              </a:xfrm>
              <a:prstGeom prst="rect">
                <a:avLst/>
              </a:prstGeom>
            </p:spPr>
          </p:pic>
          <p:pic>
            <p:nvPicPr>
              <p:cNvPr id="4" name="그림 3">
                <a:extLst>
                  <a:ext uri="{FF2B5EF4-FFF2-40B4-BE49-F238E27FC236}">
                    <a16:creationId xmlns:a16="http://schemas.microsoft.com/office/drawing/2014/main" id="{12ED2395-4F82-4052-86EB-B98124707E7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960" y="3543240"/>
                <a:ext cx="1818321" cy="1293691"/>
              </a:xfrm>
              <a:prstGeom prst="rect">
                <a:avLst/>
              </a:prstGeom>
            </p:spPr>
          </p:pic>
        </p:grp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5D88A726-1B83-448D-B614-ED85DFB5790A}"/>
                </a:ext>
              </a:extLst>
            </p:cNvPr>
            <p:cNvSpPr txBox="1"/>
            <p:nvPr/>
          </p:nvSpPr>
          <p:spPr>
            <a:xfrm>
              <a:off x="4537167" y="844476"/>
              <a:ext cx="59218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2800" dirty="0">
                  <a:solidFill>
                    <a:schemeClr val="bg1"/>
                  </a:solidFill>
                  <a:latin typeface="KoPub바탕체 Bold" panose="00000800000000000000" pitchFamily="2" charset="-127"/>
                  <a:ea typeface="KoPub바탕체 Bold" panose="00000800000000000000" pitchFamily="2" charset="-127"/>
                </a:rPr>
                <a:t>Ⅳ</a:t>
              </a:r>
              <a:endParaRPr lang="ko-KR" altLang="en-US" sz="2800" dirty="0">
                <a:solidFill>
                  <a:schemeClr val="bg1"/>
                </a:solidFill>
                <a:latin typeface="KoPub바탕체 Bold" panose="00000800000000000000" pitchFamily="2" charset="-127"/>
                <a:ea typeface="KoPub바탕체 Bold" panose="00000800000000000000" pitchFamily="2" charset="-127"/>
              </a:endParaRP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2AD28A51-684D-4E15-A7E7-756FDF87C475}"/>
                </a:ext>
              </a:extLst>
            </p:cNvPr>
            <p:cNvSpPr txBox="1"/>
            <p:nvPr/>
          </p:nvSpPr>
          <p:spPr>
            <a:xfrm>
              <a:off x="5403669" y="906031"/>
              <a:ext cx="286800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2000" spc="-15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Bold" panose="02020603020101020101" pitchFamily="18" charset="-127"/>
                  <a:ea typeface="KoPub돋움체 Bold" panose="02020603020101020101" pitchFamily="18" charset="-127"/>
                </a:rPr>
                <a:t>기관별 연구개발 실적</a:t>
              </a:r>
              <a:endParaRPr lang="ko-KR" altLang="en-US" sz="2000" spc="-150" dirty="0">
                <a:solidFill>
                  <a:schemeClr val="tx1">
                    <a:lumMod val="75000"/>
                    <a:lumOff val="25000"/>
                  </a:schemeClr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endParaRPr>
            </a:p>
          </p:txBody>
        </p:sp>
      </p:grpSp>
      <p:grpSp>
        <p:nvGrpSpPr>
          <p:cNvPr id="14" name="그룹 13"/>
          <p:cNvGrpSpPr/>
          <p:nvPr/>
        </p:nvGrpSpPr>
        <p:grpSpPr>
          <a:xfrm>
            <a:off x="5508104" y="188218"/>
            <a:ext cx="3378907" cy="445489"/>
            <a:chOff x="5508104" y="188218"/>
            <a:chExt cx="3378907" cy="445489"/>
          </a:xfrm>
        </p:grpSpPr>
        <p:pic>
          <p:nvPicPr>
            <p:cNvPr id="15" name="그림 14">
              <a:extLst>
                <a:ext uri="{FF2B5EF4-FFF2-40B4-BE49-F238E27FC236}">
                  <a16:creationId xmlns:a16="http://schemas.microsoft.com/office/drawing/2014/main" id="{C9523227-98F4-4D04-8464-E601580B83E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434"/>
            <a:stretch/>
          </p:blipFill>
          <p:spPr>
            <a:xfrm>
              <a:off x="5508104" y="188640"/>
              <a:ext cx="1627327" cy="445067"/>
            </a:xfrm>
            <a:prstGeom prst="rect">
              <a:avLst/>
            </a:prstGeom>
          </p:spPr>
        </p:pic>
        <p:pic>
          <p:nvPicPr>
            <p:cNvPr id="16" name="그림 15" descr="제주연구원CI.JP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350097" y="188218"/>
              <a:ext cx="1536914" cy="395342"/>
            </a:xfrm>
            <a:prstGeom prst="rect">
              <a:avLst/>
            </a:prstGeom>
          </p:spPr>
        </p:pic>
      </p:grpSp>
      <p:pic>
        <p:nvPicPr>
          <p:cNvPr id="18" name="그림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0"/>
            <a:ext cx="362595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99317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그림 25">
            <a:extLst>
              <a:ext uri="{FF2B5EF4-FFF2-40B4-BE49-F238E27FC236}">
                <a16:creationId xmlns:a16="http://schemas.microsoft.com/office/drawing/2014/main" id="{AD7040A1-E3A2-4ECF-A5F4-DB1F93CB66F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828675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13C0D3C6-25C0-43FD-A0F3-13EE231E8760}"/>
              </a:ext>
            </a:extLst>
          </p:cNvPr>
          <p:cNvSpPr txBox="1"/>
          <p:nvPr/>
        </p:nvSpPr>
        <p:spPr>
          <a:xfrm>
            <a:off x="158308" y="113210"/>
            <a:ext cx="306686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042873" latinLnBrk="1">
              <a:buClr>
                <a:schemeClr val="tx1">
                  <a:lumMod val="50000"/>
                  <a:lumOff val="50000"/>
                </a:schemeClr>
              </a:buClr>
            </a:pPr>
            <a:r>
              <a:rPr lang="ko-KR" altLang="en-US" sz="10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화산섬 제주의 </a:t>
            </a:r>
            <a:r>
              <a:rPr lang="ko-KR" altLang="en-US" sz="10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66FFFF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실시간 홍수 감지 및 안전지원 기술 </a:t>
            </a:r>
            <a:r>
              <a:rPr lang="ko-KR" altLang="en-US" sz="10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개발</a:t>
            </a:r>
          </a:p>
        </p:txBody>
      </p:sp>
      <p:cxnSp>
        <p:nvCxnSpPr>
          <p:cNvPr id="29" name="직선 연결선 28">
            <a:extLst>
              <a:ext uri="{FF2B5EF4-FFF2-40B4-BE49-F238E27FC236}">
                <a16:creationId xmlns:a16="http://schemas.microsoft.com/office/drawing/2014/main" id="{2A3B4120-C5D6-4E6B-83EF-99A42724F464}"/>
              </a:ext>
            </a:extLst>
          </p:cNvPr>
          <p:cNvCxnSpPr>
            <a:cxnSpLocks/>
          </p:cNvCxnSpPr>
          <p:nvPr/>
        </p:nvCxnSpPr>
        <p:spPr>
          <a:xfrm>
            <a:off x="250825" y="366126"/>
            <a:ext cx="2881015" cy="1000"/>
          </a:xfrm>
          <a:prstGeom prst="line">
            <a:avLst/>
          </a:prstGeom>
          <a:ln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Slide Number Placeholder 4">
            <a:extLst>
              <a:ext uri="{FF2B5EF4-FFF2-40B4-BE49-F238E27FC236}">
                <a16:creationId xmlns:a16="http://schemas.microsoft.com/office/drawing/2014/main" id="{2109913F-AE7C-4464-BE13-AABF4197645E}"/>
              </a:ext>
            </a:extLst>
          </p:cNvPr>
          <p:cNvSpPr txBox="1">
            <a:spLocks/>
          </p:cNvSpPr>
          <p:nvPr/>
        </p:nvSpPr>
        <p:spPr>
          <a:xfrm>
            <a:off x="4126064" y="6541360"/>
            <a:ext cx="891872" cy="25567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dirty="0"/>
              <a:t>Page </a:t>
            </a:r>
            <a:fld id="{F03C90E3-98FA-4A46-95E3-0DCDD3916FEC}" type="slidenum">
              <a:rPr lang="ko-KR" altLang="en-US" smtClean="0"/>
              <a:pPr algn="ctr"/>
              <a:t>27</a:t>
            </a:fld>
            <a:endParaRPr lang="ko-KR" altLang="en-US" dirty="0"/>
          </a:p>
        </p:txBody>
      </p:sp>
      <p:grpSp>
        <p:nvGrpSpPr>
          <p:cNvPr id="2" name="그룹 47"/>
          <p:cNvGrpSpPr/>
          <p:nvPr/>
        </p:nvGrpSpPr>
        <p:grpSpPr>
          <a:xfrm>
            <a:off x="5325856" y="116632"/>
            <a:ext cx="3021311" cy="234801"/>
            <a:chOff x="5325856" y="116632"/>
            <a:chExt cx="3021311" cy="234801"/>
          </a:xfrm>
        </p:grpSpPr>
        <p:sp>
          <p:nvSpPr>
            <p:cNvPr id="81" name="모서리가 둥근 직사각형 80">
              <a:extLst>
                <a:ext uri="{FF2B5EF4-FFF2-40B4-BE49-F238E27FC236}">
                  <a16:creationId xmlns:a16="http://schemas.microsoft.com/office/drawing/2014/main" id="{D41CC5CC-C43C-4DD7-95A2-CA241513C5D3}"/>
                </a:ext>
              </a:extLst>
            </p:cNvPr>
            <p:cNvSpPr/>
            <p:nvPr/>
          </p:nvSpPr>
          <p:spPr>
            <a:xfrm>
              <a:off x="5325856" y="116632"/>
              <a:ext cx="248205" cy="234801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30325">
                <a:spcBef>
                  <a:spcPts val="300"/>
                </a:spcBef>
                <a:buSzPct val="100000"/>
              </a:pPr>
              <a:r>
                <a:rPr lang="en-US" altLang="ko-KR" sz="1200" spc="-50" dirty="0">
                  <a:ln>
                    <a:solidFill>
                      <a:schemeClr val="bg1">
                        <a:lumMod val="85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돋움체 Bold" panose="00000800000000000000" pitchFamily="2" charset="-127"/>
                  <a:ea typeface="KoPub돋움체 Bold" panose="00000800000000000000" pitchFamily="2" charset="-127"/>
                </a:rPr>
                <a:t>Ⅰ</a:t>
              </a:r>
              <a:endParaRPr lang="ko-KR" altLang="en-US" sz="1200" spc="-50" dirty="0">
                <a:ln>
                  <a:solidFill>
                    <a:schemeClr val="bg1">
                      <a:lumMod val="85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endParaRPr>
            </a:p>
          </p:txBody>
        </p:sp>
        <p:sp>
          <p:nvSpPr>
            <p:cNvPr id="82" name="모서리가 둥근 직사각형 81">
              <a:extLst>
                <a:ext uri="{FF2B5EF4-FFF2-40B4-BE49-F238E27FC236}">
                  <a16:creationId xmlns:a16="http://schemas.microsoft.com/office/drawing/2014/main" id="{8AF7B123-F61A-434C-8319-9275906D574D}"/>
                </a:ext>
              </a:extLst>
            </p:cNvPr>
            <p:cNvSpPr/>
            <p:nvPr/>
          </p:nvSpPr>
          <p:spPr>
            <a:xfrm>
              <a:off x="5639887" y="116632"/>
              <a:ext cx="234518" cy="234801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30325">
                <a:spcBef>
                  <a:spcPts val="300"/>
                </a:spcBef>
                <a:buSzPct val="100000"/>
              </a:pPr>
              <a:r>
                <a:rPr lang="en-US" altLang="ko-KR" sz="1200" spc="-50" dirty="0">
                  <a:ln>
                    <a:solidFill>
                      <a:schemeClr val="bg1">
                        <a:lumMod val="85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돋움체 Bold" panose="00000800000000000000" pitchFamily="2" charset="-127"/>
                  <a:ea typeface="KoPub돋움체 Bold" panose="00000800000000000000" pitchFamily="2" charset="-127"/>
                </a:rPr>
                <a:t>Ⅱ</a:t>
              </a:r>
              <a:endParaRPr lang="ko-KR" altLang="en-US" sz="1200" spc="-50" dirty="0">
                <a:ln>
                  <a:solidFill>
                    <a:schemeClr val="bg1">
                      <a:lumMod val="85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endParaRPr>
            </a:p>
          </p:txBody>
        </p:sp>
        <p:sp>
          <p:nvSpPr>
            <p:cNvPr id="83" name="모서리가 둥근 직사각형 82">
              <a:extLst>
                <a:ext uri="{FF2B5EF4-FFF2-40B4-BE49-F238E27FC236}">
                  <a16:creationId xmlns:a16="http://schemas.microsoft.com/office/drawing/2014/main" id="{10EE10A1-6FE2-4075-8C5F-5AB2EF088708}"/>
                </a:ext>
              </a:extLst>
            </p:cNvPr>
            <p:cNvSpPr/>
            <p:nvPr/>
          </p:nvSpPr>
          <p:spPr>
            <a:xfrm>
              <a:off x="5940231" y="116632"/>
              <a:ext cx="234995" cy="234801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>
                <a:defRPr/>
              </a:pPr>
              <a:r>
                <a:rPr lang="en-US" altLang="ko-KR" sz="1200" spc="-50" dirty="0">
                  <a:ln>
                    <a:solidFill>
                      <a:schemeClr val="bg1">
                        <a:lumMod val="85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돋움체 Bold" panose="00000800000000000000" pitchFamily="2" charset="-127"/>
                  <a:ea typeface="KoPub돋움체 Bold" panose="00000800000000000000" pitchFamily="2" charset="-127"/>
                </a:rPr>
                <a:t>Ⅲ</a:t>
              </a:r>
              <a:endParaRPr kumimoji="0" lang="ko-KR" altLang="en-US" sz="1200" b="0" i="0" u="none" strike="noStrike" kern="1200" cap="none" spc="-50" normalizeH="0" baseline="0" noProof="0" dirty="0">
                <a:ln>
                  <a:solidFill>
                    <a:prstClr val="white">
                      <a:lumMod val="85000"/>
                      <a:alpha val="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KoPub돋움체 Bold" panose="00000800000000000000" pitchFamily="2" charset="-127"/>
                <a:ea typeface="KoPub돋움체 Bold" panose="00000800000000000000" pitchFamily="2" charset="-127"/>
                <a:cs typeface="+mn-cs"/>
              </a:endParaRPr>
            </a:p>
          </p:txBody>
        </p:sp>
        <p:sp>
          <p:nvSpPr>
            <p:cNvPr id="86" name="모서리가 둥근 직사각형 85">
              <a:extLst>
                <a:ext uri="{FF2B5EF4-FFF2-40B4-BE49-F238E27FC236}">
                  <a16:creationId xmlns:a16="http://schemas.microsoft.com/office/drawing/2014/main" id="{271B1E74-7986-4375-9955-BBE213061F26}"/>
                </a:ext>
              </a:extLst>
            </p:cNvPr>
            <p:cNvSpPr/>
            <p:nvPr/>
          </p:nvSpPr>
          <p:spPr>
            <a:xfrm>
              <a:off x="6228184" y="116632"/>
              <a:ext cx="2118983" cy="234801"/>
            </a:xfrm>
            <a:prstGeom prst="roundRect">
              <a:avLst/>
            </a:prstGeom>
            <a:solidFill>
              <a:srgbClr val="2D506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altLang="ko-KR" sz="1200" spc="-50" dirty="0">
                  <a:ln>
                    <a:solidFill>
                      <a:schemeClr val="bg1">
                        <a:lumMod val="85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돋움체 Bold" panose="00000800000000000000" pitchFamily="2" charset="-127"/>
                  <a:ea typeface="KoPub돋움체 Bold" panose="00000800000000000000" pitchFamily="2" charset="-127"/>
                </a:rPr>
                <a:t>Ⅳ</a:t>
              </a:r>
              <a:r>
                <a:rPr kumimoji="0" lang="en-US" altLang="ko-KR" sz="1200" b="0" i="0" u="none" strike="noStrike" kern="1200" cap="none" spc="-50" normalizeH="0" baseline="0" noProof="0" dirty="0">
                  <a:ln>
                    <a:solidFill>
                      <a:prstClr val="white">
                        <a:lumMod val="85000"/>
                        <a:alpha val="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KoPub돋움체 Bold" panose="00000800000000000000" pitchFamily="2" charset="-127"/>
                  <a:ea typeface="KoPub돋움체 Bold" panose="00000800000000000000" pitchFamily="2" charset="-127"/>
                  <a:cs typeface="+mn-cs"/>
                </a:rPr>
                <a:t>. </a:t>
              </a:r>
              <a:r>
                <a:rPr kumimoji="0" lang="ko-KR" altLang="en-US" sz="1200" b="0" i="0" u="none" strike="noStrike" kern="1200" cap="none" spc="-50" normalizeH="0" baseline="0" noProof="0" dirty="0" smtClean="0">
                  <a:ln>
                    <a:solidFill>
                      <a:prstClr val="white">
                        <a:lumMod val="85000"/>
                        <a:alpha val="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KoPub돋움체 Bold" panose="00000800000000000000" pitchFamily="2" charset="-127"/>
                  <a:ea typeface="KoPub돋움체 Bold" panose="00000800000000000000" pitchFamily="2" charset="-127"/>
                  <a:cs typeface="+mn-cs"/>
                </a:rPr>
                <a:t>기관별 연구개발 실적</a:t>
              </a:r>
              <a:endParaRPr kumimoji="0" lang="ko-KR" altLang="en-US" sz="1200" b="0" i="0" u="none" strike="noStrike" kern="1200" cap="none" spc="-50" normalizeH="0" baseline="0" noProof="0" dirty="0">
                <a:ln>
                  <a:solidFill>
                    <a:prstClr val="white">
                      <a:lumMod val="85000"/>
                      <a:alpha val="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KoPub돋움체 Bold" panose="00000800000000000000" pitchFamily="2" charset="-127"/>
                <a:ea typeface="KoPub돋움체 Bold" panose="00000800000000000000" pitchFamily="2" charset="-127"/>
                <a:cs typeface="+mn-cs"/>
              </a:endParaRPr>
            </a:p>
          </p:txBody>
        </p:sp>
      </p:grpSp>
      <p:sp>
        <p:nvSpPr>
          <p:cNvPr id="48" name="모서리가 둥근 직사각형 47">
            <a:extLst>
              <a:ext uri="{FF2B5EF4-FFF2-40B4-BE49-F238E27FC236}">
                <a16:creationId xmlns:a16="http://schemas.microsoft.com/office/drawing/2014/main" id="{AB1AE3CF-D32B-4DCB-86C8-066CA9EE39FE}"/>
              </a:ext>
            </a:extLst>
          </p:cNvPr>
          <p:cNvSpPr/>
          <p:nvPr/>
        </p:nvSpPr>
        <p:spPr>
          <a:xfrm>
            <a:off x="8412993" y="116632"/>
            <a:ext cx="245964" cy="234801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200" spc="-50" dirty="0">
                <a:ln>
                  <a:solidFill>
                    <a:schemeClr val="bg1">
                      <a:lumMod val="85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rPr>
              <a:t>Ⅴ</a:t>
            </a:r>
            <a:endParaRPr lang="ko-KR" altLang="en-US" sz="1200" spc="-50" dirty="0">
              <a:ln>
                <a:solidFill>
                  <a:schemeClr val="bg1">
                    <a:lumMod val="85000"/>
                    <a:alpha val="0"/>
                  </a:schemeClr>
                </a:solidFill>
              </a:ln>
              <a:solidFill>
                <a:schemeClr val="bg1"/>
              </a:solidFill>
              <a:latin typeface="KoPub돋움체 Bold" panose="00000800000000000000" pitchFamily="2" charset="-127"/>
              <a:ea typeface="KoPub돋움체 Bold" panose="00000800000000000000" pitchFamily="2" charset="-127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0DE3FEDB-8708-644A-046A-9A964D680032}"/>
              </a:ext>
            </a:extLst>
          </p:cNvPr>
          <p:cNvSpPr txBox="1"/>
          <p:nvPr/>
        </p:nvSpPr>
        <p:spPr>
          <a:xfrm>
            <a:off x="4860032" y="1965424"/>
            <a:ext cx="3827100" cy="23621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marL="108000" indent="-108000" defTabSz="1043056" fontAlgn="base" latinLnBrk="1">
              <a:lnSpc>
                <a:spcPts val="1800"/>
              </a:lnSpc>
              <a:spcBef>
                <a:spcPts val="600"/>
              </a:spcBef>
              <a:buClr>
                <a:schemeClr val="accent3">
                  <a:lumMod val="50000"/>
                </a:schemeClr>
              </a:buClr>
              <a:buSzPct val="100000"/>
              <a:buFont typeface="Arial" pitchFamily="34" charset="0"/>
              <a:buChar char="•"/>
              <a:defRPr sz="1350" spc="-100">
                <a:ln>
                  <a:solidFill>
                    <a:prstClr val="white">
                      <a:lumMod val="85000"/>
                      <a:alpha val="0"/>
                    </a:prst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KoPub돋움체 Medium" pitchFamily="18" charset="-127"/>
                <a:ea typeface="KoPub돋움체 Medium" pitchFamily="18" charset="-127"/>
              </a:defRPr>
            </a:lvl1pPr>
          </a:lstStyle>
          <a:p>
            <a:pPr>
              <a:lnSpc>
                <a:spcPct val="150000"/>
              </a:lnSpc>
            </a:pPr>
            <a:r>
              <a:rPr lang="ko-KR" altLang="en-US" dirty="0" smtClean="0"/>
              <a:t>호우의 시공간 </a:t>
            </a:r>
            <a:r>
              <a:rPr lang="ko-KR" altLang="en-US" dirty="0" err="1" smtClean="0"/>
              <a:t>분포특성을</a:t>
            </a:r>
            <a:r>
              <a:rPr lang="ko-KR" altLang="en-US" dirty="0" smtClean="0"/>
              <a:t> 고려한 호우시나리오 개발</a:t>
            </a:r>
            <a:endParaRPr lang="en-US" altLang="ko-KR" dirty="0" smtClean="0"/>
          </a:p>
          <a:p>
            <a:pPr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US" altLang="ko-KR" sz="1200" dirty="0"/>
              <a:t>-</a:t>
            </a:r>
            <a:r>
              <a:rPr lang="ko-KR" altLang="en-US" sz="1200" dirty="0"/>
              <a:t> </a:t>
            </a:r>
            <a:r>
              <a:rPr lang="en-US" altLang="ko-KR" sz="1200" dirty="0"/>
              <a:t>AWS </a:t>
            </a:r>
            <a:r>
              <a:rPr lang="ko-KR" altLang="en-US" sz="1200" dirty="0"/>
              <a:t>자료 및 상세 시나리오 작성을 위한 레이더 자료 활용</a:t>
            </a:r>
            <a:r>
              <a:rPr lang="en-US" altLang="ko-KR" sz="1200" dirty="0"/>
              <a:t/>
            </a:r>
            <a:br>
              <a:rPr lang="en-US" altLang="ko-KR" sz="1200" dirty="0"/>
            </a:br>
            <a:r>
              <a:rPr lang="en-US" altLang="ko-KR" sz="1200" dirty="0"/>
              <a:t>- </a:t>
            </a:r>
            <a:r>
              <a:rPr lang="ko-KR" altLang="en-US" sz="1200" dirty="0"/>
              <a:t>강우의 통계적 시공간 특성을 고려한 모의 강우 시나리오 작성</a:t>
            </a:r>
            <a:r>
              <a:rPr lang="en-US" altLang="ko-KR" sz="1200" dirty="0"/>
              <a:t/>
            </a:r>
            <a:br>
              <a:rPr lang="en-US" altLang="ko-KR" sz="1200" dirty="0"/>
            </a:br>
            <a:r>
              <a:rPr lang="en-US" altLang="ko-KR" sz="1200" dirty="0"/>
              <a:t>- </a:t>
            </a:r>
            <a:r>
              <a:rPr lang="ko-KR" altLang="en-US" sz="1200" dirty="0"/>
              <a:t>테스트베드 내 </a:t>
            </a:r>
            <a:r>
              <a:rPr lang="ko-KR" altLang="en-US" sz="1200" dirty="0" err="1"/>
              <a:t>강우특성을</a:t>
            </a:r>
            <a:r>
              <a:rPr lang="ko-KR" altLang="en-US" sz="1200" dirty="0"/>
              <a:t> 추출하여 제주 지역의 시공간 분포</a:t>
            </a:r>
            <a:r>
              <a:rPr lang="en-US" altLang="ko-KR" sz="1200" dirty="0"/>
              <a:t/>
            </a:r>
            <a:br>
              <a:rPr lang="en-US" altLang="ko-KR" sz="1200" dirty="0"/>
            </a:br>
            <a:r>
              <a:rPr lang="en-US" altLang="ko-KR" sz="1200" dirty="0"/>
              <a:t>   </a:t>
            </a:r>
            <a:r>
              <a:rPr lang="ko-KR" altLang="en-US" sz="1200" dirty="0"/>
              <a:t>특성을 고려한 강우 시나리오 </a:t>
            </a:r>
            <a:r>
              <a:rPr lang="ko-KR" altLang="en-US" sz="1200" dirty="0" smtClean="0"/>
              <a:t>작성</a:t>
            </a:r>
            <a:endParaRPr lang="en-US" altLang="ko-KR" dirty="0" smtClean="0"/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ko-KR" altLang="en-US" dirty="0" smtClean="0"/>
              <a:t>제주도 홍수 및 침수 위험지수 산정 모델 개발</a:t>
            </a:r>
            <a:r>
              <a:rPr lang="en-US" altLang="ko-KR" dirty="0"/>
              <a:t/>
            </a:r>
            <a:br>
              <a:rPr lang="en-US" altLang="ko-KR" dirty="0"/>
            </a:br>
            <a:r>
              <a:rPr lang="en-US" altLang="ko-KR" sz="1200" dirty="0"/>
              <a:t>- </a:t>
            </a:r>
            <a:r>
              <a:rPr lang="ko-KR" altLang="en-US" sz="1200" dirty="0" smtClean="0"/>
              <a:t>홍수 및 침수 위험지수 생산 기술 및 프로그램 활용</a:t>
            </a:r>
            <a:endParaRPr lang="en-US" altLang="ko-KR" sz="1200" dirty="0"/>
          </a:p>
          <a:p>
            <a:pPr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US" altLang="ko-KR" sz="1200" dirty="0" smtClean="0"/>
              <a:t>- </a:t>
            </a:r>
            <a:r>
              <a:rPr lang="ko-KR" altLang="en-US" sz="1200" dirty="0" smtClean="0"/>
              <a:t>제주도 도시침수 위험지수 산정을 위한 기반 정보 구축</a:t>
            </a:r>
            <a:endParaRPr lang="en-US" altLang="ko-KR" sz="1200" dirty="0"/>
          </a:p>
        </p:txBody>
      </p:sp>
      <p:graphicFrame>
        <p:nvGraphicFramePr>
          <p:cNvPr id="54" name="표 5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48108545"/>
              </p:ext>
            </p:extLst>
          </p:nvPr>
        </p:nvGraphicFramePr>
        <p:xfrm>
          <a:off x="395536" y="1123538"/>
          <a:ext cx="4021248" cy="7507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212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9353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0" dirty="0" smtClean="0">
                          <a:ln>
                            <a:solidFill>
                              <a:srgbClr val="2D506E">
                                <a:alpha val="0"/>
                              </a:srgbClr>
                            </a:solidFill>
                          </a:ln>
                          <a:latin typeface="KoPub돋움체 Bold" panose="02020603020101020101" pitchFamily="18" charset="-127"/>
                          <a:ea typeface="KoPub돋움체 Bold" panose="02020603020101020101" pitchFamily="18" charset="-127"/>
                        </a:rPr>
                        <a:t>연구목표</a:t>
                      </a:r>
                      <a:endParaRPr lang="ko-KR" altLang="en-US" sz="1200" b="0" dirty="0">
                        <a:ln>
                          <a:solidFill>
                            <a:srgbClr val="2D506E">
                              <a:alpha val="0"/>
                            </a:srgbClr>
                          </a:solidFill>
                        </a:ln>
                        <a:latin typeface="KoPub돋움체 Bold" panose="02020603020101020101" pitchFamily="18" charset="-127"/>
                        <a:ea typeface="KoPub돋움체 Bold" panose="02020603020101020101" pitchFamily="18" charset="-127"/>
                      </a:endParaRP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0296">
                <a:tc>
                  <a:txBody>
                    <a:bodyPr/>
                    <a:lstStyle/>
                    <a:p>
                      <a:pPr algn="ctr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>
                            <a:lumMod val="50000"/>
                            <a:lumOff val="50000"/>
                          </a:schemeClr>
                        </a:buClr>
                      </a:pPr>
                      <a:r>
                        <a:rPr lang="ko-KR" altLang="en-US" sz="1500" dirty="0" smtClean="0">
                          <a:ln>
                            <a:solidFill>
                              <a:srgbClr val="2D506E">
                                <a:alpha val="0"/>
                              </a:srgbClr>
                            </a:solidFill>
                          </a:ln>
                          <a:solidFill>
                            <a:srgbClr val="002060"/>
                          </a:solidFill>
                          <a:latin typeface="KoPub돋움체 Bold" panose="02020603020101020101" pitchFamily="18" charset="-127"/>
                          <a:ea typeface="KoPub돋움체 Bold" panose="02020603020101020101" pitchFamily="18" charset="-127"/>
                        </a:rPr>
                        <a:t>제주지역의 실시간 홍수피해 예측과 지역 맞춤형 안전지원 기술 개발</a:t>
                      </a:r>
                      <a:endParaRPr lang="ko-KR" altLang="en-US" sz="1500" dirty="0">
                        <a:ln>
                          <a:solidFill>
                            <a:srgbClr val="2D506E">
                              <a:alpha val="0"/>
                            </a:srgbClr>
                          </a:solidFill>
                        </a:ln>
                        <a:solidFill>
                          <a:srgbClr val="002060"/>
                        </a:solidFill>
                        <a:latin typeface="KoPub돋움체 Bold" panose="02020603020101020101" pitchFamily="18" charset="-127"/>
                        <a:ea typeface="KoPub돋움체 Bold" panose="02020603020101020101" pitchFamily="18" charset="-127"/>
                      </a:endParaRP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F2F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55" name="표 5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95479654"/>
              </p:ext>
            </p:extLst>
          </p:nvPr>
        </p:nvGraphicFramePr>
        <p:xfrm>
          <a:off x="4716015" y="1123538"/>
          <a:ext cx="4001727" cy="745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0172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8800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0" dirty="0" smtClean="0">
                          <a:ln>
                            <a:solidFill>
                              <a:srgbClr val="2D506E">
                                <a:alpha val="0"/>
                              </a:srgbClr>
                            </a:solidFill>
                          </a:ln>
                          <a:latin typeface="KoPub돋움체 Bold" panose="02020603020101020101" pitchFamily="18" charset="-127"/>
                          <a:ea typeface="KoPub돋움체 Bold" panose="02020603020101020101" pitchFamily="18" charset="-127"/>
                        </a:rPr>
                        <a:t>주요 연구실적</a:t>
                      </a:r>
                      <a:endParaRPr lang="ko-KR" altLang="en-US" sz="1200" b="0" dirty="0">
                        <a:ln>
                          <a:solidFill>
                            <a:srgbClr val="2D506E">
                              <a:alpha val="0"/>
                            </a:srgbClr>
                          </a:solidFill>
                        </a:ln>
                        <a:latin typeface="KoPub돋움체 Bold" panose="02020603020101020101" pitchFamily="18" charset="-127"/>
                        <a:ea typeface="KoPub돋움체 Bold" panose="02020603020101020101" pitchFamily="18" charset="-127"/>
                      </a:endParaRP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8A94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algn="ctr" defTabSz="914400" fontAlgn="base" latinLnBrk="1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>
                            <a:lumMod val="50000"/>
                            <a:lumOff val="50000"/>
                          </a:schemeClr>
                        </a:buClr>
                      </a:pPr>
                      <a:r>
                        <a:rPr lang="en-US" altLang="ko-KR" sz="1500" dirty="0" smtClean="0">
                          <a:ln>
                            <a:solidFill>
                              <a:srgbClr val="2D506E">
                                <a:alpha val="0"/>
                              </a:srgbClr>
                            </a:solidFill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KoPub돋움체 Bold" panose="02020603020101020101" pitchFamily="18" charset="-127"/>
                          <a:ea typeface="KoPub돋움체 Bold" panose="02020603020101020101" pitchFamily="18" charset="-127"/>
                        </a:rPr>
                        <a:t>1. </a:t>
                      </a:r>
                      <a:r>
                        <a:rPr lang="ko-KR" altLang="en-US" sz="1500" dirty="0" smtClean="0">
                          <a:ln>
                            <a:solidFill>
                              <a:srgbClr val="2D506E">
                                <a:alpha val="0"/>
                              </a:srgbClr>
                            </a:solidFill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KoPub돋움체 Bold" panose="02020603020101020101" pitchFamily="18" charset="-127"/>
                          <a:ea typeface="KoPub돋움체 Bold" panose="02020603020101020101" pitchFamily="18" charset="-127"/>
                        </a:rPr>
                        <a:t>실시간 모델링을 위한 제주도 홍수 및 침수 </a:t>
                      </a:r>
                      <a:endParaRPr lang="en-US" altLang="ko-KR" sz="1500" dirty="0" smtClean="0">
                        <a:ln>
                          <a:solidFill>
                            <a:srgbClr val="2D506E">
                              <a:alpha val="0"/>
                            </a:srgbClr>
                          </a:solidFill>
                        </a:ln>
                        <a:solidFill>
                          <a:schemeClr val="accent3">
                            <a:lumMod val="50000"/>
                          </a:schemeClr>
                        </a:solidFill>
                        <a:latin typeface="KoPub돋움체 Bold" panose="02020603020101020101" pitchFamily="18" charset="-127"/>
                        <a:ea typeface="KoPub돋움체 Bold" panose="02020603020101020101" pitchFamily="18" charset="-127"/>
                      </a:endParaRPr>
                    </a:p>
                    <a:p>
                      <a:pPr algn="ctr" defTabSz="914400" fontAlgn="base" latinLnBrk="1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>
                            <a:lumMod val="50000"/>
                            <a:lumOff val="50000"/>
                          </a:schemeClr>
                        </a:buClr>
                      </a:pPr>
                      <a:r>
                        <a:rPr lang="ko-KR" altLang="en-US" sz="1500" dirty="0" smtClean="0">
                          <a:ln>
                            <a:solidFill>
                              <a:srgbClr val="2D506E">
                                <a:alpha val="0"/>
                              </a:srgbClr>
                            </a:solidFill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KoPub돋움체 Bold" panose="02020603020101020101" pitchFamily="18" charset="-127"/>
                          <a:ea typeface="KoPub돋움체 Bold" panose="02020603020101020101" pitchFamily="18" charset="-127"/>
                        </a:rPr>
                        <a:t>위험지수 산정 모델 개발</a:t>
                      </a:r>
                      <a:endParaRPr lang="ko-KR" altLang="en-US" sz="1500" dirty="0">
                        <a:ln>
                          <a:solidFill>
                            <a:srgbClr val="2D506E">
                              <a:alpha val="0"/>
                            </a:srgbClr>
                          </a:solidFill>
                        </a:ln>
                        <a:solidFill>
                          <a:schemeClr val="accent3">
                            <a:lumMod val="50000"/>
                          </a:schemeClr>
                        </a:solidFill>
                        <a:latin typeface="KoPub돋움체 Bold" panose="02020603020101020101" pitchFamily="18" charset="-127"/>
                        <a:ea typeface="KoPub돋움체 Bold" panose="02020603020101020101" pitchFamily="18" charset="-127"/>
                      </a:endParaRP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7E4B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56" name="직사각형 55">
            <a:extLst>
              <a:ext uri="{FF2B5EF4-FFF2-40B4-BE49-F238E27FC236}">
                <a16:creationId xmlns:a16="http://schemas.microsoft.com/office/drawing/2014/main" id="{47DEBF4C-AA38-4C66-8FCE-E677DE650BEE}"/>
              </a:ext>
            </a:extLst>
          </p:cNvPr>
          <p:cNvSpPr/>
          <p:nvPr/>
        </p:nvSpPr>
        <p:spPr>
          <a:xfrm>
            <a:off x="4716016" y="1124744"/>
            <a:ext cx="4001727" cy="5184576"/>
          </a:xfrm>
          <a:prstGeom prst="rect">
            <a:avLst/>
          </a:prstGeom>
          <a:noFill/>
          <a:ln w="635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ko-KR" altLang="en-US" sz="1050" b="1" dirty="0">
              <a:solidFill>
                <a:prstClr val="white"/>
              </a:solidFill>
              <a:latin typeface="KoPub돋움체 Bold" panose="02020603020101020101" pitchFamily="18" charset="-127"/>
              <a:ea typeface="KoPub돋움체 Bold" panose="02020603020101020101" pitchFamily="18" charset="-127"/>
            </a:endParaRPr>
          </a:p>
        </p:txBody>
      </p:sp>
      <p:sp>
        <p:nvSpPr>
          <p:cNvPr id="61" name="직사각형 60">
            <a:extLst>
              <a:ext uri="{FF2B5EF4-FFF2-40B4-BE49-F238E27FC236}">
                <a16:creationId xmlns:a16="http://schemas.microsoft.com/office/drawing/2014/main" id="{E1EB011B-2A84-4B10-83DB-AF5F1C3B7329}"/>
              </a:ext>
            </a:extLst>
          </p:cNvPr>
          <p:cNvSpPr/>
          <p:nvPr/>
        </p:nvSpPr>
        <p:spPr>
          <a:xfrm>
            <a:off x="395536" y="1124744"/>
            <a:ext cx="4021248" cy="732620"/>
          </a:xfrm>
          <a:prstGeom prst="rect">
            <a:avLst/>
          </a:prstGeom>
          <a:noFill/>
          <a:ln w="6350" cap="flat" cmpd="sng" algn="ctr">
            <a:solidFill>
              <a:srgbClr val="0070C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ko-KR" altLang="en-US" sz="1050" b="1" dirty="0">
              <a:solidFill>
                <a:prstClr val="white"/>
              </a:solidFill>
              <a:latin typeface="KoPub돋움체 Bold" panose="02020603020101020101" pitchFamily="18" charset="-127"/>
              <a:ea typeface="KoPub돋움체 Bold" panose="02020603020101020101" pitchFamily="18" charset="-127"/>
            </a:endParaRP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17462057-003F-40EC-B16B-766EF48BC713}"/>
              </a:ext>
            </a:extLst>
          </p:cNvPr>
          <p:cNvSpPr txBox="1"/>
          <p:nvPr/>
        </p:nvSpPr>
        <p:spPr>
          <a:xfrm>
            <a:off x="157980" y="400592"/>
            <a:ext cx="51780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042873" latinLnBrk="1">
              <a:spcAft>
                <a:spcPts val="600"/>
              </a:spcAft>
              <a:buClr>
                <a:schemeClr val="tx1">
                  <a:lumMod val="50000"/>
                  <a:lumOff val="50000"/>
                </a:schemeClr>
              </a:buClr>
            </a:pPr>
            <a:r>
              <a:rPr lang="ko-KR" altLang="en-US" sz="20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기관별 </a:t>
            </a:r>
            <a:r>
              <a:rPr lang="ko-KR" altLang="en-US" sz="2000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연구개발 실적   </a:t>
            </a:r>
            <a:r>
              <a:rPr lang="ko-KR" altLang="en-US" sz="160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FFFF00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한국건설기술연구원</a:t>
            </a:r>
            <a:r>
              <a:rPr lang="en-US" altLang="ko-KR" sz="1600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FFFF00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/</a:t>
            </a:r>
            <a:r>
              <a:rPr lang="ko-KR" altLang="en-US" sz="1600" dirty="0" err="1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FFFF00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헤르메시스</a:t>
            </a:r>
            <a:endParaRPr lang="en-US" altLang="ko-KR" sz="200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rgbClr val="FFFF00"/>
              </a:solidFill>
              <a:latin typeface="KoPub돋움체 Bold" panose="02020603020101020101" pitchFamily="18" charset="-127"/>
              <a:ea typeface="KoPub돋움체 Bold" panose="02020603020101020101" pitchFamily="18" charset="-127"/>
            </a:endParaRP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55D4B09B-9B14-714E-0503-D4F5DFF396F9}"/>
              </a:ext>
            </a:extLst>
          </p:cNvPr>
          <p:cNvSpPr txBox="1"/>
          <p:nvPr/>
        </p:nvSpPr>
        <p:spPr>
          <a:xfrm>
            <a:off x="549972" y="2857496"/>
            <a:ext cx="3868992" cy="138499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marL="108000" indent="-108000" defTabSz="1043056" fontAlgn="base" latinLnBrk="1">
              <a:lnSpc>
                <a:spcPts val="1800"/>
              </a:lnSpc>
              <a:spcBef>
                <a:spcPts val="600"/>
              </a:spcBef>
              <a:buClr>
                <a:srgbClr val="0070C0"/>
              </a:buClr>
              <a:buSzPct val="100000"/>
              <a:buFont typeface="Arial" pitchFamily="34" charset="0"/>
              <a:buChar char="•"/>
              <a:defRPr sz="1350" spc="-100">
                <a:ln>
                  <a:solidFill>
                    <a:prstClr val="white">
                      <a:lumMod val="85000"/>
                      <a:alpha val="0"/>
                    </a:prst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KoPub돋움체 Medium" pitchFamily="18" charset="-127"/>
                <a:ea typeface="KoPub돋움체 Medium" pitchFamily="18" charset="-127"/>
              </a:defRPr>
            </a:lvl1pPr>
          </a:lstStyle>
          <a:p>
            <a:r>
              <a:rPr lang="ko-KR" altLang="en-US" dirty="0" smtClean="0"/>
              <a:t>호우의 시공간 분포 특성을 고려한 호우시나리오 개발</a:t>
            </a:r>
            <a:endParaRPr lang="en-US" altLang="ko-KR" dirty="0" smtClean="0"/>
          </a:p>
          <a:p>
            <a:r>
              <a:rPr lang="ko-KR" altLang="en-US" dirty="0" smtClean="0"/>
              <a:t>제주도 홍수 및 침수 위험지수 산정 모델 개발</a:t>
            </a:r>
            <a:endParaRPr lang="en-US" altLang="ko-KR" dirty="0" smtClean="0"/>
          </a:p>
          <a:p>
            <a:r>
              <a:rPr lang="ko-KR" altLang="en-US" dirty="0" smtClean="0"/>
              <a:t>호우 시나리오 기반 도시 침수 및 하천 </a:t>
            </a:r>
            <a:r>
              <a:rPr lang="ko-KR" altLang="en-US" dirty="0" err="1" smtClean="0"/>
              <a:t>홍수예보</a:t>
            </a:r>
            <a:endParaRPr lang="en-US" altLang="ko-KR" dirty="0" smtClean="0"/>
          </a:p>
          <a:p>
            <a:r>
              <a:rPr lang="ko-KR" altLang="en-US" dirty="0" smtClean="0"/>
              <a:t>레이더 강우 및 호우시나리오 기반 침수 및 홍수 시뮬레이션 시스템 개발</a:t>
            </a:r>
            <a:endParaRPr lang="ko-KR" altLang="en-US" sz="1200" dirty="0" smtClean="0"/>
          </a:p>
        </p:txBody>
      </p:sp>
      <p:graphicFrame>
        <p:nvGraphicFramePr>
          <p:cNvPr id="111" name="표 1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53496567"/>
              </p:ext>
            </p:extLst>
          </p:nvPr>
        </p:nvGraphicFramePr>
        <p:xfrm>
          <a:off x="397716" y="2000240"/>
          <a:ext cx="4021248" cy="745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212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8800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0" dirty="0" smtClean="0">
                          <a:ln>
                            <a:solidFill>
                              <a:srgbClr val="2D506E">
                                <a:alpha val="0"/>
                              </a:srgbClr>
                            </a:solidFill>
                          </a:ln>
                          <a:latin typeface="KoPub돋움체 Bold" panose="02020603020101020101" pitchFamily="18" charset="-127"/>
                          <a:ea typeface="KoPub돋움체 Bold" panose="02020603020101020101" pitchFamily="18" charset="-127"/>
                        </a:rPr>
                        <a:t>주요 연구내용</a:t>
                      </a:r>
                      <a:endParaRPr lang="ko-KR" altLang="en-US" sz="1200" b="0" dirty="0">
                        <a:ln>
                          <a:solidFill>
                            <a:srgbClr val="2D506E">
                              <a:alpha val="0"/>
                            </a:srgbClr>
                          </a:solidFill>
                        </a:ln>
                        <a:latin typeface="KoPub돋움체 Bold" panose="02020603020101020101" pitchFamily="18" charset="-127"/>
                        <a:ea typeface="KoPub돋움체 Bold" panose="02020603020101020101" pitchFamily="18" charset="-127"/>
                      </a:endParaRP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algn="ctr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>
                            <a:lumMod val="50000"/>
                            <a:lumOff val="50000"/>
                          </a:schemeClr>
                        </a:buClr>
                      </a:pPr>
                      <a:r>
                        <a:rPr lang="ko-KR" altLang="en-US" sz="1500" dirty="0" smtClean="0">
                          <a:ln>
                            <a:solidFill>
                              <a:srgbClr val="2D506E">
                                <a:alpha val="0"/>
                              </a:srgbClr>
                            </a:solidFill>
                          </a:ln>
                          <a:solidFill>
                            <a:srgbClr val="002060"/>
                          </a:solidFill>
                          <a:latin typeface="KoPub돋움체 Bold" panose="02020603020101020101" pitchFamily="18" charset="-127"/>
                          <a:ea typeface="KoPub돋움체 Bold" panose="02020603020101020101" pitchFamily="18" charset="-127"/>
                        </a:rPr>
                        <a:t>실시간 모델링 및 호우시나리오 기반 </a:t>
                      </a:r>
                      <a:r>
                        <a:rPr lang="ko-KR" altLang="en-US" sz="1500" dirty="0" err="1" smtClean="0">
                          <a:ln>
                            <a:solidFill>
                              <a:srgbClr val="2D506E">
                                <a:alpha val="0"/>
                              </a:srgbClr>
                            </a:solidFill>
                          </a:ln>
                          <a:solidFill>
                            <a:srgbClr val="002060"/>
                          </a:solidFill>
                          <a:latin typeface="KoPub돋움체 Bold" panose="02020603020101020101" pitchFamily="18" charset="-127"/>
                          <a:ea typeface="KoPub돋움체 Bold" panose="02020603020101020101" pitchFamily="18" charset="-127"/>
                        </a:rPr>
                        <a:t>홍수위험</a:t>
                      </a:r>
                      <a:r>
                        <a:rPr lang="ko-KR" altLang="en-US" sz="1500" dirty="0" smtClean="0">
                          <a:ln>
                            <a:solidFill>
                              <a:srgbClr val="2D506E">
                                <a:alpha val="0"/>
                              </a:srgbClr>
                            </a:solidFill>
                          </a:ln>
                          <a:solidFill>
                            <a:srgbClr val="002060"/>
                          </a:solidFill>
                          <a:latin typeface="KoPub돋움체 Bold" panose="02020603020101020101" pitchFamily="18" charset="-127"/>
                          <a:ea typeface="KoPub돋움체 Bold" panose="02020603020101020101" pitchFamily="18" charset="-127"/>
                        </a:rPr>
                        <a:t> 추정 시스템 개발</a:t>
                      </a:r>
                      <a:endParaRPr lang="ko-KR" altLang="en-US" sz="1500" dirty="0">
                        <a:ln>
                          <a:solidFill>
                            <a:srgbClr val="2D506E">
                              <a:alpha val="0"/>
                            </a:srgbClr>
                          </a:solidFill>
                        </a:ln>
                        <a:solidFill>
                          <a:srgbClr val="002060"/>
                        </a:solidFill>
                        <a:latin typeface="KoPub돋움체 Bold" panose="02020603020101020101" pitchFamily="18" charset="-127"/>
                        <a:ea typeface="KoPub돋움체 Bold" panose="02020603020101020101" pitchFamily="18" charset="-127"/>
                      </a:endParaRP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F2F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12" name="직사각형 111">
            <a:extLst>
              <a:ext uri="{FF2B5EF4-FFF2-40B4-BE49-F238E27FC236}">
                <a16:creationId xmlns:a16="http://schemas.microsoft.com/office/drawing/2014/main" id="{E1EB011B-2A84-4B10-83DB-AF5F1C3B7329}"/>
              </a:ext>
            </a:extLst>
          </p:cNvPr>
          <p:cNvSpPr/>
          <p:nvPr/>
        </p:nvSpPr>
        <p:spPr>
          <a:xfrm>
            <a:off x="397716" y="2000240"/>
            <a:ext cx="4021248" cy="4286280"/>
          </a:xfrm>
          <a:prstGeom prst="rect">
            <a:avLst/>
          </a:prstGeom>
          <a:noFill/>
          <a:ln w="6350" cap="flat" cmpd="sng" algn="ctr">
            <a:solidFill>
              <a:srgbClr val="0070C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ko-KR" altLang="en-US" sz="1050" b="1" dirty="0">
              <a:solidFill>
                <a:prstClr val="white"/>
              </a:solidFill>
              <a:latin typeface="KoPub돋움체 Bold" panose="02020603020101020101" pitchFamily="18" charset="-127"/>
              <a:ea typeface="KoPub돋움체 Bold" panose="02020603020101020101" pitchFamily="18" charset="-127"/>
            </a:endParaRPr>
          </a:p>
        </p:txBody>
      </p:sp>
      <p:sp>
        <p:nvSpPr>
          <p:cNvPr id="132" name="모서리가 둥근 직사각형 131">
            <a:extLst>
              <a:ext uri="{FF2B5EF4-FFF2-40B4-BE49-F238E27FC236}">
                <a16:creationId xmlns:a16="http://schemas.microsoft.com/office/drawing/2014/main" id="{C60C7C84-7302-48B1-AA8D-F1952C702B56}"/>
              </a:ext>
            </a:extLst>
          </p:cNvPr>
          <p:cNvSpPr/>
          <p:nvPr/>
        </p:nvSpPr>
        <p:spPr>
          <a:xfrm>
            <a:off x="8722228" y="118376"/>
            <a:ext cx="245964" cy="234801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200" spc="-50" dirty="0">
                <a:ln>
                  <a:solidFill>
                    <a:schemeClr val="bg1">
                      <a:lumMod val="85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rPr>
              <a:t>Ⅵ</a:t>
            </a:r>
            <a:endParaRPr lang="ko-KR" altLang="en-US" sz="1200" spc="-50" dirty="0">
              <a:ln>
                <a:solidFill>
                  <a:schemeClr val="bg1">
                    <a:lumMod val="85000"/>
                    <a:alpha val="0"/>
                  </a:schemeClr>
                </a:solidFill>
              </a:ln>
              <a:solidFill>
                <a:schemeClr val="bg1"/>
              </a:solidFill>
              <a:latin typeface="KoPub돋움체 Bold" panose="00000800000000000000" pitchFamily="2" charset="-127"/>
              <a:ea typeface="KoPub돋움체 Bold" panose="00000800000000000000" pitchFamily="2" charset="-127"/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6280" y="4347199"/>
            <a:ext cx="3932281" cy="1821656"/>
          </a:xfrm>
          <a:prstGeom prst="rect">
            <a:avLst/>
          </a:prstGeom>
        </p:spPr>
      </p:pic>
      <p:grpSp>
        <p:nvGrpSpPr>
          <p:cNvPr id="30" name="그룹 29"/>
          <p:cNvGrpSpPr/>
          <p:nvPr/>
        </p:nvGrpSpPr>
        <p:grpSpPr>
          <a:xfrm>
            <a:off x="4812473" y="4237383"/>
            <a:ext cx="3846484" cy="2007017"/>
            <a:chOff x="890377" y="4058860"/>
            <a:chExt cx="2811673" cy="2146091"/>
          </a:xfrm>
        </p:grpSpPr>
        <p:sp>
          <p:nvSpPr>
            <p:cNvPr id="31" name="직사각형 30"/>
            <p:cNvSpPr/>
            <p:nvPr/>
          </p:nvSpPr>
          <p:spPr>
            <a:xfrm>
              <a:off x="1043608" y="5179893"/>
              <a:ext cx="2658442" cy="1025058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2" name="직사각형 31"/>
            <p:cNvSpPr/>
            <p:nvPr/>
          </p:nvSpPr>
          <p:spPr>
            <a:xfrm>
              <a:off x="1043608" y="4058860"/>
              <a:ext cx="2658442" cy="1062325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E34D9659-93D4-A0CD-C2F1-2BCF63B47F90}"/>
                </a:ext>
              </a:extLst>
            </p:cNvPr>
            <p:cNvSpPr txBox="1"/>
            <p:nvPr/>
          </p:nvSpPr>
          <p:spPr>
            <a:xfrm>
              <a:off x="890377" y="4058861"/>
              <a:ext cx="153231" cy="1062323"/>
            </a:xfrm>
            <a:prstGeom prst="roundRect">
              <a:avLst>
                <a:gd name="adj" fmla="val 0"/>
              </a:avLst>
            </a:prstGeom>
            <a:solidFill>
              <a:schemeClr val="bg1">
                <a:lumMod val="95000"/>
              </a:schemeClr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algn="ctr">
                <a:defRPr>
                  <a:solidFill>
                    <a:schemeClr val="lt1"/>
                  </a:solidFill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r>
                <a:rPr lang="ko-KR" altLang="en-US" sz="900" spc="-50" dirty="0">
                  <a:ln>
                    <a:solidFill>
                      <a:schemeClr val="bg1">
                        <a:lumMod val="85000"/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KoPub돋움체 Bold" pitchFamily="18" charset="-127"/>
                  <a:ea typeface="KoPub돋움체 Bold" pitchFamily="18" charset="-127"/>
                </a:rPr>
                <a:t>침수</a:t>
              </a:r>
              <a:endParaRPr lang="en-US" altLang="ko-KR" sz="900" spc="-50" dirty="0">
                <a:ln>
                  <a:solidFill>
                    <a:schemeClr val="bg1">
                      <a:lumMod val="85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돋움체 Bold" pitchFamily="18" charset="-127"/>
                <a:ea typeface="KoPub돋움체 Bold" pitchFamily="18" charset="-127"/>
              </a:endParaRPr>
            </a:p>
            <a:p>
              <a:r>
                <a:rPr lang="en-US" altLang="ko-KR" sz="500" spc="-50" dirty="0" smtClean="0">
                  <a:ln>
                    <a:solidFill>
                      <a:schemeClr val="bg1">
                        <a:lumMod val="85000"/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KoPub돋움체 Bold" pitchFamily="18" charset="-127"/>
                  <a:ea typeface="KoPub돋움체 Bold" pitchFamily="18" charset="-127"/>
                </a:rPr>
                <a:t/>
              </a:r>
              <a:br>
                <a:rPr lang="en-US" altLang="ko-KR" sz="500" spc="-50" dirty="0" smtClean="0">
                  <a:ln>
                    <a:solidFill>
                      <a:schemeClr val="bg1">
                        <a:lumMod val="85000"/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KoPub돋움체 Bold" pitchFamily="18" charset="-127"/>
                  <a:ea typeface="KoPub돋움체 Bold" pitchFamily="18" charset="-127"/>
                </a:rPr>
              </a:br>
              <a:r>
                <a:rPr lang="ko-KR" altLang="en-US" sz="900" spc="-50" dirty="0" smtClean="0">
                  <a:ln>
                    <a:solidFill>
                      <a:schemeClr val="bg1">
                        <a:lumMod val="85000"/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KoPub돋움체 Bold" pitchFamily="18" charset="-127"/>
                  <a:ea typeface="KoPub돋움체 Bold" pitchFamily="18" charset="-127"/>
                </a:rPr>
                <a:t>위험지수</a:t>
              </a:r>
              <a:endParaRPr lang="en-US" altLang="ko-KR" sz="900" spc="-50" dirty="0">
                <a:ln>
                  <a:solidFill>
                    <a:schemeClr val="bg1">
                      <a:lumMod val="85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돋움체 Bold" pitchFamily="18" charset="-127"/>
                <a:ea typeface="KoPub돋움체 Bold" pitchFamily="18" charset="-127"/>
              </a:endParaRPr>
            </a:p>
          </p:txBody>
        </p:sp>
        <p:pic>
          <p:nvPicPr>
            <p:cNvPr id="34" name="_x267311512" descr="EMB00001278377e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56209" y="4102476"/>
              <a:ext cx="2394979" cy="10060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" name="_x267309752" descr="EMB00001278377b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999"/>
            <a:stretch/>
          </p:blipFill>
          <p:spPr bwMode="auto">
            <a:xfrm>
              <a:off x="1253916" y="5204038"/>
              <a:ext cx="2293378" cy="9712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E34D9659-93D4-A0CD-C2F1-2BCF63B47F90}"/>
                </a:ext>
              </a:extLst>
            </p:cNvPr>
            <p:cNvSpPr txBox="1"/>
            <p:nvPr/>
          </p:nvSpPr>
          <p:spPr>
            <a:xfrm>
              <a:off x="890377" y="5179893"/>
              <a:ext cx="153231" cy="1025058"/>
            </a:xfrm>
            <a:prstGeom prst="roundRect">
              <a:avLst>
                <a:gd name="adj" fmla="val 0"/>
              </a:avLst>
            </a:prstGeom>
            <a:solidFill>
              <a:schemeClr val="bg1">
                <a:lumMod val="95000"/>
              </a:schemeClr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algn="ctr">
                <a:defRPr>
                  <a:solidFill>
                    <a:schemeClr val="lt1"/>
                  </a:solidFill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r>
                <a:rPr lang="ko-KR" altLang="en-US" sz="900" spc="-50" dirty="0" smtClean="0">
                  <a:ln>
                    <a:solidFill>
                      <a:schemeClr val="bg1">
                        <a:lumMod val="85000"/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KoPub돋움체 Bold" pitchFamily="18" charset="-127"/>
                  <a:ea typeface="KoPub돋움체 Bold" pitchFamily="18" charset="-127"/>
                </a:rPr>
                <a:t>홍수</a:t>
              </a:r>
              <a:endParaRPr lang="en-US" altLang="ko-KR" sz="900" spc="-50" dirty="0">
                <a:ln>
                  <a:solidFill>
                    <a:schemeClr val="bg1">
                      <a:lumMod val="85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돋움체 Bold" pitchFamily="18" charset="-127"/>
                <a:ea typeface="KoPub돋움체 Bold" pitchFamily="18" charset="-127"/>
              </a:endParaRPr>
            </a:p>
            <a:p>
              <a:r>
                <a:rPr lang="en-US" altLang="ko-KR" sz="500" spc="-50" dirty="0" smtClean="0">
                  <a:ln>
                    <a:solidFill>
                      <a:schemeClr val="bg1">
                        <a:lumMod val="85000"/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KoPub돋움체 Bold" pitchFamily="18" charset="-127"/>
                  <a:ea typeface="KoPub돋움체 Bold" pitchFamily="18" charset="-127"/>
                </a:rPr>
                <a:t/>
              </a:r>
              <a:br>
                <a:rPr lang="en-US" altLang="ko-KR" sz="500" spc="-50" dirty="0" smtClean="0">
                  <a:ln>
                    <a:solidFill>
                      <a:schemeClr val="bg1">
                        <a:lumMod val="85000"/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KoPub돋움체 Bold" pitchFamily="18" charset="-127"/>
                  <a:ea typeface="KoPub돋움체 Bold" pitchFamily="18" charset="-127"/>
                </a:rPr>
              </a:br>
              <a:r>
                <a:rPr lang="ko-KR" altLang="en-US" sz="900" spc="-50" dirty="0" smtClean="0">
                  <a:ln>
                    <a:solidFill>
                      <a:schemeClr val="bg1">
                        <a:lumMod val="85000"/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KoPub돋움체 Bold" pitchFamily="18" charset="-127"/>
                  <a:ea typeface="KoPub돋움체 Bold" pitchFamily="18" charset="-127"/>
                </a:rPr>
                <a:t>위험지수</a:t>
              </a:r>
              <a:endParaRPr lang="en-US" altLang="ko-KR" sz="900" spc="-50" dirty="0">
                <a:ln>
                  <a:solidFill>
                    <a:schemeClr val="bg1">
                      <a:lumMod val="85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돋움체 Bold" pitchFamily="18" charset="-127"/>
                <a:ea typeface="KoPub돋움체 Bold" pitchFamily="18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6770372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그림 25">
            <a:extLst>
              <a:ext uri="{FF2B5EF4-FFF2-40B4-BE49-F238E27FC236}">
                <a16:creationId xmlns:a16="http://schemas.microsoft.com/office/drawing/2014/main" id="{AD7040A1-E3A2-4ECF-A5F4-DB1F93CB66F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828675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13C0D3C6-25C0-43FD-A0F3-13EE231E8760}"/>
              </a:ext>
            </a:extLst>
          </p:cNvPr>
          <p:cNvSpPr txBox="1"/>
          <p:nvPr/>
        </p:nvSpPr>
        <p:spPr>
          <a:xfrm>
            <a:off x="158308" y="113210"/>
            <a:ext cx="306686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042873" latinLnBrk="1">
              <a:buClr>
                <a:schemeClr val="tx1">
                  <a:lumMod val="50000"/>
                  <a:lumOff val="50000"/>
                </a:schemeClr>
              </a:buClr>
            </a:pPr>
            <a:r>
              <a:rPr lang="ko-KR" altLang="en-US" sz="10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화산섬 제주의 </a:t>
            </a:r>
            <a:r>
              <a:rPr lang="ko-KR" altLang="en-US" sz="10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66FFFF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실시간 홍수 감지 및 안전지원 기술 </a:t>
            </a:r>
            <a:r>
              <a:rPr lang="ko-KR" altLang="en-US" sz="10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개발</a:t>
            </a:r>
          </a:p>
        </p:txBody>
      </p:sp>
      <p:cxnSp>
        <p:nvCxnSpPr>
          <p:cNvPr id="29" name="직선 연결선 28">
            <a:extLst>
              <a:ext uri="{FF2B5EF4-FFF2-40B4-BE49-F238E27FC236}">
                <a16:creationId xmlns:a16="http://schemas.microsoft.com/office/drawing/2014/main" id="{2A3B4120-C5D6-4E6B-83EF-99A42724F464}"/>
              </a:ext>
            </a:extLst>
          </p:cNvPr>
          <p:cNvCxnSpPr>
            <a:cxnSpLocks/>
          </p:cNvCxnSpPr>
          <p:nvPr/>
        </p:nvCxnSpPr>
        <p:spPr>
          <a:xfrm>
            <a:off x="250825" y="366126"/>
            <a:ext cx="2881015" cy="1000"/>
          </a:xfrm>
          <a:prstGeom prst="line">
            <a:avLst/>
          </a:prstGeom>
          <a:ln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Slide Number Placeholder 4">
            <a:extLst>
              <a:ext uri="{FF2B5EF4-FFF2-40B4-BE49-F238E27FC236}">
                <a16:creationId xmlns:a16="http://schemas.microsoft.com/office/drawing/2014/main" id="{2109913F-AE7C-4464-BE13-AABF4197645E}"/>
              </a:ext>
            </a:extLst>
          </p:cNvPr>
          <p:cNvSpPr txBox="1">
            <a:spLocks/>
          </p:cNvSpPr>
          <p:nvPr/>
        </p:nvSpPr>
        <p:spPr>
          <a:xfrm>
            <a:off x="4126064" y="6541360"/>
            <a:ext cx="891872" cy="25567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dirty="0"/>
              <a:t>Page </a:t>
            </a:r>
            <a:fld id="{F03C90E3-98FA-4A46-95E3-0DCDD3916FEC}" type="slidenum">
              <a:rPr lang="ko-KR" altLang="en-US" smtClean="0"/>
              <a:pPr algn="ctr"/>
              <a:t>28</a:t>
            </a:fld>
            <a:endParaRPr lang="ko-KR" altLang="en-US" dirty="0"/>
          </a:p>
        </p:txBody>
      </p:sp>
      <p:grpSp>
        <p:nvGrpSpPr>
          <p:cNvPr id="2" name="그룹 47"/>
          <p:cNvGrpSpPr/>
          <p:nvPr/>
        </p:nvGrpSpPr>
        <p:grpSpPr>
          <a:xfrm>
            <a:off x="5325856" y="116632"/>
            <a:ext cx="3021311" cy="234801"/>
            <a:chOff x="5325856" y="116632"/>
            <a:chExt cx="3021311" cy="234801"/>
          </a:xfrm>
        </p:grpSpPr>
        <p:sp>
          <p:nvSpPr>
            <p:cNvPr id="81" name="모서리가 둥근 직사각형 80">
              <a:extLst>
                <a:ext uri="{FF2B5EF4-FFF2-40B4-BE49-F238E27FC236}">
                  <a16:creationId xmlns:a16="http://schemas.microsoft.com/office/drawing/2014/main" id="{D41CC5CC-C43C-4DD7-95A2-CA241513C5D3}"/>
                </a:ext>
              </a:extLst>
            </p:cNvPr>
            <p:cNvSpPr/>
            <p:nvPr/>
          </p:nvSpPr>
          <p:spPr>
            <a:xfrm>
              <a:off x="5325856" y="116632"/>
              <a:ext cx="248205" cy="234801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30325">
                <a:spcBef>
                  <a:spcPts val="300"/>
                </a:spcBef>
                <a:buSzPct val="100000"/>
              </a:pPr>
              <a:r>
                <a:rPr lang="en-US" altLang="ko-KR" sz="1200" spc="-50" dirty="0">
                  <a:ln>
                    <a:solidFill>
                      <a:schemeClr val="bg1">
                        <a:lumMod val="85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돋움체 Bold" panose="00000800000000000000" pitchFamily="2" charset="-127"/>
                  <a:ea typeface="KoPub돋움체 Bold" panose="00000800000000000000" pitchFamily="2" charset="-127"/>
                </a:rPr>
                <a:t>Ⅰ</a:t>
              </a:r>
              <a:endParaRPr lang="ko-KR" altLang="en-US" sz="1200" spc="-50" dirty="0">
                <a:ln>
                  <a:solidFill>
                    <a:schemeClr val="bg1">
                      <a:lumMod val="85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endParaRPr>
            </a:p>
          </p:txBody>
        </p:sp>
        <p:sp>
          <p:nvSpPr>
            <p:cNvPr id="82" name="모서리가 둥근 직사각형 81">
              <a:extLst>
                <a:ext uri="{FF2B5EF4-FFF2-40B4-BE49-F238E27FC236}">
                  <a16:creationId xmlns:a16="http://schemas.microsoft.com/office/drawing/2014/main" id="{8AF7B123-F61A-434C-8319-9275906D574D}"/>
                </a:ext>
              </a:extLst>
            </p:cNvPr>
            <p:cNvSpPr/>
            <p:nvPr/>
          </p:nvSpPr>
          <p:spPr>
            <a:xfrm>
              <a:off x="5639887" y="116632"/>
              <a:ext cx="234518" cy="234801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30325">
                <a:spcBef>
                  <a:spcPts val="300"/>
                </a:spcBef>
                <a:buSzPct val="100000"/>
              </a:pPr>
              <a:r>
                <a:rPr lang="en-US" altLang="ko-KR" sz="1200" spc="-50" dirty="0">
                  <a:ln>
                    <a:solidFill>
                      <a:schemeClr val="bg1">
                        <a:lumMod val="85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돋움체 Bold" panose="00000800000000000000" pitchFamily="2" charset="-127"/>
                  <a:ea typeface="KoPub돋움체 Bold" panose="00000800000000000000" pitchFamily="2" charset="-127"/>
                </a:rPr>
                <a:t>Ⅱ</a:t>
              </a:r>
              <a:endParaRPr lang="ko-KR" altLang="en-US" sz="1200" spc="-50" dirty="0">
                <a:ln>
                  <a:solidFill>
                    <a:schemeClr val="bg1">
                      <a:lumMod val="85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endParaRPr>
            </a:p>
          </p:txBody>
        </p:sp>
        <p:sp>
          <p:nvSpPr>
            <p:cNvPr id="83" name="모서리가 둥근 직사각형 82">
              <a:extLst>
                <a:ext uri="{FF2B5EF4-FFF2-40B4-BE49-F238E27FC236}">
                  <a16:creationId xmlns:a16="http://schemas.microsoft.com/office/drawing/2014/main" id="{10EE10A1-6FE2-4075-8C5F-5AB2EF088708}"/>
                </a:ext>
              </a:extLst>
            </p:cNvPr>
            <p:cNvSpPr/>
            <p:nvPr/>
          </p:nvSpPr>
          <p:spPr>
            <a:xfrm>
              <a:off x="5940231" y="116632"/>
              <a:ext cx="234995" cy="234801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>
                <a:defRPr/>
              </a:pPr>
              <a:r>
                <a:rPr lang="en-US" altLang="ko-KR" sz="1200" spc="-50" dirty="0">
                  <a:ln>
                    <a:solidFill>
                      <a:schemeClr val="bg1">
                        <a:lumMod val="85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돋움체 Bold" panose="00000800000000000000" pitchFamily="2" charset="-127"/>
                  <a:ea typeface="KoPub돋움체 Bold" panose="00000800000000000000" pitchFamily="2" charset="-127"/>
                </a:rPr>
                <a:t>Ⅲ</a:t>
              </a:r>
              <a:endParaRPr kumimoji="0" lang="ko-KR" altLang="en-US" sz="1200" b="0" i="0" u="none" strike="noStrike" kern="1200" cap="none" spc="-50" normalizeH="0" baseline="0" noProof="0" dirty="0">
                <a:ln>
                  <a:solidFill>
                    <a:prstClr val="white">
                      <a:lumMod val="85000"/>
                      <a:alpha val="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KoPub돋움체 Bold" panose="00000800000000000000" pitchFamily="2" charset="-127"/>
                <a:ea typeface="KoPub돋움체 Bold" panose="00000800000000000000" pitchFamily="2" charset="-127"/>
                <a:cs typeface="+mn-cs"/>
              </a:endParaRPr>
            </a:p>
          </p:txBody>
        </p:sp>
        <p:sp>
          <p:nvSpPr>
            <p:cNvPr id="86" name="모서리가 둥근 직사각형 85">
              <a:extLst>
                <a:ext uri="{FF2B5EF4-FFF2-40B4-BE49-F238E27FC236}">
                  <a16:creationId xmlns:a16="http://schemas.microsoft.com/office/drawing/2014/main" id="{271B1E74-7986-4375-9955-BBE213061F26}"/>
                </a:ext>
              </a:extLst>
            </p:cNvPr>
            <p:cNvSpPr/>
            <p:nvPr/>
          </p:nvSpPr>
          <p:spPr>
            <a:xfrm>
              <a:off x="6228184" y="116632"/>
              <a:ext cx="2118983" cy="234801"/>
            </a:xfrm>
            <a:prstGeom prst="roundRect">
              <a:avLst/>
            </a:prstGeom>
            <a:solidFill>
              <a:srgbClr val="2D506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altLang="ko-KR" sz="1200" spc="-50" dirty="0">
                  <a:ln>
                    <a:solidFill>
                      <a:schemeClr val="bg1">
                        <a:lumMod val="85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돋움체 Bold" panose="00000800000000000000" pitchFamily="2" charset="-127"/>
                  <a:ea typeface="KoPub돋움체 Bold" panose="00000800000000000000" pitchFamily="2" charset="-127"/>
                </a:rPr>
                <a:t>Ⅳ</a:t>
              </a:r>
              <a:r>
                <a:rPr kumimoji="0" lang="en-US" altLang="ko-KR" sz="1200" b="0" i="0" u="none" strike="noStrike" kern="1200" cap="none" spc="-50" normalizeH="0" baseline="0" noProof="0" dirty="0">
                  <a:ln>
                    <a:solidFill>
                      <a:prstClr val="white">
                        <a:lumMod val="85000"/>
                        <a:alpha val="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KoPub돋움체 Bold" panose="00000800000000000000" pitchFamily="2" charset="-127"/>
                  <a:ea typeface="KoPub돋움체 Bold" panose="00000800000000000000" pitchFamily="2" charset="-127"/>
                  <a:cs typeface="+mn-cs"/>
                </a:rPr>
                <a:t>. </a:t>
              </a:r>
              <a:r>
                <a:rPr kumimoji="0" lang="ko-KR" altLang="en-US" sz="1200" b="0" i="0" u="none" strike="noStrike" kern="1200" cap="none" spc="-50" normalizeH="0" baseline="0" noProof="0" dirty="0" smtClean="0">
                  <a:ln>
                    <a:solidFill>
                      <a:prstClr val="white">
                        <a:lumMod val="85000"/>
                        <a:alpha val="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KoPub돋움체 Bold" panose="00000800000000000000" pitchFamily="2" charset="-127"/>
                  <a:ea typeface="KoPub돋움체 Bold" panose="00000800000000000000" pitchFamily="2" charset="-127"/>
                  <a:cs typeface="+mn-cs"/>
                </a:rPr>
                <a:t>기관별 연구개발 실적</a:t>
              </a:r>
              <a:endParaRPr kumimoji="0" lang="ko-KR" altLang="en-US" sz="1200" b="0" i="0" u="none" strike="noStrike" kern="1200" cap="none" spc="-50" normalizeH="0" baseline="0" noProof="0" dirty="0">
                <a:ln>
                  <a:solidFill>
                    <a:prstClr val="white">
                      <a:lumMod val="85000"/>
                      <a:alpha val="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KoPub돋움체 Bold" panose="00000800000000000000" pitchFamily="2" charset="-127"/>
                <a:ea typeface="KoPub돋움체 Bold" panose="00000800000000000000" pitchFamily="2" charset="-127"/>
                <a:cs typeface="+mn-cs"/>
              </a:endParaRPr>
            </a:p>
          </p:txBody>
        </p:sp>
      </p:grpSp>
      <p:sp>
        <p:nvSpPr>
          <p:cNvPr id="48" name="모서리가 둥근 직사각형 47">
            <a:extLst>
              <a:ext uri="{FF2B5EF4-FFF2-40B4-BE49-F238E27FC236}">
                <a16:creationId xmlns:a16="http://schemas.microsoft.com/office/drawing/2014/main" id="{AB1AE3CF-D32B-4DCB-86C8-066CA9EE39FE}"/>
              </a:ext>
            </a:extLst>
          </p:cNvPr>
          <p:cNvSpPr/>
          <p:nvPr/>
        </p:nvSpPr>
        <p:spPr>
          <a:xfrm>
            <a:off x="8412993" y="116632"/>
            <a:ext cx="245964" cy="234801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200" spc="-50" dirty="0">
                <a:ln>
                  <a:solidFill>
                    <a:schemeClr val="bg1">
                      <a:lumMod val="85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rPr>
              <a:t>Ⅴ</a:t>
            </a:r>
            <a:endParaRPr lang="ko-KR" altLang="en-US" sz="1200" spc="-50" dirty="0">
              <a:ln>
                <a:solidFill>
                  <a:schemeClr val="bg1">
                    <a:lumMod val="85000"/>
                    <a:alpha val="0"/>
                  </a:schemeClr>
                </a:solidFill>
              </a:ln>
              <a:solidFill>
                <a:schemeClr val="bg1"/>
              </a:solidFill>
              <a:latin typeface="KoPub돋움체 Bold" panose="00000800000000000000" pitchFamily="2" charset="-127"/>
              <a:ea typeface="KoPub돋움체 Bold" panose="00000800000000000000" pitchFamily="2" charset="-127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0DE3FEDB-8708-644A-046A-9A964D680032}"/>
              </a:ext>
            </a:extLst>
          </p:cNvPr>
          <p:cNvSpPr txBox="1"/>
          <p:nvPr/>
        </p:nvSpPr>
        <p:spPr>
          <a:xfrm>
            <a:off x="4860032" y="1965424"/>
            <a:ext cx="3827100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marL="108000" indent="-108000" defTabSz="1043056" fontAlgn="base" latinLnBrk="1">
              <a:lnSpc>
                <a:spcPts val="1800"/>
              </a:lnSpc>
              <a:spcBef>
                <a:spcPts val="600"/>
              </a:spcBef>
              <a:buClr>
                <a:schemeClr val="accent3">
                  <a:lumMod val="50000"/>
                </a:schemeClr>
              </a:buClr>
              <a:buSzPct val="100000"/>
              <a:buFont typeface="Arial" pitchFamily="34" charset="0"/>
              <a:buChar char="•"/>
              <a:defRPr sz="1350" spc="-100">
                <a:ln>
                  <a:solidFill>
                    <a:prstClr val="white">
                      <a:lumMod val="85000"/>
                      <a:alpha val="0"/>
                    </a:prst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KoPub돋움체 Medium" pitchFamily="18" charset="-127"/>
                <a:ea typeface="KoPub돋움체 Medium" pitchFamily="18" charset="-127"/>
              </a:defRPr>
            </a:lvl1pPr>
          </a:lstStyle>
          <a:p>
            <a:pPr>
              <a:lnSpc>
                <a:spcPct val="100000"/>
              </a:lnSpc>
            </a:pPr>
            <a:r>
              <a:rPr lang="ko-KR" altLang="en-US" dirty="0" smtClean="0"/>
              <a:t>테스트베드</a:t>
            </a:r>
            <a:r>
              <a:rPr lang="en-US" altLang="ko-KR" dirty="0" smtClean="0"/>
              <a:t>(</a:t>
            </a:r>
            <a:r>
              <a:rPr lang="ko-KR" altLang="en-US" dirty="0" smtClean="0"/>
              <a:t>한천</a:t>
            </a:r>
            <a:r>
              <a:rPr lang="en-US" altLang="ko-KR" dirty="0" smtClean="0"/>
              <a:t>, </a:t>
            </a:r>
            <a:r>
              <a:rPr lang="ko-KR" altLang="en-US" dirty="0" err="1" smtClean="0"/>
              <a:t>산지천</a:t>
            </a:r>
            <a:r>
              <a:rPr lang="en-US" altLang="ko-KR" dirty="0" smtClean="0"/>
              <a:t>) </a:t>
            </a:r>
            <a:r>
              <a:rPr lang="ko-KR" altLang="en-US" dirty="0" smtClean="0"/>
              <a:t>침수 및 홍수 위험도 시스템 구축</a:t>
            </a:r>
            <a:endParaRPr lang="en-US" altLang="ko-KR" dirty="0"/>
          </a:p>
          <a:p>
            <a:pPr>
              <a:lnSpc>
                <a:spcPct val="100000"/>
              </a:lnSpc>
            </a:pPr>
            <a:r>
              <a:rPr lang="ko-KR" altLang="en-US" dirty="0" smtClean="0"/>
              <a:t>침수 및 홍수 위험도에 대한 정확도 검토</a:t>
            </a:r>
            <a:endParaRPr lang="en-US" altLang="ko-KR" sz="1200" dirty="0"/>
          </a:p>
        </p:txBody>
      </p:sp>
      <p:graphicFrame>
        <p:nvGraphicFramePr>
          <p:cNvPr id="55" name="표 5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33602679"/>
              </p:ext>
            </p:extLst>
          </p:nvPr>
        </p:nvGraphicFramePr>
        <p:xfrm>
          <a:off x="4716015" y="1123538"/>
          <a:ext cx="4001727" cy="720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0172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8800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0" dirty="0" smtClean="0">
                          <a:ln>
                            <a:solidFill>
                              <a:srgbClr val="2D506E">
                                <a:alpha val="0"/>
                              </a:srgbClr>
                            </a:solidFill>
                          </a:ln>
                          <a:latin typeface="KoPub돋움체 Bold" panose="02020603020101020101" pitchFamily="18" charset="-127"/>
                          <a:ea typeface="KoPub돋움체 Bold" panose="02020603020101020101" pitchFamily="18" charset="-127"/>
                        </a:rPr>
                        <a:t>[</a:t>
                      </a:r>
                      <a:r>
                        <a:rPr lang="ko-KR" altLang="en-US" sz="1200" b="0" dirty="0" smtClean="0">
                          <a:ln>
                            <a:solidFill>
                              <a:srgbClr val="2D506E">
                                <a:alpha val="0"/>
                              </a:srgbClr>
                            </a:solidFill>
                          </a:ln>
                          <a:latin typeface="KoPub돋움체 Bold" panose="02020603020101020101" pitchFamily="18" charset="-127"/>
                          <a:ea typeface="KoPub돋움체 Bold" panose="02020603020101020101" pitchFamily="18" charset="-127"/>
                        </a:rPr>
                        <a:t>첨부</a:t>
                      </a:r>
                      <a:r>
                        <a:rPr lang="en-US" altLang="ko-KR" sz="1200" b="0" dirty="0" smtClean="0">
                          <a:ln>
                            <a:solidFill>
                              <a:srgbClr val="2D506E">
                                <a:alpha val="0"/>
                              </a:srgbClr>
                            </a:solidFill>
                          </a:ln>
                          <a:latin typeface="KoPub돋움체 Bold" panose="02020603020101020101" pitchFamily="18" charset="-127"/>
                          <a:ea typeface="KoPub돋움체 Bold" panose="02020603020101020101" pitchFamily="18" charset="-127"/>
                        </a:rPr>
                        <a:t>] </a:t>
                      </a:r>
                      <a:r>
                        <a:rPr lang="ko-KR" altLang="en-US" sz="1200" b="0" dirty="0" smtClean="0">
                          <a:ln>
                            <a:solidFill>
                              <a:srgbClr val="2D506E">
                                <a:alpha val="0"/>
                              </a:srgbClr>
                            </a:solidFill>
                          </a:ln>
                          <a:latin typeface="KoPub돋움체 Bold" panose="02020603020101020101" pitchFamily="18" charset="-127"/>
                          <a:ea typeface="KoPub돋움체 Bold" panose="02020603020101020101" pitchFamily="18" charset="-127"/>
                        </a:rPr>
                        <a:t>홍수 및 침수 위험도 시스템 개발</a:t>
                      </a:r>
                      <a:endParaRPr lang="ko-KR" altLang="en-US" sz="1200" b="0" dirty="0">
                        <a:ln>
                          <a:solidFill>
                            <a:srgbClr val="2D506E">
                              <a:alpha val="0"/>
                            </a:srgbClr>
                          </a:solidFill>
                        </a:ln>
                        <a:solidFill>
                          <a:srgbClr val="FF0000"/>
                        </a:solidFill>
                        <a:latin typeface="KoPub돋움체 Bold" panose="02020603020101020101" pitchFamily="18" charset="-127"/>
                        <a:ea typeface="KoPub돋움체 Bold" panose="02020603020101020101" pitchFamily="18" charset="-127"/>
                      </a:endParaRP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8A94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algn="ctr" defTabSz="914400" fontAlgn="base" latinLnBrk="1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>
                            <a:lumMod val="50000"/>
                            <a:lumOff val="50000"/>
                          </a:schemeClr>
                        </a:buClr>
                      </a:pPr>
                      <a:r>
                        <a:rPr lang="ko-KR" altLang="en-US" sz="1500" dirty="0" smtClean="0">
                          <a:ln>
                            <a:solidFill>
                              <a:srgbClr val="2D506E">
                                <a:alpha val="0"/>
                              </a:srgbClr>
                            </a:solidFill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KoPub돋움체 Bold" panose="02020603020101020101" pitchFamily="18" charset="-127"/>
                          <a:ea typeface="KoPub돋움체 Bold" panose="02020603020101020101" pitchFamily="18" charset="-127"/>
                        </a:rPr>
                        <a:t>테스트베드 침수 및 홍수 위험도 시스템 구축</a:t>
                      </a:r>
                      <a:endParaRPr lang="ko-KR" altLang="en-US" sz="1500" dirty="0">
                        <a:ln>
                          <a:solidFill>
                            <a:srgbClr val="2D506E">
                              <a:alpha val="0"/>
                            </a:srgbClr>
                          </a:solidFill>
                        </a:ln>
                        <a:solidFill>
                          <a:schemeClr val="accent3">
                            <a:lumMod val="50000"/>
                          </a:schemeClr>
                        </a:solidFill>
                        <a:latin typeface="KoPub돋움체 Bold" panose="02020603020101020101" pitchFamily="18" charset="-127"/>
                        <a:ea typeface="KoPub돋움체 Bold" panose="02020603020101020101" pitchFamily="18" charset="-127"/>
                      </a:endParaRP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7E4B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56" name="직사각형 55">
            <a:extLst>
              <a:ext uri="{FF2B5EF4-FFF2-40B4-BE49-F238E27FC236}">
                <a16:creationId xmlns:a16="http://schemas.microsoft.com/office/drawing/2014/main" id="{47DEBF4C-AA38-4C66-8FCE-E677DE650BEE}"/>
              </a:ext>
            </a:extLst>
          </p:cNvPr>
          <p:cNvSpPr/>
          <p:nvPr/>
        </p:nvSpPr>
        <p:spPr>
          <a:xfrm>
            <a:off x="4716016" y="1124744"/>
            <a:ext cx="4001727" cy="5184576"/>
          </a:xfrm>
          <a:prstGeom prst="rect">
            <a:avLst/>
          </a:prstGeom>
          <a:noFill/>
          <a:ln w="635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ko-KR" altLang="en-US" sz="1050" b="1" dirty="0">
              <a:solidFill>
                <a:prstClr val="white"/>
              </a:solidFill>
              <a:latin typeface="KoPub돋움체 Bold" panose="02020603020101020101" pitchFamily="18" charset="-127"/>
              <a:ea typeface="KoPub돋움체 Bold" panose="02020603020101020101" pitchFamily="18" charset="-127"/>
            </a:endParaRP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17462057-003F-40EC-B16B-766EF48BC713}"/>
              </a:ext>
            </a:extLst>
          </p:cNvPr>
          <p:cNvSpPr txBox="1"/>
          <p:nvPr/>
        </p:nvSpPr>
        <p:spPr>
          <a:xfrm>
            <a:off x="157980" y="400592"/>
            <a:ext cx="347082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042873" latinLnBrk="1">
              <a:spcAft>
                <a:spcPts val="600"/>
              </a:spcAft>
              <a:buClr>
                <a:schemeClr val="tx1">
                  <a:lumMod val="50000"/>
                  <a:lumOff val="50000"/>
                </a:schemeClr>
              </a:buClr>
            </a:pPr>
            <a:r>
              <a:rPr lang="ko-KR" altLang="en-US" sz="20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기관별 </a:t>
            </a:r>
            <a:r>
              <a:rPr lang="ko-KR" altLang="en-US" sz="2000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연구개발 실적   </a:t>
            </a:r>
            <a:r>
              <a:rPr lang="ko-KR" altLang="en-US" sz="16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FFFF00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제주연구원</a:t>
            </a:r>
            <a:endParaRPr lang="en-US" altLang="ko-KR" sz="200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rgbClr val="FFFF00"/>
              </a:solidFill>
              <a:latin typeface="KoPub돋움체 Bold" panose="02020603020101020101" pitchFamily="18" charset="-127"/>
              <a:ea typeface="KoPub돋움체 Bold" panose="02020603020101020101" pitchFamily="18" charset="-127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10BA612D-BBC0-1F3F-1181-885AE3D33F89}"/>
              </a:ext>
            </a:extLst>
          </p:cNvPr>
          <p:cNvSpPr txBox="1"/>
          <p:nvPr/>
        </p:nvSpPr>
        <p:spPr>
          <a:xfrm>
            <a:off x="547792" y="1965424"/>
            <a:ext cx="3581484" cy="30008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marL="108000" indent="-108000" defTabSz="1043056" fontAlgn="base" latinLnBrk="1">
              <a:lnSpc>
                <a:spcPts val="1800"/>
              </a:lnSpc>
              <a:spcBef>
                <a:spcPts val="600"/>
              </a:spcBef>
              <a:buClr>
                <a:srgbClr val="0070C0"/>
              </a:buClr>
              <a:buSzPct val="100000"/>
              <a:buFont typeface="Arial" pitchFamily="34" charset="0"/>
              <a:buChar char="•"/>
              <a:defRPr sz="1350" spc="-100">
                <a:ln>
                  <a:solidFill>
                    <a:prstClr val="white">
                      <a:lumMod val="85000"/>
                      <a:alpha val="0"/>
                    </a:prst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KoPub돋움체 Medium" pitchFamily="18" charset="-127"/>
                <a:ea typeface="KoPub돋움체 Medium" pitchFamily="18" charset="-127"/>
              </a:defRPr>
            </a:lvl1pPr>
          </a:lstStyle>
          <a:p>
            <a:r>
              <a:rPr lang="ko-KR" altLang="en-US" dirty="0" smtClean="0"/>
              <a:t>호우시나리오 기반 도시침수 및 하천 홍수 예측</a:t>
            </a:r>
            <a:r>
              <a:rPr lang="en-US" altLang="ko-KR" dirty="0"/>
              <a:t/>
            </a:r>
            <a:br>
              <a:rPr lang="en-US" altLang="ko-KR" dirty="0"/>
            </a:br>
            <a:r>
              <a:rPr lang="en-US" altLang="ko-KR" sz="1200" dirty="0"/>
              <a:t>-</a:t>
            </a:r>
            <a:r>
              <a:rPr lang="ko-KR" altLang="en-US" sz="1200" dirty="0"/>
              <a:t> </a:t>
            </a:r>
            <a:r>
              <a:rPr lang="ko-KR" altLang="en-US" sz="1200" dirty="0" err="1" smtClean="0"/>
              <a:t>강우레이더</a:t>
            </a:r>
            <a:r>
              <a:rPr lang="ko-KR" altLang="en-US" sz="1200" dirty="0" smtClean="0"/>
              <a:t> 및 침수 위험 기반 도시 배수 해석 모듈 개발 및 </a:t>
            </a:r>
            <a:r>
              <a:rPr lang="ko-KR" altLang="en-US" sz="1200" dirty="0" err="1" smtClean="0"/>
              <a:t>시범적용을</a:t>
            </a:r>
            <a:r>
              <a:rPr lang="ko-KR" altLang="en-US" sz="1200" dirty="0" smtClean="0"/>
              <a:t> 통한 평가</a:t>
            </a:r>
            <a:r>
              <a:rPr lang="en-US" altLang="ko-KR" sz="1200" dirty="0"/>
              <a:t/>
            </a:r>
            <a:br>
              <a:rPr lang="en-US" altLang="ko-KR" sz="1200" dirty="0"/>
            </a:br>
            <a:r>
              <a:rPr lang="en-US" altLang="ko-KR" sz="1200" dirty="0"/>
              <a:t>- </a:t>
            </a:r>
            <a:r>
              <a:rPr lang="ko-KR" altLang="en-US" sz="1200" dirty="0" smtClean="0"/>
              <a:t>저류지 운영 지원을 위한 홍수 및 침수 위험지수 산정 방법 개선</a:t>
            </a:r>
            <a:r>
              <a:rPr lang="en-US" altLang="ko-KR" sz="1200" dirty="0" smtClean="0"/>
              <a:t>- </a:t>
            </a:r>
            <a:r>
              <a:rPr lang="ko-KR" altLang="en-US" sz="1200" dirty="0" smtClean="0"/>
              <a:t>배수구역에도 활용할 수 있는 간소화된 도시 배수 관망 </a:t>
            </a:r>
            <a:r>
              <a:rPr lang="ko-KR" altLang="en-US" sz="1200" dirty="0" err="1" smtClean="0"/>
              <a:t>유출도를</a:t>
            </a:r>
            <a:r>
              <a:rPr lang="ko-KR" altLang="en-US" sz="1200" dirty="0" smtClean="0"/>
              <a:t> 고려한 </a:t>
            </a:r>
            <a:r>
              <a:rPr lang="ko-KR" altLang="en-US" sz="1200" dirty="0" err="1" smtClean="0"/>
              <a:t>홍수위</a:t>
            </a:r>
            <a:r>
              <a:rPr lang="ko-KR" altLang="en-US" sz="1200" dirty="0" smtClean="0"/>
              <a:t> 추적 기술 개발</a:t>
            </a:r>
            <a:endParaRPr lang="en-US" altLang="ko-KR" sz="1200" dirty="0"/>
          </a:p>
          <a:p>
            <a:r>
              <a:rPr lang="ko-KR" altLang="en-US" dirty="0" smtClean="0"/>
              <a:t>레이더 강우 및 호우시나리오 기반 홍수 및 침수 시뮬레이션 시스템 개발</a:t>
            </a:r>
            <a:r>
              <a:rPr lang="en-US" altLang="ko-KR" dirty="0"/>
              <a:t/>
            </a:r>
            <a:br>
              <a:rPr lang="en-US" altLang="ko-KR" dirty="0"/>
            </a:br>
            <a:r>
              <a:rPr lang="en-US" altLang="ko-KR" sz="1200" dirty="0"/>
              <a:t>- </a:t>
            </a:r>
            <a:r>
              <a:rPr lang="ko-KR" altLang="en-US" sz="1200" dirty="0" smtClean="0"/>
              <a:t>레이더 강우 및 호우시나리오를 기반으로 한 홍수 및 침수 위험지수 산출 시스템 개발</a:t>
            </a:r>
            <a:endParaRPr lang="en-US" altLang="ko-KR" sz="1200" dirty="0"/>
          </a:p>
          <a:p>
            <a:pPr marL="0" indent="0">
              <a:spcBef>
                <a:spcPts val="0"/>
              </a:spcBef>
              <a:buNone/>
            </a:pPr>
            <a:r>
              <a:rPr lang="en-US" altLang="ko-KR" sz="1200" dirty="0" smtClean="0"/>
              <a:t>   - Time Series </a:t>
            </a:r>
            <a:r>
              <a:rPr lang="ko-KR" altLang="en-US" sz="1200" dirty="0" smtClean="0"/>
              <a:t>형태의 위험 지수 정보를 산출하는 시스템 개발</a:t>
            </a:r>
            <a:endParaRPr lang="en-US" altLang="ko-KR" sz="1200" dirty="0"/>
          </a:p>
          <a:p>
            <a:endParaRPr lang="en-US" altLang="ko-KR" sz="1200" dirty="0" smtClean="0"/>
          </a:p>
        </p:txBody>
      </p:sp>
      <p:graphicFrame>
        <p:nvGraphicFramePr>
          <p:cNvPr id="42" name="표 4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3855634"/>
              </p:ext>
            </p:extLst>
          </p:nvPr>
        </p:nvGraphicFramePr>
        <p:xfrm>
          <a:off x="395536" y="1123538"/>
          <a:ext cx="4021248" cy="745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212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8800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0" dirty="0" smtClean="0">
                          <a:ln>
                            <a:solidFill>
                              <a:srgbClr val="2D506E">
                                <a:alpha val="0"/>
                              </a:srgbClr>
                            </a:solidFill>
                          </a:ln>
                          <a:latin typeface="KoPub돋움체 Bold" panose="02020603020101020101" pitchFamily="18" charset="-127"/>
                          <a:ea typeface="KoPub돋움체 Bold" panose="02020603020101020101" pitchFamily="18" charset="-127"/>
                        </a:rPr>
                        <a:t>주요 연구실적</a:t>
                      </a:r>
                      <a:endParaRPr lang="ko-KR" altLang="en-US" sz="1200" b="0" dirty="0">
                        <a:ln>
                          <a:solidFill>
                            <a:srgbClr val="2D506E">
                              <a:alpha val="0"/>
                            </a:srgbClr>
                          </a:solidFill>
                        </a:ln>
                        <a:latin typeface="KoPub돋움체 Bold" panose="02020603020101020101" pitchFamily="18" charset="-127"/>
                        <a:ea typeface="KoPub돋움체 Bold" panose="02020603020101020101" pitchFamily="18" charset="-127"/>
                      </a:endParaRP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marL="0" marR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>
                            <a:lumMod val="50000"/>
                            <a:lumOff val="50000"/>
                          </a:schemeClr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500" dirty="0" smtClean="0">
                          <a:ln>
                            <a:solidFill>
                              <a:srgbClr val="2D506E">
                                <a:alpha val="0"/>
                              </a:srgbClr>
                            </a:solidFill>
                          </a:ln>
                          <a:solidFill>
                            <a:srgbClr val="002060"/>
                          </a:solidFill>
                          <a:latin typeface="KoPub돋움체 Bold" panose="02020603020101020101" pitchFamily="18" charset="-127"/>
                          <a:ea typeface="KoPub돋움체 Bold" panose="02020603020101020101" pitchFamily="18" charset="-127"/>
                        </a:rPr>
                        <a:t>2. </a:t>
                      </a:r>
                      <a:r>
                        <a:rPr lang="ko-KR" altLang="en-US" sz="1500" dirty="0" smtClean="0">
                          <a:ln>
                            <a:solidFill>
                              <a:srgbClr val="2D506E">
                                <a:alpha val="0"/>
                              </a:srgbClr>
                            </a:solidFill>
                          </a:ln>
                          <a:solidFill>
                            <a:srgbClr val="002060"/>
                          </a:solidFill>
                          <a:latin typeface="KoPub돋움체 Bold" panose="02020603020101020101" pitchFamily="18" charset="-127"/>
                          <a:ea typeface="KoPub돋움체 Bold" panose="02020603020101020101" pitchFamily="18" charset="-127"/>
                        </a:rPr>
                        <a:t>호우시나리오 기반 홍수 및 침수 위험 </a:t>
                      </a:r>
                      <a:endParaRPr lang="en-US" altLang="ko-KR" sz="1500" dirty="0" smtClean="0">
                        <a:ln>
                          <a:solidFill>
                            <a:srgbClr val="2D506E">
                              <a:alpha val="0"/>
                            </a:srgbClr>
                          </a:solidFill>
                        </a:ln>
                        <a:solidFill>
                          <a:srgbClr val="002060"/>
                        </a:solidFill>
                        <a:latin typeface="KoPub돋움체 Bold" panose="02020603020101020101" pitchFamily="18" charset="-127"/>
                        <a:ea typeface="KoPub돋움체 Bold" panose="02020603020101020101" pitchFamily="18" charset="-127"/>
                      </a:endParaRPr>
                    </a:p>
                    <a:p>
                      <a:pPr marL="0" marR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>
                            <a:lumMod val="50000"/>
                            <a:lumOff val="50000"/>
                          </a:schemeClr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500" dirty="0" smtClean="0">
                          <a:ln>
                            <a:solidFill>
                              <a:srgbClr val="2D506E">
                                <a:alpha val="0"/>
                              </a:srgbClr>
                            </a:solidFill>
                          </a:ln>
                          <a:solidFill>
                            <a:srgbClr val="002060"/>
                          </a:solidFill>
                          <a:latin typeface="KoPub돋움체 Bold" panose="02020603020101020101" pitchFamily="18" charset="-127"/>
                          <a:ea typeface="KoPub돋움체 Bold" panose="02020603020101020101" pitchFamily="18" charset="-127"/>
                        </a:rPr>
                        <a:t>추정 시스템 개발</a:t>
                      </a:r>
                      <a:endParaRPr lang="ko-KR" altLang="en-US" sz="1500" dirty="0" smtClean="0">
                        <a:ln>
                          <a:solidFill>
                            <a:srgbClr val="2D506E">
                              <a:alpha val="0"/>
                            </a:srgbClr>
                          </a:solidFill>
                        </a:ln>
                        <a:solidFill>
                          <a:srgbClr val="002060"/>
                        </a:solidFill>
                        <a:latin typeface="KoPub돋움체 Bold" panose="02020603020101020101" pitchFamily="18" charset="-127"/>
                        <a:ea typeface="KoPub돋움체 Bold" panose="02020603020101020101" pitchFamily="18" charset="-127"/>
                      </a:endParaRP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F2F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44" name="직사각형 43">
            <a:extLst>
              <a:ext uri="{FF2B5EF4-FFF2-40B4-BE49-F238E27FC236}">
                <a16:creationId xmlns:a16="http://schemas.microsoft.com/office/drawing/2014/main" id="{E1EB011B-2A84-4B10-83DB-AF5F1C3B7329}"/>
              </a:ext>
            </a:extLst>
          </p:cNvPr>
          <p:cNvSpPr/>
          <p:nvPr/>
        </p:nvSpPr>
        <p:spPr>
          <a:xfrm>
            <a:off x="395536" y="1124744"/>
            <a:ext cx="4021248" cy="5184576"/>
          </a:xfrm>
          <a:prstGeom prst="rect">
            <a:avLst/>
          </a:prstGeom>
          <a:noFill/>
          <a:ln w="6350" cap="flat" cmpd="sng" algn="ctr">
            <a:solidFill>
              <a:srgbClr val="0070C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ko-KR" altLang="en-US" sz="1050" b="1" dirty="0">
              <a:solidFill>
                <a:prstClr val="white"/>
              </a:solidFill>
              <a:latin typeface="KoPub돋움체 Bold" panose="02020603020101020101" pitchFamily="18" charset="-127"/>
              <a:ea typeface="KoPub돋움체 Bold" panose="02020603020101020101" pitchFamily="18" charset="-127"/>
            </a:endParaRPr>
          </a:p>
        </p:txBody>
      </p:sp>
      <p:sp>
        <p:nvSpPr>
          <p:cNvPr id="50" name="모서리가 둥근 직사각형 49">
            <a:extLst>
              <a:ext uri="{FF2B5EF4-FFF2-40B4-BE49-F238E27FC236}">
                <a16:creationId xmlns:a16="http://schemas.microsoft.com/office/drawing/2014/main" id="{C60C7C84-7302-48B1-AA8D-F1952C702B56}"/>
              </a:ext>
            </a:extLst>
          </p:cNvPr>
          <p:cNvSpPr/>
          <p:nvPr/>
        </p:nvSpPr>
        <p:spPr>
          <a:xfrm>
            <a:off x="8722228" y="118376"/>
            <a:ext cx="245964" cy="234801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200" spc="-50" dirty="0">
                <a:ln>
                  <a:solidFill>
                    <a:schemeClr val="bg1">
                      <a:lumMod val="85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rPr>
              <a:t>Ⅵ</a:t>
            </a:r>
            <a:endParaRPr lang="ko-KR" altLang="en-US" sz="1200" spc="-50" dirty="0">
              <a:ln>
                <a:solidFill>
                  <a:schemeClr val="bg1">
                    <a:lumMod val="85000"/>
                    <a:alpha val="0"/>
                  </a:schemeClr>
                </a:solidFill>
              </a:ln>
              <a:solidFill>
                <a:schemeClr val="bg1"/>
              </a:solidFill>
              <a:latin typeface="KoPub돋움체 Bold" panose="00000800000000000000" pitchFamily="2" charset="-127"/>
              <a:ea typeface="KoPub돋움체 Bold" panose="00000800000000000000" pitchFamily="2" charset="-127"/>
            </a:endParaRPr>
          </a:p>
        </p:txBody>
      </p:sp>
      <p:pic>
        <p:nvPicPr>
          <p:cNvPr id="34" name="_x283552688" descr="EMB00001278378c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122" y="4593606"/>
            <a:ext cx="2431061" cy="1538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0" name="그룹 29"/>
          <p:cNvGrpSpPr/>
          <p:nvPr/>
        </p:nvGrpSpPr>
        <p:grpSpPr>
          <a:xfrm>
            <a:off x="614300" y="4533398"/>
            <a:ext cx="3381636" cy="1718090"/>
            <a:chOff x="4928871" y="4079700"/>
            <a:chExt cx="3618230" cy="2039617"/>
          </a:xfrm>
        </p:grpSpPr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ACABF9FB-C12D-465C-A470-6E543CF628DD}"/>
                </a:ext>
              </a:extLst>
            </p:cNvPr>
            <p:cNvSpPr txBox="1"/>
            <p:nvPr/>
          </p:nvSpPr>
          <p:spPr>
            <a:xfrm>
              <a:off x="4928871" y="5857360"/>
              <a:ext cx="3618230" cy="261957"/>
            </a:xfrm>
            <a:prstGeom prst="roundRect">
              <a:avLst/>
            </a:prstGeom>
            <a:solidFill>
              <a:schemeClr val="accent3">
                <a:lumMod val="40000"/>
                <a:lumOff val="60000"/>
              </a:schemeClr>
            </a:solidFill>
          </p:spPr>
          <p:txBody>
            <a:bodyPr wrap="square" lIns="0" tIns="72000" rIns="0" bIns="0" rtlCol="0" anchor="t" anchorCtr="0">
              <a:noAutofit/>
            </a:bodyPr>
            <a:lstStyle/>
            <a:p>
              <a:pPr algn="ctr">
                <a:spcBef>
                  <a:spcPct val="0"/>
                </a:spcBef>
                <a:defRPr/>
              </a:pPr>
              <a:r>
                <a:rPr lang="ko-KR" altLang="en-US" sz="1100" spc="-50" dirty="0">
                  <a:ln>
                    <a:solidFill>
                      <a:schemeClr val="bg1">
                        <a:lumMod val="85000"/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KoPub돋움체 Medium" panose="02020603020101020101" pitchFamily="18" charset="-127"/>
                  <a:ea typeface="KoPub돋움체 Medium" panose="02020603020101020101" pitchFamily="18" charset="-127"/>
                </a:rPr>
                <a:t>호우 시나리오 기반 도시침수 및 하천 홍수 예측</a:t>
              </a:r>
              <a:endParaRPr lang="en-US" altLang="ko-KR" sz="1100" spc="-50" dirty="0">
                <a:ln>
                  <a:solidFill>
                    <a:schemeClr val="bg1">
                      <a:lumMod val="85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endParaRPr>
            </a:p>
          </p:txBody>
        </p:sp>
        <p:sp>
          <p:nvSpPr>
            <p:cNvPr id="33" name="직사각형 32"/>
            <p:cNvSpPr/>
            <p:nvPr/>
          </p:nvSpPr>
          <p:spPr>
            <a:xfrm>
              <a:off x="4931476" y="4079700"/>
              <a:ext cx="3602931" cy="1836371"/>
            </a:xfrm>
            <a:prstGeom prst="rect">
              <a:avLst/>
            </a:prstGeom>
            <a:noFill/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pic>
        <p:nvPicPr>
          <p:cNvPr id="5" name="그림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77223" y="4280437"/>
            <a:ext cx="3881734" cy="1236546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07834" y="5496321"/>
            <a:ext cx="3879298" cy="752472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95446" y="2503922"/>
            <a:ext cx="2675097" cy="1780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770372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그림 25">
            <a:extLst>
              <a:ext uri="{FF2B5EF4-FFF2-40B4-BE49-F238E27FC236}">
                <a16:creationId xmlns:a16="http://schemas.microsoft.com/office/drawing/2014/main" id="{AD7040A1-E3A2-4ECF-A5F4-DB1F93CB66F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828675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13C0D3C6-25C0-43FD-A0F3-13EE231E8760}"/>
              </a:ext>
            </a:extLst>
          </p:cNvPr>
          <p:cNvSpPr txBox="1"/>
          <p:nvPr/>
        </p:nvSpPr>
        <p:spPr>
          <a:xfrm>
            <a:off x="158308" y="113210"/>
            <a:ext cx="306686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042873" latinLnBrk="1">
              <a:buClr>
                <a:schemeClr val="tx1">
                  <a:lumMod val="50000"/>
                  <a:lumOff val="50000"/>
                </a:schemeClr>
              </a:buClr>
            </a:pPr>
            <a:r>
              <a:rPr lang="ko-KR" altLang="en-US" sz="10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화산섬 제주의 </a:t>
            </a:r>
            <a:r>
              <a:rPr lang="ko-KR" altLang="en-US" sz="10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66FFFF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실시간 홍수 감지 및 안전지원 기술 </a:t>
            </a:r>
            <a:r>
              <a:rPr lang="ko-KR" altLang="en-US" sz="10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개발</a:t>
            </a:r>
          </a:p>
        </p:txBody>
      </p:sp>
      <p:cxnSp>
        <p:nvCxnSpPr>
          <p:cNvPr id="29" name="직선 연결선 28">
            <a:extLst>
              <a:ext uri="{FF2B5EF4-FFF2-40B4-BE49-F238E27FC236}">
                <a16:creationId xmlns:a16="http://schemas.microsoft.com/office/drawing/2014/main" id="{2A3B4120-C5D6-4E6B-83EF-99A42724F464}"/>
              </a:ext>
            </a:extLst>
          </p:cNvPr>
          <p:cNvCxnSpPr>
            <a:cxnSpLocks/>
          </p:cNvCxnSpPr>
          <p:nvPr/>
        </p:nvCxnSpPr>
        <p:spPr>
          <a:xfrm>
            <a:off x="250825" y="366126"/>
            <a:ext cx="2881015" cy="1000"/>
          </a:xfrm>
          <a:prstGeom prst="line">
            <a:avLst/>
          </a:prstGeom>
          <a:ln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Slide Number Placeholder 4">
            <a:extLst>
              <a:ext uri="{FF2B5EF4-FFF2-40B4-BE49-F238E27FC236}">
                <a16:creationId xmlns:a16="http://schemas.microsoft.com/office/drawing/2014/main" id="{2109913F-AE7C-4464-BE13-AABF4197645E}"/>
              </a:ext>
            </a:extLst>
          </p:cNvPr>
          <p:cNvSpPr txBox="1">
            <a:spLocks/>
          </p:cNvSpPr>
          <p:nvPr/>
        </p:nvSpPr>
        <p:spPr>
          <a:xfrm>
            <a:off x="4126064" y="6541360"/>
            <a:ext cx="891872" cy="25567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dirty="0"/>
              <a:t>Page </a:t>
            </a:r>
            <a:fld id="{F03C90E3-98FA-4A46-95E3-0DCDD3916FEC}" type="slidenum">
              <a:rPr lang="ko-KR" altLang="en-US" smtClean="0"/>
              <a:pPr algn="ctr"/>
              <a:t>29</a:t>
            </a:fld>
            <a:endParaRPr lang="ko-KR" altLang="en-US" dirty="0"/>
          </a:p>
        </p:txBody>
      </p:sp>
      <p:grpSp>
        <p:nvGrpSpPr>
          <p:cNvPr id="2" name="그룹 47"/>
          <p:cNvGrpSpPr/>
          <p:nvPr/>
        </p:nvGrpSpPr>
        <p:grpSpPr>
          <a:xfrm>
            <a:off x="5325856" y="116632"/>
            <a:ext cx="3021311" cy="234801"/>
            <a:chOff x="5325856" y="116632"/>
            <a:chExt cx="3021311" cy="234801"/>
          </a:xfrm>
        </p:grpSpPr>
        <p:sp>
          <p:nvSpPr>
            <p:cNvPr id="81" name="모서리가 둥근 직사각형 80">
              <a:extLst>
                <a:ext uri="{FF2B5EF4-FFF2-40B4-BE49-F238E27FC236}">
                  <a16:creationId xmlns:a16="http://schemas.microsoft.com/office/drawing/2014/main" id="{D41CC5CC-C43C-4DD7-95A2-CA241513C5D3}"/>
                </a:ext>
              </a:extLst>
            </p:cNvPr>
            <p:cNvSpPr/>
            <p:nvPr/>
          </p:nvSpPr>
          <p:spPr>
            <a:xfrm>
              <a:off x="5325856" y="116632"/>
              <a:ext cx="248205" cy="234801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30325">
                <a:spcBef>
                  <a:spcPts val="300"/>
                </a:spcBef>
                <a:buSzPct val="100000"/>
              </a:pPr>
              <a:r>
                <a:rPr lang="en-US" altLang="ko-KR" sz="1200" spc="-50" dirty="0">
                  <a:ln>
                    <a:solidFill>
                      <a:schemeClr val="bg1">
                        <a:lumMod val="85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돋움체 Bold" panose="00000800000000000000" pitchFamily="2" charset="-127"/>
                  <a:ea typeface="KoPub돋움체 Bold" panose="00000800000000000000" pitchFamily="2" charset="-127"/>
                </a:rPr>
                <a:t>Ⅰ</a:t>
              </a:r>
              <a:endParaRPr lang="ko-KR" altLang="en-US" sz="1200" spc="-50" dirty="0">
                <a:ln>
                  <a:solidFill>
                    <a:schemeClr val="bg1">
                      <a:lumMod val="85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endParaRPr>
            </a:p>
          </p:txBody>
        </p:sp>
        <p:sp>
          <p:nvSpPr>
            <p:cNvPr id="82" name="모서리가 둥근 직사각형 81">
              <a:extLst>
                <a:ext uri="{FF2B5EF4-FFF2-40B4-BE49-F238E27FC236}">
                  <a16:creationId xmlns:a16="http://schemas.microsoft.com/office/drawing/2014/main" id="{8AF7B123-F61A-434C-8319-9275906D574D}"/>
                </a:ext>
              </a:extLst>
            </p:cNvPr>
            <p:cNvSpPr/>
            <p:nvPr/>
          </p:nvSpPr>
          <p:spPr>
            <a:xfrm>
              <a:off x="5639887" y="116632"/>
              <a:ext cx="234518" cy="234801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30325">
                <a:spcBef>
                  <a:spcPts val="300"/>
                </a:spcBef>
                <a:buSzPct val="100000"/>
              </a:pPr>
              <a:r>
                <a:rPr lang="en-US" altLang="ko-KR" sz="1200" spc="-50" dirty="0">
                  <a:ln>
                    <a:solidFill>
                      <a:schemeClr val="bg1">
                        <a:lumMod val="85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돋움체 Bold" panose="00000800000000000000" pitchFamily="2" charset="-127"/>
                  <a:ea typeface="KoPub돋움체 Bold" panose="00000800000000000000" pitchFamily="2" charset="-127"/>
                </a:rPr>
                <a:t>Ⅱ</a:t>
              </a:r>
              <a:endParaRPr lang="ko-KR" altLang="en-US" sz="1200" spc="-50" dirty="0">
                <a:ln>
                  <a:solidFill>
                    <a:schemeClr val="bg1">
                      <a:lumMod val="85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endParaRPr>
            </a:p>
          </p:txBody>
        </p:sp>
        <p:sp>
          <p:nvSpPr>
            <p:cNvPr id="83" name="모서리가 둥근 직사각형 82">
              <a:extLst>
                <a:ext uri="{FF2B5EF4-FFF2-40B4-BE49-F238E27FC236}">
                  <a16:creationId xmlns:a16="http://schemas.microsoft.com/office/drawing/2014/main" id="{10EE10A1-6FE2-4075-8C5F-5AB2EF088708}"/>
                </a:ext>
              </a:extLst>
            </p:cNvPr>
            <p:cNvSpPr/>
            <p:nvPr/>
          </p:nvSpPr>
          <p:spPr>
            <a:xfrm>
              <a:off x="5940231" y="116632"/>
              <a:ext cx="234995" cy="234801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>
                <a:defRPr/>
              </a:pPr>
              <a:r>
                <a:rPr lang="en-US" altLang="ko-KR" sz="1200" spc="-50" dirty="0">
                  <a:ln>
                    <a:solidFill>
                      <a:schemeClr val="bg1">
                        <a:lumMod val="85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돋움체 Bold" panose="00000800000000000000" pitchFamily="2" charset="-127"/>
                  <a:ea typeface="KoPub돋움체 Bold" panose="00000800000000000000" pitchFamily="2" charset="-127"/>
                </a:rPr>
                <a:t>Ⅲ</a:t>
              </a:r>
              <a:endParaRPr kumimoji="0" lang="ko-KR" altLang="en-US" sz="1200" b="0" i="0" u="none" strike="noStrike" kern="1200" cap="none" spc="-50" normalizeH="0" baseline="0" noProof="0" dirty="0">
                <a:ln>
                  <a:solidFill>
                    <a:prstClr val="white">
                      <a:lumMod val="85000"/>
                      <a:alpha val="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KoPub돋움체 Bold" panose="00000800000000000000" pitchFamily="2" charset="-127"/>
                <a:ea typeface="KoPub돋움체 Bold" panose="00000800000000000000" pitchFamily="2" charset="-127"/>
                <a:cs typeface="+mn-cs"/>
              </a:endParaRPr>
            </a:p>
          </p:txBody>
        </p:sp>
        <p:sp>
          <p:nvSpPr>
            <p:cNvPr id="86" name="모서리가 둥근 직사각형 85">
              <a:extLst>
                <a:ext uri="{FF2B5EF4-FFF2-40B4-BE49-F238E27FC236}">
                  <a16:creationId xmlns:a16="http://schemas.microsoft.com/office/drawing/2014/main" id="{271B1E74-7986-4375-9955-BBE213061F26}"/>
                </a:ext>
              </a:extLst>
            </p:cNvPr>
            <p:cNvSpPr/>
            <p:nvPr/>
          </p:nvSpPr>
          <p:spPr>
            <a:xfrm>
              <a:off x="6228184" y="116632"/>
              <a:ext cx="2118983" cy="234801"/>
            </a:xfrm>
            <a:prstGeom prst="roundRect">
              <a:avLst/>
            </a:prstGeom>
            <a:solidFill>
              <a:srgbClr val="2D506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altLang="ko-KR" sz="1200" spc="-50" dirty="0">
                  <a:ln>
                    <a:solidFill>
                      <a:schemeClr val="bg1">
                        <a:lumMod val="85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돋움체 Bold" panose="00000800000000000000" pitchFamily="2" charset="-127"/>
                  <a:ea typeface="KoPub돋움체 Bold" panose="00000800000000000000" pitchFamily="2" charset="-127"/>
                </a:rPr>
                <a:t>Ⅳ</a:t>
              </a:r>
              <a:r>
                <a:rPr kumimoji="0" lang="en-US" altLang="ko-KR" sz="1200" b="0" i="0" u="none" strike="noStrike" kern="1200" cap="none" spc="-50" normalizeH="0" baseline="0" noProof="0" dirty="0">
                  <a:ln>
                    <a:solidFill>
                      <a:prstClr val="white">
                        <a:lumMod val="85000"/>
                        <a:alpha val="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KoPub돋움체 Bold" panose="00000800000000000000" pitchFamily="2" charset="-127"/>
                  <a:ea typeface="KoPub돋움체 Bold" panose="00000800000000000000" pitchFamily="2" charset="-127"/>
                  <a:cs typeface="+mn-cs"/>
                </a:rPr>
                <a:t>. </a:t>
              </a:r>
              <a:r>
                <a:rPr kumimoji="0" lang="ko-KR" altLang="en-US" sz="1200" b="0" i="0" u="none" strike="noStrike" kern="1200" cap="none" spc="-50" normalizeH="0" baseline="0" noProof="0" dirty="0" smtClean="0">
                  <a:ln>
                    <a:solidFill>
                      <a:prstClr val="white">
                        <a:lumMod val="85000"/>
                        <a:alpha val="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KoPub돋움체 Bold" panose="00000800000000000000" pitchFamily="2" charset="-127"/>
                  <a:ea typeface="KoPub돋움체 Bold" panose="00000800000000000000" pitchFamily="2" charset="-127"/>
                  <a:cs typeface="+mn-cs"/>
                </a:rPr>
                <a:t>기관별 연구개발 실적</a:t>
              </a:r>
              <a:endParaRPr kumimoji="0" lang="ko-KR" altLang="en-US" sz="1200" b="0" i="0" u="none" strike="noStrike" kern="1200" cap="none" spc="-50" normalizeH="0" baseline="0" noProof="0" dirty="0">
                <a:ln>
                  <a:solidFill>
                    <a:prstClr val="white">
                      <a:lumMod val="85000"/>
                      <a:alpha val="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KoPub돋움체 Bold" panose="00000800000000000000" pitchFamily="2" charset="-127"/>
                <a:ea typeface="KoPub돋움체 Bold" panose="00000800000000000000" pitchFamily="2" charset="-127"/>
                <a:cs typeface="+mn-cs"/>
              </a:endParaRPr>
            </a:p>
          </p:txBody>
        </p:sp>
      </p:grpSp>
      <p:sp>
        <p:nvSpPr>
          <p:cNvPr id="48" name="모서리가 둥근 직사각형 47">
            <a:extLst>
              <a:ext uri="{FF2B5EF4-FFF2-40B4-BE49-F238E27FC236}">
                <a16:creationId xmlns:a16="http://schemas.microsoft.com/office/drawing/2014/main" id="{AB1AE3CF-D32B-4DCB-86C8-066CA9EE39FE}"/>
              </a:ext>
            </a:extLst>
          </p:cNvPr>
          <p:cNvSpPr/>
          <p:nvPr/>
        </p:nvSpPr>
        <p:spPr>
          <a:xfrm>
            <a:off x="8412993" y="116632"/>
            <a:ext cx="245964" cy="234801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200" spc="-50" dirty="0">
                <a:ln>
                  <a:solidFill>
                    <a:schemeClr val="bg1">
                      <a:lumMod val="85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rPr>
              <a:t>Ⅴ</a:t>
            </a:r>
            <a:endParaRPr lang="ko-KR" altLang="en-US" sz="1200" spc="-50" dirty="0">
              <a:ln>
                <a:solidFill>
                  <a:schemeClr val="bg1">
                    <a:lumMod val="85000"/>
                    <a:alpha val="0"/>
                  </a:schemeClr>
                </a:solidFill>
              </a:ln>
              <a:solidFill>
                <a:schemeClr val="bg1"/>
              </a:solidFill>
              <a:latin typeface="KoPub돋움체 Bold" panose="00000800000000000000" pitchFamily="2" charset="-127"/>
              <a:ea typeface="KoPub돋움체 Bold" panose="00000800000000000000" pitchFamily="2" charset="-127"/>
            </a:endParaRP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17462057-003F-40EC-B16B-766EF48BC713}"/>
              </a:ext>
            </a:extLst>
          </p:cNvPr>
          <p:cNvSpPr txBox="1"/>
          <p:nvPr/>
        </p:nvSpPr>
        <p:spPr>
          <a:xfrm>
            <a:off x="157980" y="400592"/>
            <a:ext cx="347082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042873" latinLnBrk="1">
              <a:spcAft>
                <a:spcPts val="600"/>
              </a:spcAft>
              <a:buClr>
                <a:schemeClr val="tx1">
                  <a:lumMod val="50000"/>
                  <a:lumOff val="50000"/>
                </a:schemeClr>
              </a:buClr>
            </a:pPr>
            <a:r>
              <a:rPr lang="ko-KR" altLang="en-US" sz="20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기관별 </a:t>
            </a:r>
            <a:r>
              <a:rPr lang="ko-KR" altLang="en-US" sz="2000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연구개발 실적   </a:t>
            </a:r>
            <a:r>
              <a:rPr lang="ko-KR" altLang="en-US" sz="16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FFFF00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제주연구원</a:t>
            </a:r>
            <a:endParaRPr lang="en-US" altLang="ko-KR" sz="200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rgbClr val="FFFF00"/>
              </a:solidFill>
              <a:latin typeface="KoPub돋움체 Bold" panose="02020603020101020101" pitchFamily="18" charset="-127"/>
              <a:ea typeface="KoPub돋움체 Bold" panose="02020603020101020101" pitchFamily="18" charset="-127"/>
            </a:endParaRPr>
          </a:p>
        </p:txBody>
      </p:sp>
      <p:sp>
        <p:nvSpPr>
          <p:cNvPr id="30" name="직사각형 29"/>
          <p:cNvSpPr/>
          <p:nvPr/>
        </p:nvSpPr>
        <p:spPr>
          <a:xfrm>
            <a:off x="714348" y="1785926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ko-KR" altLang="en-US" dirty="0" smtClean="0"/>
              <a:t>시연 관련 </a:t>
            </a:r>
            <a:r>
              <a:rPr lang="ko-KR" altLang="en-US" dirty="0" err="1" smtClean="0"/>
              <a:t>추가시</a:t>
            </a:r>
            <a:r>
              <a:rPr lang="en-US" altLang="ko-KR" dirty="0" smtClean="0"/>
              <a:t>, </a:t>
            </a:r>
            <a:r>
              <a:rPr lang="ko-KR" altLang="en-US" dirty="0" smtClean="0"/>
              <a:t>관련 영상 삽입 및 설명</a:t>
            </a:r>
            <a:endParaRPr lang="ko-KR" altLang="en-US" dirty="0"/>
          </a:p>
        </p:txBody>
      </p:sp>
      <p:sp>
        <p:nvSpPr>
          <p:cNvPr id="31" name="직사각형 30"/>
          <p:cNvSpPr/>
          <p:nvPr/>
        </p:nvSpPr>
        <p:spPr>
          <a:xfrm>
            <a:off x="785786" y="3214686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ko-KR" dirty="0" smtClean="0"/>
              <a:t>*</a:t>
            </a:r>
            <a:r>
              <a:rPr lang="ko-KR" altLang="en-US" dirty="0" err="1" smtClean="0"/>
              <a:t>슈퍼스타트의</a:t>
            </a:r>
            <a:r>
              <a:rPr lang="ko-KR" altLang="en-US" dirty="0" smtClean="0"/>
              <a:t> 경우 시연 준비 요청</a:t>
            </a:r>
            <a:endParaRPr lang="ko-KR" altLang="en-US" dirty="0"/>
          </a:p>
        </p:txBody>
      </p:sp>
      <p:sp>
        <p:nvSpPr>
          <p:cNvPr id="32" name="직사각형 31"/>
          <p:cNvSpPr/>
          <p:nvPr/>
        </p:nvSpPr>
        <p:spPr>
          <a:xfrm>
            <a:off x="785786" y="2786058"/>
            <a:ext cx="61436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dirty="0" smtClean="0"/>
              <a:t>*</a:t>
            </a:r>
            <a:r>
              <a:rPr lang="ko-KR" altLang="en-US" dirty="0" err="1" smtClean="0"/>
              <a:t>건기원</a:t>
            </a:r>
            <a:r>
              <a:rPr lang="en-US" altLang="ko-KR" dirty="0" smtClean="0"/>
              <a:t>/</a:t>
            </a:r>
            <a:r>
              <a:rPr lang="ko-KR" altLang="en-US" dirty="0" err="1" smtClean="0"/>
              <a:t>헤르메시스</a:t>
            </a:r>
            <a:r>
              <a:rPr lang="en-US" altLang="ko-KR" dirty="0" smtClean="0"/>
              <a:t>,</a:t>
            </a:r>
            <a:r>
              <a:rPr lang="ko-KR" altLang="en-US" dirty="0" smtClean="0"/>
              <a:t> 시연 준비 가능하시면 준비 요청</a:t>
            </a:r>
            <a:endParaRPr lang="ko-KR" altLang="en-US" dirty="0"/>
          </a:p>
        </p:txBody>
      </p:sp>
      <p:sp>
        <p:nvSpPr>
          <p:cNvPr id="33" name="직사각형 32"/>
          <p:cNvSpPr/>
          <p:nvPr/>
        </p:nvSpPr>
        <p:spPr>
          <a:xfrm>
            <a:off x="1428728" y="4214818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ko-KR" b="1" dirty="0" smtClean="0">
                <a:solidFill>
                  <a:srgbClr val="FF0000"/>
                </a:solidFill>
              </a:rPr>
              <a:t>#</a:t>
            </a:r>
            <a:r>
              <a:rPr lang="ko-KR" altLang="en-US" b="1" dirty="0" smtClean="0">
                <a:solidFill>
                  <a:srgbClr val="FF0000"/>
                </a:solidFill>
              </a:rPr>
              <a:t>전체 개발 기간의 연구내용과 실적을 요약하고</a:t>
            </a:r>
            <a:r>
              <a:rPr lang="en-US" altLang="ko-KR" b="1" dirty="0" smtClean="0">
                <a:solidFill>
                  <a:srgbClr val="FF0000"/>
                </a:solidFill>
              </a:rPr>
              <a:t>,  </a:t>
            </a:r>
            <a:r>
              <a:rPr lang="ko-KR" altLang="en-US" b="1" dirty="0" err="1" smtClean="0">
                <a:solidFill>
                  <a:srgbClr val="FF0000"/>
                </a:solidFill>
              </a:rPr>
              <a:t>최종년도</a:t>
            </a:r>
            <a:r>
              <a:rPr lang="ko-KR" altLang="en-US" b="1" dirty="0" smtClean="0">
                <a:solidFill>
                  <a:srgbClr val="FF0000"/>
                </a:solidFill>
              </a:rPr>
              <a:t> 중심으로 발표</a:t>
            </a:r>
            <a:r>
              <a:rPr lang="en-US" altLang="ko-KR" b="1" dirty="0" smtClean="0">
                <a:solidFill>
                  <a:srgbClr val="FF0000"/>
                </a:solidFill>
              </a:rPr>
              <a:t>(</a:t>
            </a:r>
            <a:r>
              <a:rPr lang="ko-KR" altLang="en-US" b="1" dirty="0" err="1" smtClean="0">
                <a:solidFill>
                  <a:srgbClr val="FF0000"/>
                </a:solidFill>
              </a:rPr>
              <a:t>참고후</a:t>
            </a:r>
            <a:r>
              <a:rPr lang="ko-KR" altLang="en-US" b="1" dirty="0" smtClean="0">
                <a:solidFill>
                  <a:srgbClr val="FF0000"/>
                </a:solidFill>
              </a:rPr>
              <a:t> 삭제</a:t>
            </a:r>
            <a:r>
              <a:rPr lang="en-US" altLang="ko-KR" b="1" dirty="0" smtClean="0">
                <a:solidFill>
                  <a:srgbClr val="FF0000"/>
                </a:solidFill>
              </a:rPr>
              <a:t>)</a:t>
            </a:r>
          </a:p>
        </p:txBody>
      </p:sp>
      <p:sp>
        <p:nvSpPr>
          <p:cNvPr id="34" name="모서리가 둥근 직사각형 33">
            <a:extLst>
              <a:ext uri="{FF2B5EF4-FFF2-40B4-BE49-F238E27FC236}">
                <a16:creationId xmlns:a16="http://schemas.microsoft.com/office/drawing/2014/main" id="{C60C7C84-7302-48B1-AA8D-F1952C702B56}"/>
              </a:ext>
            </a:extLst>
          </p:cNvPr>
          <p:cNvSpPr/>
          <p:nvPr/>
        </p:nvSpPr>
        <p:spPr>
          <a:xfrm>
            <a:off x="8722228" y="118376"/>
            <a:ext cx="245964" cy="234801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200" spc="-50" dirty="0">
                <a:ln>
                  <a:solidFill>
                    <a:schemeClr val="bg1">
                      <a:lumMod val="85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rPr>
              <a:t>Ⅵ</a:t>
            </a:r>
            <a:endParaRPr lang="ko-KR" altLang="en-US" sz="1200" spc="-50" dirty="0">
              <a:ln>
                <a:solidFill>
                  <a:schemeClr val="bg1">
                    <a:lumMod val="85000"/>
                    <a:alpha val="0"/>
                  </a:schemeClr>
                </a:solidFill>
              </a:ln>
              <a:solidFill>
                <a:schemeClr val="bg1"/>
              </a:solidFill>
              <a:latin typeface="KoPub돋움체 Bold" panose="00000800000000000000" pitchFamily="2" charset="-127"/>
              <a:ea typeface="KoPub돋움체 Bold" panose="00000800000000000000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8677037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직사각형 36"/>
          <p:cNvSpPr/>
          <p:nvPr/>
        </p:nvSpPr>
        <p:spPr>
          <a:xfrm>
            <a:off x="0" y="1124743"/>
            <a:ext cx="9144000" cy="1692000"/>
          </a:xfrm>
          <a:prstGeom prst="rect">
            <a:avLst/>
          </a:prstGeom>
          <a:solidFill>
            <a:srgbClr val="E9EF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6" name="그림 25">
            <a:extLst>
              <a:ext uri="{FF2B5EF4-FFF2-40B4-BE49-F238E27FC236}">
                <a16:creationId xmlns:a16="http://schemas.microsoft.com/office/drawing/2014/main" id="{AD7040A1-E3A2-4ECF-A5F4-DB1F93CB66F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828675"/>
          </a:xfrm>
          <a:prstGeom prst="rect">
            <a:avLst/>
          </a:prstGeom>
        </p:spPr>
      </p:pic>
      <p:pic>
        <p:nvPicPr>
          <p:cNvPr id="27" name="그림 26">
            <a:extLst>
              <a:ext uri="{FF2B5EF4-FFF2-40B4-BE49-F238E27FC236}">
                <a16:creationId xmlns:a16="http://schemas.microsoft.com/office/drawing/2014/main" id="{CC106F35-8D9C-4E3D-A0BF-89554534DB0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3143" y="60525"/>
            <a:ext cx="905690" cy="884790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13C0D3C6-25C0-43FD-A0F3-13EE231E8760}"/>
              </a:ext>
            </a:extLst>
          </p:cNvPr>
          <p:cNvSpPr txBox="1"/>
          <p:nvPr/>
        </p:nvSpPr>
        <p:spPr>
          <a:xfrm>
            <a:off x="158308" y="113210"/>
            <a:ext cx="306686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042873" latinLnBrk="1">
              <a:buClr>
                <a:schemeClr val="tx1">
                  <a:lumMod val="50000"/>
                  <a:lumOff val="50000"/>
                </a:schemeClr>
              </a:buClr>
            </a:pPr>
            <a:r>
              <a:rPr lang="ko-KR" altLang="en-US" sz="10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화산섬 제주의 </a:t>
            </a:r>
            <a:r>
              <a:rPr lang="ko-KR" altLang="en-US" sz="10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66FFFF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실시간 홍수 감지 및 안전지원 기술 </a:t>
            </a:r>
            <a:r>
              <a:rPr lang="ko-KR" altLang="en-US" sz="10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개발</a:t>
            </a:r>
          </a:p>
        </p:txBody>
      </p:sp>
      <p:cxnSp>
        <p:nvCxnSpPr>
          <p:cNvPr id="29" name="직선 연결선 28">
            <a:extLst>
              <a:ext uri="{FF2B5EF4-FFF2-40B4-BE49-F238E27FC236}">
                <a16:creationId xmlns:a16="http://schemas.microsoft.com/office/drawing/2014/main" id="{2A3B4120-C5D6-4E6B-83EF-99A42724F464}"/>
              </a:ext>
            </a:extLst>
          </p:cNvPr>
          <p:cNvCxnSpPr>
            <a:cxnSpLocks/>
          </p:cNvCxnSpPr>
          <p:nvPr/>
        </p:nvCxnSpPr>
        <p:spPr>
          <a:xfrm>
            <a:off x="250825" y="366126"/>
            <a:ext cx="2881015" cy="1000"/>
          </a:xfrm>
          <a:prstGeom prst="line">
            <a:avLst/>
          </a:prstGeom>
          <a:ln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17462057-003F-40EC-B16B-766EF48BC713}"/>
              </a:ext>
            </a:extLst>
          </p:cNvPr>
          <p:cNvSpPr txBox="1"/>
          <p:nvPr/>
        </p:nvSpPr>
        <p:spPr>
          <a:xfrm>
            <a:off x="157980" y="400592"/>
            <a:ext cx="20537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042873" latinLnBrk="1">
              <a:spcAft>
                <a:spcPts val="600"/>
              </a:spcAft>
              <a:buClr>
                <a:schemeClr val="tx1">
                  <a:lumMod val="50000"/>
                  <a:lumOff val="50000"/>
                </a:schemeClr>
              </a:buClr>
            </a:pPr>
            <a:r>
              <a:rPr lang="ko-KR" altLang="en-US" sz="20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연구개발사업 개요</a:t>
            </a:r>
            <a:endParaRPr lang="en-US" altLang="ko-KR" sz="200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/>
              </a:solidFill>
              <a:latin typeface="KoPub돋움체 Bold" panose="02020603020101020101" pitchFamily="18" charset="-127"/>
              <a:ea typeface="KoPub돋움체 Bold" panose="02020603020101020101" pitchFamily="18" charset="-127"/>
            </a:endParaRPr>
          </a:p>
        </p:txBody>
      </p:sp>
      <p:pic>
        <p:nvPicPr>
          <p:cNvPr id="32" name="그림 31" descr="002.png"/>
          <p:cNvPicPr>
            <a:picLocks noChangeAspect="1"/>
          </p:cNvPicPr>
          <p:nvPr/>
        </p:nvPicPr>
        <p:blipFill>
          <a:blip r:embed="rId5" cstate="print"/>
          <a:srcRect l="3818" r="3818"/>
          <a:stretch>
            <a:fillRect/>
          </a:stretch>
        </p:blipFill>
        <p:spPr>
          <a:xfrm>
            <a:off x="0" y="856590"/>
            <a:ext cx="9144000" cy="473000"/>
          </a:xfrm>
          <a:prstGeom prst="rect">
            <a:avLst/>
          </a:prstGeom>
        </p:spPr>
      </p:pic>
      <p:cxnSp>
        <p:nvCxnSpPr>
          <p:cNvPr id="39" name="직선 연결선 38"/>
          <p:cNvCxnSpPr/>
          <p:nvPr/>
        </p:nvCxnSpPr>
        <p:spPr>
          <a:xfrm>
            <a:off x="0" y="1986316"/>
            <a:ext cx="9144000" cy="89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직사각형 43"/>
          <p:cNvSpPr/>
          <p:nvPr/>
        </p:nvSpPr>
        <p:spPr>
          <a:xfrm>
            <a:off x="0" y="5166000"/>
            <a:ext cx="9144000" cy="1692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5" name="Slide Number Placeholder 4">
            <a:extLst>
              <a:ext uri="{FF2B5EF4-FFF2-40B4-BE49-F238E27FC236}">
                <a16:creationId xmlns:a16="http://schemas.microsoft.com/office/drawing/2014/main" id="{2109913F-AE7C-4464-BE13-AABF4197645E}"/>
              </a:ext>
            </a:extLst>
          </p:cNvPr>
          <p:cNvSpPr txBox="1">
            <a:spLocks/>
          </p:cNvSpPr>
          <p:nvPr/>
        </p:nvSpPr>
        <p:spPr>
          <a:xfrm>
            <a:off x="4126064" y="6541360"/>
            <a:ext cx="891872" cy="25567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dirty="0"/>
              <a:t>Page </a:t>
            </a:r>
            <a:fld id="{F03C90E3-98FA-4A46-95E3-0DCDD3916FEC}" type="slidenum">
              <a:rPr lang="ko-KR" altLang="en-US" smtClean="0"/>
              <a:pPr algn="ctr"/>
              <a:t>3</a:t>
            </a:fld>
            <a:endParaRPr lang="ko-KR" altLang="en-US" dirty="0"/>
          </a:p>
        </p:txBody>
      </p:sp>
      <p:grpSp>
        <p:nvGrpSpPr>
          <p:cNvPr id="35" name="그룹 34"/>
          <p:cNvGrpSpPr/>
          <p:nvPr/>
        </p:nvGrpSpPr>
        <p:grpSpPr>
          <a:xfrm>
            <a:off x="250825" y="1514081"/>
            <a:ext cx="7345511" cy="360000"/>
            <a:chOff x="250828" y="1548556"/>
            <a:chExt cx="24197108" cy="316990"/>
          </a:xfrm>
        </p:grpSpPr>
        <p:sp>
          <p:nvSpPr>
            <p:cNvPr id="33" name="화살표: 오각형 75">
              <a:extLst>
                <a:ext uri="{FF2B5EF4-FFF2-40B4-BE49-F238E27FC236}">
                  <a16:creationId xmlns:a16="http://schemas.microsoft.com/office/drawing/2014/main" id="{ED230987-2BE0-4FE0-98B3-0C9CCCD11A9C}"/>
                </a:ext>
              </a:extLst>
            </p:cNvPr>
            <p:cNvSpPr/>
            <p:nvPr/>
          </p:nvSpPr>
          <p:spPr>
            <a:xfrm>
              <a:off x="250828" y="1548556"/>
              <a:ext cx="4509171" cy="316990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0070C0"/>
                </a:gs>
                <a:gs pos="100000">
                  <a:srgbClr val="002060"/>
                </a:gs>
              </a:gsLst>
              <a:lin ang="4800000" scaled="0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latin typeface="KoPub돋움체 Bold" panose="02020603020101020101" pitchFamily="18" charset="-127"/>
                <a:ea typeface="KoPub돋움체 Bold" panose="02020603020101020101" pitchFamily="18" charset="-127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ACABF9FB-C12D-465C-A470-6E543CF628DD}"/>
                </a:ext>
              </a:extLst>
            </p:cNvPr>
            <p:cNvSpPr txBox="1"/>
            <p:nvPr/>
          </p:nvSpPr>
          <p:spPr>
            <a:xfrm>
              <a:off x="969111" y="1588557"/>
              <a:ext cx="2982372" cy="2369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indent="0" algn="ctr">
                <a:lnSpc>
                  <a:spcPct val="110000"/>
                </a:lnSpc>
                <a:spcAft>
                  <a:spcPts val="300"/>
                </a:spcAft>
                <a:buClr>
                  <a:schemeClr val="tx1">
                    <a:lumMod val="50000"/>
                    <a:lumOff val="50000"/>
                  </a:schemeClr>
                </a:buClr>
                <a:buNone/>
              </a:pPr>
              <a:r>
                <a:rPr lang="ko-KR" altLang="en-US" sz="160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돋움체 Bold" panose="02020603020101020101" pitchFamily="18" charset="-127"/>
                  <a:ea typeface="KoPub돋움체 Bold" panose="02020603020101020101" pitchFamily="18" charset="-127"/>
                </a:rPr>
                <a:t>과제명</a:t>
              </a:r>
              <a:endParaRPr lang="en-US" altLang="ko-KR" sz="16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ACABF9FB-C12D-465C-A470-6E543CF628DD}"/>
                </a:ext>
              </a:extLst>
            </p:cNvPr>
            <p:cNvSpPr txBox="1"/>
            <p:nvPr/>
          </p:nvSpPr>
          <p:spPr>
            <a:xfrm>
              <a:off x="5234404" y="1564463"/>
              <a:ext cx="19213532" cy="29810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fontAlgn="base">
                <a:lnSpc>
                  <a:spcPct val="110000"/>
                </a:lnSpc>
                <a:spcAft>
                  <a:spcPts val="300"/>
                </a:spcAft>
                <a:buClr>
                  <a:schemeClr val="tx1">
                    <a:lumMod val="50000"/>
                    <a:lumOff val="50000"/>
                  </a:schemeClr>
                </a:buClr>
              </a:pPr>
              <a:r>
                <a:rPr lang="ko-KR" altLang="en-US" sz="200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KoPub돋움체 Bold" panose="02020603020101020101" pitchFamily="18" charset="-127"/>
                  <a:ea typeface="KoPub돋움체 Bold" panose="02020603020101020101" pitchFamily="18" charset="-127"/>
                </a:rPr>
                <a:t>화산섬 제주의 실시간 홍수 감지 및 안전지원 기술 개발</a:t>
              </a:r>
              <a:endParaRPr lang="en-US" altLang="ko-KR" sz="2000" dirty="0" err="1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endParaRPr>
            </a:p>
          </p:txBody>
        </p:sp>
      </p:grpSp>
      <p:grpSp>
        <p:nvGrpSpPr>
          <p:cNvPr id="40" name="그룹 39"/>
          <p:cNvGrpSpPr/>
          <p:nvPr/>
        </p:nvGrpSpPr>
        <p:grpSpPr>
          <a:xfrm>
            <a:off x="250825" y="2068458"/>
            <a:ext cx="8676862" cy="713016"/>
            <a:chOff x="250828" y="1507212"/>
            <a:chExt cx="28582758" cy="627831"/>
          </a:xfrm>
        </p:grpSpPr>
        <p:sp>
          <p:nvSpPr>
            <p:cNvPr id="41" name="화살표: 오각형 75">
              <a:extLst>
                <a:ext uri="{FF2B5EF4-FFF2-40B4-BE49-F238E27FC236}">
                  <a16:creationId xmlns:a16="http://schemas.microsoft.com/office/drawing/2014/main" id="{ED230987-2BE0-4FE0-98B3-0C9CCCD11A9C}"/>
                </a:ext>
              </a:extLst>
            </p:cNvPr>
            <p:cNvSpPr/>
            <p:nvPr/>
          </p:nvSpPr>
          <p:spPr>
            <a:xfrm>
              <a:off x="250828" y="1641920"/>
              <a:ext cx="4509171" cy="316990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0070C0"/>
                </a:gs>
                <a:gs pos="100000">
                  <a:srgbClr val="002060"/>
                </a:gs>
              </a:gsLst>
              <a:lin ang="4800000" scaled="0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latin typeface="KoPub돋움체 Bold" panose="02020603020101020101" pitchFamily="18" charset="-127"/>
                <a:ea typeface="KoPub돋움체 Bold" panose="02020603020101020101" pitchFamily="18" charset="-127"/>
              </a:endParaRP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ACABF9FB-C12D-465C-A470-6E543CF628DD}"/>
                </a:ext>
              </a:extLst>
            </p:cNvPr>
            <p:cNvSpPr txBox="1"/>
            <p:nvPr/>
          </p:nvSpPr>
          <p:spPr>
            <a:xfrm>
              <a:off x="969111" y="1681922"/>
              <a:ext cx="2982372" cy="2369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indent="0" algn="ctr">
                <a:lnSpc>
                  <a:spcPct val="110000"/>
                </a:lnSpc>
                <a:spcAft>
                  <a:spcPts val="300"/>
                </a:spcAft>
                <a:buClr>
                  <a:schemeClr val="tx1">
                    <a:lumMod val="50000"/>
                    <a:lumOff val="50000"/>
                  </a:schemeClr>
                </a:buClr>
                <a:buNone/>
              </a:pPr>
              <a:r>
                <a:rPr lang="ko-KR" altLang="en-US" sz="160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돋움체 Bold" panose="02020603020101020101" pitchFamily="18" charset="-127"/>
                  <a:ea typeface="KoPub돋움체 Bold" panose="02020603020101020101" pitchFamily="18" charset="-127"/>
                </a:rPr>
                <a:t>최종목표</a:t>
              </a:r>
              <a:endParaRPr lang="en-US" altLang="ko-KR" sz="16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ACABF9FB-C12D-465C-A470-6E543CF628DD}"/>
                </a:ext>
              </a:extLst>
            </p:cNvPr>
            <p:cNvSpPr txBox="1"/>
            <p:nvPr/>
          </p:nvSpPr>
          <p:spPr>
            <a:xfrm>
              <a:off x="5234400" y="1507212"/>
              <a:ext cx="23599186" cy="62783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fontAlgn="base">
                <a:spcBef>
                  <a:spcPts val="200"/>
                </a:spcBef>
                <a:spcAft>
                  <a:spcPts val="300"/>
                </a:spcAft>
                <a:buClr>
                  <a:schemeClr val="tx1">
                    <a:lumMod val="50000"/>
                    <a:lumOff val="50000"/>
                  </a:schemeClr>
                </a:buClr>
              </a:pPr>
              <a:r>
                <a:rPr lang="en-US" altLang="ko-KR" sz="120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KoPub돋움체 Medium" pitchFamily="18" charset="-127"/>
                  <a:ea typeface="KoPub돋움체 Medium" pitchFamily="18" charset="-127"/>
                </a:rPr>
                <a:t>(1</a:t>
              </a:r>
              <a:r>
                <a:rPr lang="ko-KR" altLang="en-US" sz="120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KoPub돋움체 Medium" pitchFamily="18" charset="-127"/>
                  <a:ea typeface="KoPub돋움체 Medium" pitchFamily="18" charset="-127"/>
                </a:rPr>
                <a:t>차년도</a:t>
              </a:r>
              <a:r>
                <a:rPr lang="en-US" altLang="ko-KR" sz="120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KoPub돋움체 Medium" pitchFamily="18" charset="-127"/>
                  <a:ea typeface="KoPub돋움체 Medium" pitchFamily="18" charset="-127"/>
                </a:rPr>
                <a:t>) </a:t>
              </a:r>
              <a:r>
                <a:rPr lang="ko-KR" altLang="en-US" sz="120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KoPub돋움체 Medium" pitchFamily="18" charset="-127"/>
                  <a:ea typeface="KoPub돋움체 Medium" pitchFamily="18" charset="-127"/>
                </a:rPr>
                <a:t>제주지역 맞춤형 안전지원 기술 및 실시간 홍수 위험 추정 기술 개발</a:t>
              </a:r>
              <a:endParaRPr lang="en-US" altLang="ko-KR" sz="12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돋움체 Medium" pitchFamily="18" charset="-127"/>
                <a:ea typeface="KoPub돋움체 Medium" pitchFamily="18" charset="-127"/>
              </a:endParaRPr>
            </a:p>
            <a:p>
              <a:pPr fontAlgn="base">
                <a:spcBef>
                  <a:spcPts val="200"/>
                </a:spcBef>
                <a:spcAft>
                  <a:spcPts val="300"/>
                </a:spcAft>
                <a:buClr>
                  <a:schemeClr val="tx1">
                    <a:lumMod val="50000"/>
                    <a:lumOff val="50000"/>
                  </a:schemeClr>
                </a:buClr>
              </a:pPr>
              <a:r>
                <a:rPr lang="en-US" altLang="ko-KR" sz="120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KoPub돋움체 Medium" pitchFamily="18" charset="-127"/>
                  <a:ea typeface="KoPub돋움체 Medium" pitchFamily="18" charset="-127"/>
                </a:rPr>
                <a:t>(2</a:t>
              </a:r>
              <a:r>
                <a:rPr lang="ko-KR" altLang="en-US" sz="120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KoPub돋움체 Medium" pitchFamily="18" charset="-127"/>
                  <a:ea typeface="KoPub돋움체 Medium" pitchFamily="18" charset="-127"/>
                </a:rPr>
                <a:t>차년도</a:t>
              </a:r>
              <a:r>
                <a:rPr lang="en-US" altLang="ko-KR" sz="120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KoPub돋움체 Medium" pitchFamily="18" charset="-127"/>
                  <a:ea typeface="KoPub돋움체 Medium" pitchFamily="18" charset="-127"/>
                </a:rPr>
                <a:t>) </a:t>
              </a:r>
              <a:r>
                <a:rPr lang="ko-KR" altLang="en-US" sz="120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KoPub돋움체 Medium" pitchFamily="18" charset="-127"/>
                  <a:ea typeface="KoPub돋움체 Medium" pitchFamily="18" charset="-127"/>
                </a:rPr>
                <a:t>실시간 홍수 위험 기반의 안전지원 통합 시스템 개발 및 검증</a:t>
              </a:r>
              <a:endParaRPr lang="en-US" altLang="ko-KR" sz="12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돋움체 Medium" pitchFamily="18" charset="-127"/>
                <a:ea typeface="KoPub돋움체 Medium" pitchFamily="18" charset="-127"/>
              </a:endParaRPr>
            </a:p>
            <a:p>
              <a:pPr fontAlgn="base">
                <a:spcBef>
                  <a:spcPts val="200"/>
                </a:spcBef>
                <a:spcAft>
                  <a:spcPts val="300"/>
                </a:spcAft>
                <a:buClr>
                  <a:schemeClr val="tx1">
                    <a:lumMod val="50000"/>
                    <a:lumOff val="50000"/>
                  </a:schemeClr>
                </a:buClr>
              </a:pPr>
              <a:r>
                <a:rPr lang="en-US" altLang="ko-KR" sz="1400" b="1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KoPub돋움체 Medium" pitchFamily="18" charset="-127"/>
                  <a:ea typeface="KoPub돋움체 Medium" pitchFamily="18" charset="-127"/>
                </a:rPr>
                <a:t>(</a:t>
              </a:r>
              <a:r>
                <a:rPr lang="ko-KR" altLang="en-US" sz="1400" b="1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KoPub돋움체 Medium" pitchFamily="18" charset="-127"/>
                  <a:ea typeface="KoPub돋움체 Medium" pitchFamily="18" charset="-127"/>
                </a:rPr>
                <a:t>최종</a:t>
              </a:r>
              <a:r>
                <a:rPr lang="en-US" altLang="ko-KR" sz="1400" b="1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KoPub돋움체 Medium" pitchFamily="18" charset="-127"/>
                  <a:ea typeface="KoPub돋움체 Medium" pitchFamily="18" charset="-127"/>
                </a:rPr>
                <a:t>) </a:t>
              </a:r>
              <a:r>
                <a:rPr lang="ko-KR" altLang="en-US" sz="1400" b="1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KoPub돋움체 Medium" pitchFamily="18" charset="-127"/>
                  <a:ea typeface="KoPub돋움체 Medium" pitchFamily="18" charset="-127"/>
                </a:rPr>
                <a:t>제주지역의 실시간 홍수피해 예측과 지역 맞춤형 안전지원 기술 개발</a:t>
              </a:r>
              <a:endParaRPr lang="en-US" altLang="ko-KR" sz="14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돋움체 Medium" pitchFamily="18" charset="-127"/>
                <a:ea typeface="KoPub돋움체 Medium" pitchFamily="18" charset="-127"/>
              </a:endParaRPr>
            </a:p>
          </p:txBody>
        </p:sp>
      </p:grpSp>
      <p:grpSp>
        <p:nvGrpSpPr>
          <p:cNvPr id="46" name="그룹 45"/>
          <p:cNvGrpSpPr/>
          <p:nvPr/>
        </p:nvGrpSpPr>
        <p:grpSpPr>
          <a:xfrm>
            <a:off x="250825" y="5289361"/>
            <a:ext cx="8676862" cy="1384995"/>
            <a:chOff x="250828" y="1471775"/>
            <a:chExt cx="28582758" cy="1219527"/>
          </a:xfrm>
        </p:grpSpPr>
        <p:sp>
          <p:nvSpPr>
            <p:cNvPr id="47" name="화살표: 오각형 75">
              <a:extLst>
                <a:ext uri="{FF2B5EF4-FFF2-40B4-BE49-F238E27FC236}">
                  <a16:creationId xmlns:a16="http://schemas.microsoft.com/office/drawing/2014/main" id="{ED230987-2BE0-4FE0-98B3-0C9CCCD11A9C}"/>
                </a:ext>
              </a:extLst>
            </p:cNvPr>
            <p:cNvSpPr/>
            <p:nvPr/>
          </p:nvSpPr>
          <p:spPr>
            <a:xfrm>
              <a:off x="250828" y="1831617"/>
              <a:ext cx="4509171" cy="316989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0070C0"/>
                </a:gs>
                <a:gs pos="100000">
                  <a:srgbClr val="002060"/>
                </a:gs>
              </a:gsLst>
              <a:lin ang="4800000" scaled="0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latin typeface="KoPub돋움체 Medium" panose="02020603020101020101" pitchFamily="18" charset="-127"/>
                <a:ea typeface="KoPub돋움체 Medium" panose="02020603020101020101" pitchFamily="18" charset="-127"/>
              </a:endParaRP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ACABF9FB-C12D-465C-A470-6E543CF628DD}"/>
                </a:ext>
              </a:extLst>
            </p:cNvPr>
            <p:cNvSpPr txBox="1"/>
            <p:nvPr/>
          </p:nvSpPr>
          <p:spPr>
            <a:xfrm>
              <a:off x="969111" y="1870870"/>
              <a:ext cx="2982372" cy="23848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indent="0" algn="ctr">
                <a:lnSpc>
                  <a:spcPct val="110000"/>
                </a:lnSpc>
                <a:spcAft>
                  <a:spcPts val="300"/>
                </a:spcAft>
                <a:buClr>
                  <a:schemeClr val="tx1">
                    <a:lumMod val="50000"/>
                    <a:lumOff val="50000"/>
                  </a:schemeClr>
                </a:buClr>
                <a:buNone/>
              </a:pPr>
              <a:r>
                <a:rPr lang="ko-KR" altLang="en-US" sz="160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돋움체 Medium" panose="02020603020101020101" pitchFamily="18" charset="-127"/>
                  <a:ea typeface="KoPub돋움체 Medium" panose="02020603020101020101" pitchFamily="18" charset="-127"/>
                </a:rPr>
                <a:t>최종성과물</a:t>
              </a:r>
              <a:endParaRPr lang="en-US" altLang="ko-KR" sz="16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endParaRP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ACABF9FB-C12D-465C-A470-6E543CF628DD}"/>
                </a:ext>
              </a:extLst>
            </p:cNvPr>
            <p:cNvSpPr txBox="1"/>
            <p:nvPr/>
          </p:nvSpPr>
          <p:spPr>
            <a:xfrm>
              <a:off x="5234400" y="1471775"/>
              <a:ext cx="23599186" cy="121952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107950" indent="-285750" fontAlgn="base">
                <a:lnSpc>
                  <a:spcPct val="150000"/>
                </a:lnSpc>
                <a:buClr>
                  <a:schemeClr val="tx1">
                    <a:lumMod val="50000"/>
                    <a:lumOff val="50000"/>
                  </a:schemeClr>
                </a:buClr>
                <a:buFont typeface="Arial" panose="020B0604020202020204" pitchFamily="34" charset="0"/>
                <a:buChar char="•"/>
              </a:pPr>
              <a:r>
                <a:rPr lang="ko-KR" altLang="en-US" sz="150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KoPub돋움체 Medium" panose="02020603020101020101" pitchFamily="18" charset="-127"/>
                  <a:ea typeface="KoPub돋움체 Medium" panose="02020603020101020101" pitchFamily="18" charset="-127"/>
                </a:rPr>
                <a:t>제주지역 맞춤형 안전지원 기술 </a:t>
              </a:r>
              <a:endParaRPr lang="en-US" altLang="ko-KR" sz="15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endParaRPr>
            </a:p>
            <a:p>
              <a:pPr marL="107950" indent="-285750" fontAlgn="base">
                <a:lnSpc>
                  <a:spcPct val="150000"/>
                </a:lnSpc>
                <a:buClr>
                  <a:schemeClr val="tx1">
                    <a:lumMod val="50000"/>
                    <a:lumOff val="50000"/>
                  </a:schemeClr>
                </a:buClr>
                <a:buFont typeface="Arial" panose="020B0604020202020204" pitchFamily="34" charset="0"/>
                <a:buChar char="•"/>
              </a:pPr>
              <a:r>
                <a:rPr lang="ko-KR" altLang="en-US" sz="150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KoPub돋움체 Medium" panose="02020603020101020101" pitchFamily="18" charset="-127"/>
                  <a:ea typeface="KoPub돋움체 Medium" panose="02020603020101020101" pitchFamily="18" charset="-127"/>
                </a:rPr>
                <a:t>홍수 및 침수 위험지수 산정 모델</a:t>
              </a:r>
              <a:endParaRPr lang="en-US" altLang="ko-KR" sz="15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endParaRPr>
            </a:p>
            <a:p>
              <a:pPr marL="107950" indent="-285750" fontAlgn="base">
                <a:lnSpc>
                  <a:spcPct val="150000"/>
                </a:lnSpc>
                <a:buClr>
                  <a:schemeClr val="tx1">
                    <a:lumMod val="50000"/>
                    <a:lumOff val="50000"/>
                  </a:schemeClr>
                </a:buClr>
                <a:buFont typeface="Arial" panose="020B0604020202020204" pitchFamily="34" charset="0"/>
                <a:buChar char="•"/>
              </a:pPr>
              <a:r>
                <a:rPr lang="ko-KR" altLang="en-US" sz="150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KoPub돋움체 Medium" panose="02020603020101020101" pitchFamily="18" charset="-127"/>
                  <a:ea typeface="KoPub돋움체 Medium" panose="02020603020101020101" pitchFamily="18" charset="-127"/>
                </a:rPr>
                <a:t>실시간 홍수 및 침수 위험 추정 시스템</a:t>
              </a:r>
              <a:endParaRPr lang="en-US" altLang="ko-KR" sz="15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endParaRPr>
            </a:p>
            <a:p>
              <a:pPr marL="107950" indent="-285750" fontAlgn="base">
                <a:lnSpc>
                  <a:spcPct val="150000"/>
                </a:lnSpc>
                <a:buClr>
                  <a:schemeClr val="tx1">
                    <a:lumMod val="50000"/>
                    <a:lumOff val="50000"/>
                  </a:schemeClr>
                </a:buClr>
                <a:buFont typeface="Arial" panose="020B0604020202020204" pitchFamily="34" charset="0"/>
                <a:buChar char="•"/>
              </a:pPr>
              <a:r>
                <a:rPr lang="ko-KR" altLang="en-US" sz="150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KoPub돋움체 Medium" panose="02020603020101020101" pitchFamily="18" charset="-127"/>
                  <a:ea typeface="KoPub돋움체 Medium" panose="02020603020101020101" pitchFamily="18" charset="-127"/>
                </a:rPr>
                <a:t>안전지원 시설 및 통합 시스템 </a:t>
              </a:r>
              <a:endParaRPr lang="en-US" altLang="ko-KR" sz="15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endParaRPr>
            </a:p>
          </p:txBody>
        </p:sp>
      </p:grpSp>
      <p:pic>
        <p:nvPicPr>
          <p:cNvPr id="51" name="그림 50" descr="013.png"/>
          <p:cNvPicPr>
            <a:picLocks noChangeAspect="1"/>
          </p:cNvPicPr>
          <p:nvPr/>
        </p:nvPicPr>
        <p:blipFill>
          <a:blip r:embed="rId6" cstate="print"/>
          <a:srcRect l="7397"/>
          <a:stretch>
            <a:fillRect/>
          </a:stretch>
        </p:blipFill>
        <p:spPr>
          <a:xfrm flipH="1">
            <a:off x="6948264" y="4984055"/>
            <a:ext cx="2167840" cy="1757313"/>
          </a:xfrm>
          <a:prstGeom prst="rect">
            <a:avLst/>
          </a:prstGeom>
        </p:spPr>
      </p:pic>
      <p:pic>
        <p:nvPicPr>
          <p:cNvPr id="60" name="그림 59" descr="008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749000" y="3468756"/>
            <a:ext cx="504000" cy="753669"/>
          </a:xfrm>
          <a:prstGeom prst="rect">
            <a:avLst/>
          </a:prstGeom>
        </p:spPr>
      </p:pic>
      <p:grpSp>
        <p:nvGrpSpPr>
          <p:cNvPr id="73" name="그룹 72"/>
          <p:cNvGrpSpPr/>
          <p:nvPr/>
        </p:nvGrpSpPr>
        <p:grpSpPr>
          <a:xfrm>
            <a:off x="584426" y="3468757"/>
            <a:ext cx="1117148" cy="753668"/>
            <a:chOff x="568407" y="3068960"/>
            <a:chExt cx="1149186" cy="775283"/>
          </a:xfrm>
        </p:grpSpPr>
        <p:pic>
          <p:nvPicPr>
            <p:cNvPr id="59" name="그림 58" descr="008.png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68407" y="3068960"/>
              <a:ext cx="1149186" cy="673260"/>
            </a:xfrm>
            <a:prstGeom prst="rect">
              <a:avLst/>
            </a:prstGeom>
          </p:spPr>
        </p:pic>
        <p:grpSp>
          <p:nvGrpSpPr>
            <p:cNvPr id="61" name="그룹 60"/>
            <p:cNvGrpSpPr/>
            <p:nvPr/>
          </p:nvGrpSpPr>
          <p:grpSpPr>
            <a:xfrm>
              <a:off x="660016" y="3344089"/>
              <a:ext cx="965968" cy="500154"/>
              <a:chOff x="1574178" y="2541946"/>
              <a:chExt cx="1522121" cy="788117"/>
            </a:xfrm>
          </p:grpSpPr>
          <p:pic>
            <p:nvPicPr>
              <p:cNvPr id="62" name="그림 61" descr="008.png"/>
              <p:cNvPicPr>
                <a:picLocks noChangeAspect="1"/>
              </p:cNvPicPr>
              <p:nvPr/>
            </p:nvPicPr>
            <p:blipFill>
              <a:blip r:embed="rId9" cstate="print"/>
              <a:srcRect l="71561" r="-402"/>
              <a:stretch>
                <a:fillRect/>
              </a:stretch>
            </p:blipFill>
            <p:spPr>
              <a:xfrm>
                <a:off x="2476855" y="2541946"/>
                <a:ext cx="619444" cy="742041"/>
              </a:xfrm>
              <a:prstGeom prst="rect">
                <a:avLst/>
              </a:prstGeom>
            </p:spPr>
          </p:pic>
          <p:pic>
            <p:nvPicPr>
              <p:cNvPr id="63" name="그림 62" descr="008.png"/>
              <p:cNvPicPr>
                <a:picLocks noChangeAspect="1"/>
              </p:cNvPicPr>
              <p:nvPr/>
            </p:nvPicPr>
            <p:blipFill>
              <a:blip r:embed="rId9" cstate="print"/>
              <a:srcRect l="71561" r="-402"/>
              <a:stretch>
                <a:fillRect/>
              </a:stretch>
            </p:blipFill>
            <p:spPr>
              <a:xfrm>
                <a:off x="1574178" y="2541946"/>
                <a:ext cx="619444" cy="742041"/>
              </a:xfrm>
              <a:prstGeom prst="rect">
                <a:avLst/>
              </a:prstGeom>
            </p:spPr>
          </p:pic>
          <p:pic>
            <p:nvPicPr>
              <p:cNvPr id="64" name="그림 63" descr="008.png"/>
              <p:cNvPicPr>
                <a:picLocks noChangeAspect="1"/>
              </p:cNvPicPr>
              <p:nvPr/>
            </p:nvPicPr>
            <p:blipFill>
              <a:blip r:embed="rId9" cstate="print"/>
              <a:srcRect l="35660" r="35499"/>
              <a:stretch>
                <a:fillRect/>
              </a:stretch>
            </p:blipFill>
            <p:spPr>
              <a:xfrm>
                <a:off x="2025175" y="2588022"/>
                <a:ext cx="619444" cy="742041"/>
              </a:xfrm>
              <a:prstGeom prst="rect">
                <a:avLst/>
              </a:prstGeom>
            </p:spPr>
          </p:pic>
        </p:grpSp>
      </p:grpSp>
      <p:grpSp>
        <p:nvGrpSpPr>
          <p:cNvPr id="65" name="그룹 64"/>
          <p:cNvGrpSpPr/>
          <p:nvPr/>
        </p:nvGrpSpPr>
        <p:grpSpPr>
          <a:xfrm>
            <a:off x="5201816" y="3485191"/>
            <a:ext cx="1026368" cy="737234"/>
            <a:chOff x="585893" y="2584962"/>
            <a:chExt cx="1608667" cy="1155496"/>
          </a:xfrm>
        </p:grpSpPr>
        <p:pic>
          <p:nvPicPr>
            <p:cNvPr id="66" name="그림 65" descr="023.png"/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585893" y="2584962"/>
              <a:ext cx="1049103" cy="1117505"/>
            </a:xfrm>
            <a:prstGeom prst="rect">
              <a:avLst/>
            </a:prstGeom>
          </p:spPr>
        </p:pic>
        <p:pic>
          <p:nvPicPr>
            <p:cNvPr id="67" name="그림 66" descr="004.png"/>
            <p:cNvPicPr>
              <a:picLocks noChangeAspect="1"/>
            </p:cNvPicPr>
            <p:nvPr/>
          </p:nvPicPr>
          <p:blipFill>
            <a:blip r:embed="rId11" cstate="print"/>
            <a:srcRect l="46846" r="29231"/>
            <a:stretch>
              <a:fillRect/>
            </a:stretch>
          </p:blipFill>
          <p:spPr>
            <a:xfrm>
              <a:off x="824052" y="2927539"/>
              <a:ext cx="1370508" cy="812919"/>
            </a:xfrm>
            <a:prstGeom prst="rect">
              <a:avLst/>
            </a:prstGeom>
          </p:spPr>
        </p:pic>
      </p:grpSp>
      <p:pic>
        <p:nvPicPr>
          <p:cNvPr id="68" name="그림 67" descr="001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3001134" y="3457836"/>
            <a:ext cx="855732" cy="764589"/>
          </a:xfrm>
          <a:prstGeom prst="rect">
            <a:avLst/>
          </a:prstGeom>
        </p:spPr>
      </p:pic>
      <p:sp>
        <p:nvSpPr>
          <p:cNvPr id="69" name="TextBox 68">
            <a:extLst>
              <a:ext uri="{FF2B5EF4-FFF2-40B4-BE49-F238E27FC236}">
                <a16:creationId xmlns:a16="http://schemas.microsoft.com/office/drawing/2014/main" id="{ACABF9FB-C12D-465C-A470-6E543CF628DD}"/>
              </a:ext>
            </a:extLst>
          </p:cNvPr>
          <p:cNvSpPr txBox="1"/>
          <p:nvPr/>
        </p:nvSpPr>
        <p:spPr>
          <a:xfrm>
            <a:off x="206896" y="3068960"/>
            <a:ext cx="1872208" cy="2708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fontAlgn="base">
              <a:lnSpc>
                <a:spcPct val="110000"/>
              </a:lnSpc>
              <a:spcAft>
                <a:spcPts val="300"/>
              </a:spcAft>
              <a:buClr>
                <a:schemeClr val="tx1">
                  <a:lumMod val="50000"/>
                  <a:lumOff val="50000"/>
                </a:schemeClr>
              </a:buClr>
              <a:buSzPct val="100000"/>
            </a:pPr>
            <a:r>
              <a:rPr lang="ko-KR" altLang="en-US" sz="16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0070C0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  <a:sym typeface="Arial"/>
              </a:rPr>
              <a:t>주관기관</a:t>
            </a:r>
            <a:r>
              <a:rPr lang="en-US" altLang="ko-KR" sz="16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0070C0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  <a:sym typeface="Arial"/>
              </a:rPr>
              <a:t> </a:t>
            </a:r>
            <a:r>
              <a:rPr lang="ko-KR" altLang="en-US" sz="16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0070C0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  <a:sym typeface="Arial"/>
              </a:rPr>
              <a:t>및 책임자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ACABF9FB-C12D-465C-A470-6E543CF628DD}"/>
              </a:ext>
            </a:extLst>
          </p:cNvPr>
          <p:cNvSpPr txBox="1"/>
          <p:nvPr/>
        </p:nvSpPr>
        <p:spPr>
          <a:xfrm>
            <a:off x="2492896" y="3068960"/>
            <a:ext cx="1872208" cy="2708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fontAlgn="base">
              <a:lnSpc>
                <a:spcPct val="110000"/>
              </a:lnSpc>
              <a:spcAft>
                <a:spcPts val="300"/>
              </a:spcAft>
              <a:buClr>
                <a:schemeClr val="tx1">
                  <a:lumMod val="50000"/>
                  <a:lumOff val="50000"/>
                </a:schemeClr>
              </a:buClr>
              <a:buSzPct val="100000"/>
            </a:pPr>
            <a:r>
              <a:rPr lang="ko-KR" altLang="en-US" sz="16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0070C0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  <a:sym typeface="Arial"/>
              </a:rPr>
              <a:t>연구기간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ACABF9FB-C12D-465C-A470-6E543CF628DD}"/>
              </a:ext>
            </a:extLst>
          </p:cNvPr>
          <p:cNvSpPr txBox="1"/>
          <p:nvPr/>
        </p:nvSpPr>
        <p:spPr>
          <a:xfrm>
            <a:off x="4778896" y="3068960"/>
            <a:ext cx="1872208" cy="2708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fontAlgn="base">
              <a:lnSpc>
                <a:spcPct val="110000"/>
              </a:lnSpc>
              <a:spcAft>
                <a:spcPts val="300"/>
              </a:spcAft>
              <a:buClr>
                <a:schemeClr val="tx1">
                  <a:lumMod val="50000"/>
                  <a:lumOff val="50000"/>
                </a:schemeClr>
              </a:buClr>
              <a:buSzPct val="100000"/>
            </a:pPr>
            <a:r>
              <a:rPr lang="ko-KR" altLang="en-US" sz="16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0070C0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  <a:sym typeface="Arial"/>
              </a:rPr>
              <a:t>연구개발비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ACABF9FB-C12D-465C-A470-6E543CF628DD}"/>
              </a:ext>
            </a:extLst>
          </p:cNvPr>
          <p:cNvSpPr txBox="1"/>
          <p:nvPr/>
        </p:nvSpPr>
        <p:spPr>
          <a:xfrm>
            <a:off x="7064896" y="3068960"/>
            <a:ext cx="1872208" cy="2708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fontAlgn="base">
              <a:lnSpc>
                <a:spcPct val="110000"/>
              </a:lnSpc>
              <a:spcAft>
                <a:spcPts val="300"/>
              </a:spcAft>
              <a:buClr>
                <a:schemeClr val="tx1">
                  <a:lumMod val="50000"/>
                  <a:lumOff val="50000"/>
                </a:schemeClr>
              </a:buClr>
              <a:buSzPct val="100000"/>
            </a:pPr>
            <a:r>
              <a:rPr lang="ko-KR" altLang="en-US" sz="16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0070C0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  <a:sym typeface="Arial"/>
              </a:rPr>
              <a:t>과제의 성격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ACABF9FB-C12D-465C-A470-6E543CF628DD}"/>
              </a:ext>
            </a:extLst>
          </p:cNvPr>
          <p:cNvSpPr txBox="1"/>
          <p:nvPr/>
        </p:nvSpPr>
        <p:spPr>
          <a:xfrm>
            <a:off x="206896" y="4404920"/>
            <a:ext cx="1872208" cy="48731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ctr" defTabSz="914400">
              <a:spcAft>
                <a:spcPts val="200"/>
              </a:spcAft>
              <a:buClr>
                <a:srgbClr val="000000"/>
              </a:buClr>
              <a:defRPr/>
            </a:pPr>
            <a:r>
              <a:rPr kumimoji="1" lang="ko-KR" altLang="en-US" sz="1200" kern="0" dirty="0">
                <a:ln>
                  <a:solidFill>
                    <a:srgbClr val="000000">
                      <a:alpha val="0"/>
                    </a:srgbClr>
                  </a:solidFill>
                </a:ln>
                <a:solidFill>
                  <a:srgbClr val="141414"/>
                </a:solidFill>
                <a:latin typeface="KoPub돋움체 Medium" pitchFamily="18" charset="-127"/>
                <a:ea typeface="KoPub돋움체 Medium" pitchFamily="18" charset="-127"/>
                <a:cs typeface="Arial" panose="020B0604020202020204" pitchFamily="34" charset="0"/>
                <a:sym typeface="Arial"/>
              </a:rPr>
              <a:t>제주연구원</a:t>
            </a:r>
            <a:r>
              <a:rPr kumimoji="1" lang="ko-KR" altLang="en-US" sz="1400" kern="0" dirty="0">
                <a:ln>
                  <a:solidFill>
                    <a:srgbClr val="000000">
                      <a:alpha val="0"/>
                    </a:srgbClr>
                  </a:solidFill>
                </a:ln>
                <a:solidFill>
                  <a:srgbClr val="141414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  <a:cs typeface="Arial" panose="020B0604020202020204" pitchFamily="34" charset="0"/>
                <a:sym typeface="Arial"/>
              </a:rPr>
              <a:t> </a:t>
            </a:r>
            <a:endParaRPr kumimoji="1" lang="en-US" altLang="ko-KR" sz="1400" kern="0" dirty="0">
              <a:ln>
                <a:solidFill>
                  <a:srgbClr val="000000">
                    <a:alpha val="0"/>
                  </a:srgbClr>
                </a:solidFill>
              </a:ln>
              <a:solidFill>
                <a:srgbClr val="141414"/>
              </a:solidFill>
              <a:latin typeface="KoPub돋움체 Bold" panose="00000800000000000000" pitchFamily="2" charset="-127"/>
              <a:ea typeface="KoPub돋움체 Bold" panose="00000800000000000000" pitchFamily="2" charset="-127"/>
              <a:cs typeface="Arial" panose="020B0604020202020204" pitchFamily="34" charset="0"/>
              <a:sym typeface="Arial"/>
            </a:endParaRPr>
          </a:p>
          <a:p>
            <a:pPr lvl="0" algn="ctr" defTabSz="914400">
              <a:spcAft>
                <a:spcPts val="200"/>
              </a:spcAft>
              <a:buClr>
                <a:srgbClr val="000000"/>
              </a:buClr>
              <a:defRPr/>
            </a:pPr>
            <a:r>
              <a:rPr kumimoji="1" lang="ko-KR" altLang="en-US" sz="1600" kern="0" dirty="0">
                <a:ln>
                  <a:solidFill>
                    <a:srgbClr val="000000">
                      <a:alpha val="0"/>
                    </a:srgbClr>
                  </a:solidFill>
                </a:ln>
                <a:solidFill>
                  <a:srgbClr val="141414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  <a:cs typeface="Arial" panose="020B0604020202020204" pitchFamily="34" charset="0"/>
                <a:sym typeface="Arial"/>
              </a:rPr>
              <a:t>박   창   열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ACABF9FB-C12D-465C-A470-6E543CF628DD}"/>
              </a:ext>
            </a:extLst>
          </p:cNvPr>
          <p:cNvSpPr txBox="1"/>
          <p:nvPr/>
        </p:nvSpPr>
        <p:spPr>
          <a:xfrm>
            <a:off x="2286000" y="4389531"/>
            <a:ext cx="2286000" cy="51809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ctr" fontAlgn="base">
              <a:spcAft>
                <a:spcPts val="200"/>
              </a:spcAft>
              <a:buClr>
                <a:schemeClr val="tx1">
                  <a:lumMod val="50000"/>
                  <a:lumOff val="50000"/>
                </a:schemeClr>
              </a:buClr>
              <a:buSzPct val="100000"/>
              <a:defRPr/>
            </a:pPr>
            <a:r>
              <a:rPr kumimoji="1" lang="en-US" altLang="ko-KR" sz="1600" kern="0" spc="-100" dirty="0">
                <a:ln>
                  <a:solidFill>
                    <a:srgbClr val="000000">
                      <a:alpha val="0"/>
                    </a:srgbClr>
                  </a:solidFill>
                </a:ln>
                <a:solidFill>
                  <a:srgbClr val="141414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  <a:cs typeface="Arial" panose="020B0604020202020204" pitchFamily="34" charset="0"/>
                <a:sym typeface="Arial"/>
              </a:rPr>
              <a:t>2023</a:t>
            </a:r>
            <a:r>
              <a:rPr kumimoji="1" lang="ko-KR" altLang="en-US" sz="1600" kern="0" spc="-100" dirty="0">
                <a:ln>
                  <a:solidFill>
                    <a:srgbClr val="000000">
                      <a:alpha val="0"/>
                    </a:srgbClr>
                  </a:solidFill>
                </a:ln>
                <a:solidFill>
                  <a:srgbClr val="141414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  <a:cs typeface="Arial" panose="020B0604020202020204" pitchFamily="34" charset="0"/>
                <a:sym typeface="Arial"/>
              </a:rPr>
              <a:t>년 </a:t>
            </a:r>
            <a:r>
              <a:rPr kumimoji="1" lang="en-US" altLang="ko-KR" sz="1600" kern="0" spc="-100" dirty="0">
                <a:ln>
                  <a:solidFill>
                    <a:srgbClr val="000000">
                      <a:alpha val="0"/>
                    </a:srgbClr>
                  </a:solidFill>
                </a:ln>
                <a:solidFill>
                  <a:srgbClr val="141414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  <a:cs typeface="Arial" panose="020B0604020202020204" pitchFamily="34" charset="0"/>
                <a:sym typeface="Arial"/>
              </a:rPr>
              <a:t>4</a:t>
            </a:r>
            <a:r>
              <a:rPr kumimoji="1" lang="ko-KR" altLang="en-US" sz="1600" kern="0" spc="-100" dirty="0">
                <a:ln>
                  <a:solidFill>
                    <a:srgbClr val="000000">
                      <a:alpha val="0"/>
                    </a:srgbClr>
                  </a:solidFill>
                </a:ln>
                <a:solidFill>
                  <a:srgbClr val="141414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  <a:cs typeface="Arial" panose="020B0604020202020204" pitchFamily="34" charset="0"/>
                <a:sym typeface="Arial"/>
              </a:rPr>
              <a:t>월 </a:t>
            </a:r>
            <a:r>
              <a:rPr kumimoji="1" lang="en-US" altLang="ko-KR" sz="1600" kern="0" spc="-100" dirty="0">
                <a:ln>
                  <a:solidFill>
                    <a:srgbClr val="000000">
                      <a:alpha val="0"/>
                    </a:srgbClr>
                  </a:solidFill>
                </a:ln>
                <a:solidFill>
                  <a:srgbClr val="141414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  <a:cs typeface="Arial" panose="020B0604020202020204" pitchFamily="34" charset="0"/>
                <a:sym typeface="Arial"/>
              </a:rPr>
              <a:t>~ </a:t>
            </a:r>
          </a:p>
          <a:p>
            <a:pPr lvl="0" algn="ctr" fontAlgn="base">
              <a:spcAft>
                <a:spcPts val="200"/>
              </a:spcAft>
              <a:buClr>
                <a:schemeClr val="tx1">
                  <a:lumMod val="50000"/>
                  <a:lumOff val="50000"/>
                </a:schemeClr>
              </a:buClr>
              <a:buSzPct val="100000"/>
              <a:defRPr/>
            </a:pPr>
            <a:r>
              <a:rPr kumimoji="1" lang="en-US" altLang="ko-KR" sz="1600" kern="0" spc="-100" dirty="0">
                <a:ln>
                  <a:solidFill>
                    <a:srgbClr val="000000">
                      <a:alpha val="0"/>
                    </a:srgbClr>
                  </a:solidFill>
                </a:ln>
                <a:solidFill>
                  <a:srgbClr val="141414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  <a:cs typeface="Arial" panose="020B0604020202020204" pitchFamily="34" charset="0"/>
                <a:sym typeface="Arial"/>
              </a:rPr>
              <a:t>2024</a:t>
            </a:r>
            <a:r>
              <a:rPr kumimoji="1" lang="ko-KR" altLang="en-US" sz="1600" kern="0" spc="-100" dirty="0">
                <a:ln>
                  <a:solidFill>
                    <a:srgbClr val="000000">
                      <a:alpha val="0"/>
                    </a:srgbClr>
                  </a:solidFill>
                </a:ln>
                <a:solidFill>
                  <a:srgbClr val="141414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  <a:cs typeface="Arial" panose="020B0604020202020204" pitchFamily="34" charset="0"/>
                <a:sym typeface="Arial"/>
              </a:rPr>
              <a:t>년 </a:t>
            </a:r>
            <a:r>
              <a:rPr kumimoji="1" lang="en-US" altLang="ko-KR" sz="1600" kern="0" spc="-100" dirty="0">
                <a:ln>
                  <a:solidFill>
                    <a:srgbClr val="000000">
                      <a:alpha val="0"/>
                    </a:srgbClr>
                  </a:solidFill>
                </a:ln>
                <a:solidFill>
                  <a:srgbClr val="141414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  <a:cs typeface="Arial" panose="020B0604020202020204" pitchFamily="34" charset="0"/>
                <a:sym typeface="Arial"/>
              </a:rPr>
              <a:t>12</a:t>
            </a:r>
            <a:r>
              <a:rPr kumimoji="1" lang="ko-KR" altLang="en-US" sz="1600" kern="0" spc="-100" dirty="0">
                <a:ln>
                  <a:solidFill>
                    <a:srgbClr val="000000">
                      <a:alpha val="0"/>
                    </a:srgbClr>
                  </a:solidFill>
                </a:ln>
                <a:solidFill>
                  <a:srgbClr val="141414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  <a:cs typeface="Arial" panose="020B0604020202020204" pitchFamily="34" charset="0"/>
                <a:sym typeface="Arial"/>
              </a:rPr>
              <a:t>월</a:t>
            </a:r>
            <a:r>
              <a:rPr lang="ko-KR" altLang="en-US" sz="1600" spc="-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  <a:sym typeface="Arial"/>
              </a:rPr>
              <a:t> </a:t>
            </a:r>
            <a:r>
              <a:rPr kumimoji="1" lang="en-US" altLang="ko-KR" sz="1200" kern="0" dirty="0">
                <a:ln>
                  <a:solidFill>
                    <a:srgbClr val="000000">
                      <a:alpha val="0"/>
                    </a:srgbClr>
                  </a:solidFill>
                </a:ln>
                <a:solidFill>
                  <a:srgbClr val="141414"/>
                </a:solidFill>
                <a:latin typeface="KoPub돋움체 Medium" pitchFamily="18" charset="-127"/>
                <a:ea typeface="KoPub돋움체 Medium" pitchFamily="18" charset="-127"/>
                <a:cs typeface="Arial" panose="020B0604020202020204" pitchFamily="34" charset="0"/>
                <a:sym typeface="Arial"/>
              </a:rPr>
              <a:t>(1</a:t>
            </a:r>
            <a:r>
              <a:rPr kumimoji="1" lang="ko-KR" altLang="en-US" sz="1200" kern="0" dirty="0">
                <a:ln>
                  <a:solidFill>
                    <a:srgbClr val="000000">
                      <a:alpha val="0"/>
                    </a:srgbClr>
                  </a:solidFill>
                </a:ln>
                <a:solidFill>
                  <a:srgbClr val="141414"/>
                </a:solidFill>
                <a:latin typeface="KoPub돋움체 Medium" pitchFamily="18" charset="-127"/>
                <a:ea typeface="KoPub돋움체 Medium" pitchFamily="18" charset="-127"/>
                <a:cs typeface="Arial" panose="020B0604020202020204" pitchFamily="34" charset="0"/>
                <a:sym typeface="Arial"/>
              </a:rPr>
              <a:t>년 </a:t>
            </a:r>
            <a:r>
              <a:rPr kumimoji="1" lang="en-US" altLang="ko-KR" sz="1200" kern="0" dirty="0">
                <a:ln>
                  <a:solidFill>
                    <a:srgbClr val="000000">
                      <a:alpha val="0"/>
                    </a:srgbClr>
                  </a:solidFill>
                </a:ln>
                <a:solidFill>
                  <a:srgbClr val="141414"/>
                </a:solidFill>
                <a:latin typeface="KoPub돋움체 Medium" pitchFamily="18" charset="-127"/>
                <a:ea typeface="KoPub돋움체 Medium" pitchFamily="18" charset="-127"/>
                <a:cs typeface="Arial" panose="020B0604020202020204" pitchFamily="34" charset="0"/>
                <a:sym typeface="Arial"/>
              </a:rPr>
              <a:t>9</a:t>
            </a:r>
            <a:r>
              <a:rPr kumimoji="1" lang="ko-KR" altLang="en-US" sz="1200" kern="0" dirty="0">
                <a:ln>
                  <a:solidFill>
                    <a:srgbClr val="000000">
                      <a:alpha val="0"/>
                    </a:srgbClr>
                  </a:solidFill>
                </a:ln>
                <a:solidFill>
                  <a:srgbClr val="141414"/>
                </a:solidFill>
                <a:latin typeface="KoPub돋움체 Medium" pitchFamily="18" charset="-127"/>
                <a:ea typeface="KoPub돋움체 Medium" pitchFamily="18" charset="-127"/>
                <a:cs typeface="Arial" panose="020B0604020202020204" pitchFamily="34" charset="0"/>
                <a:sym typeface="Arial"/>
              </a:rPr>
              <a:t>개월</a:t>
            </a:r>
            <a:r>
              <a:rPr kumimoji="1" lang="en-US" altLang="ko-KR" sz="1200" kern="0" dirty="0">
                <a:ln>
                  <a:solidFill>
                    <a:srgbClr val="000000">
                      <a:alpha val="0"/>
                    </a:srgbClr>
                  </a:solidFill>
                </a:ln>
                <a:solidFill>
                  <a:srgbClr val="141414"/>
                </a:solidFill>
                <a:latin typeface="KoPub돋움체 Medium" pitchFamily="18" charset="-127"/>
                <a:ea typeface="KoPub돋움체 Medium" pitchFamily="18" charset="-127"/>
                <a:cs typeface="Arial" panose="020B0604020202020204" pitchFamily="34" charset="0"/>
                <a:sym typeface="Arial"/>
              </a:rPr>
              <a:t>)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ACABF9FB-C12D-465C-A470-6E543CF628DD}"/>
              </a:ext>
            </a:extLst>
          </p:cNvPr>
          <p:cNvSpPr txBox="1"/>
          <p:nvPr/>
        </p:nvSpPr>
        <p:spPr>
          <a:xfrm>
            <a:off x="4778896" y="4420309"/>
            <a:ext cx="1872208" cy="45653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fontAlgn="base">
              <a:spcAft>
                <a:spcPts val="200"/>
              </a:spcAft>
              <a:buClr>
                <a:schemeClr val="tx1">
                  <a:lumMod val="50000"/>
                  <a:lumOff val="50000"/>
                </a:schemeClr>
              </a:buClr>
              <a:buSzPct val="100000"/>
              <a:defRPr/>
            </a:pPr>
            <a:r>
              <a:rPr kumimoji="1" lang="ko-KR" altLang="en-US" sz="1600" kern="0" dirty="0">
                <a:ln>
                  <a:solidFill>
                    <a:srgbClr val="000000">
                      <a:alpha val="0"/>
                    </a:srgbClr>
                  </a:solidFill>
                </a:ln>
                <a:solidFill>
                  <a:srgbClr val="141414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  <a:cs typeface="Arial" panose="020B0604020202020204" pitchFamily="34" charset="0"/>
                <a:sym typeface="Arial"/>
              </a:rPr>
              <a:t>총 </a:t>
            </a:r>
            <a:r>
              <a:rPr kumimoji="1" lang="en-US" altLang="ko-KR" sz="1600" kern="0" dirty="0">
                <a:ln>
                  <a:solidFill>
                    <a:srgbClr val="000000">
                      <a:alpha val="0"/>
                    </a:srgbClr>
                  </a:solidFill>
                </a:ln>
                <a:solidFill>
                  <a:srgbClr val="141414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  <a:cs typeface="Arial" panose="020B0604020202020204" pitchFamily="34" charset="0"/>
                <a:sym typeface="Arial"/>
              </a:rPr>
              <a:t>8.25</a:t>
            </a:r>
            <a:r>
              <a:rPr kumimoji="1" lang="ko-KR" altLang="en-US" sz="1600" kern="0" dirty="0" err="1">
                <a:ln>
                  <a:solidFill>
                    <a:srgbClr val="000000">
                      <a:alpha val="0"/>
                    </a:srgbClr>
                  </a:solidFill>
                </a:ln>
                <a:solidFill>
                  <a:srgbClr val="141414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  <a:cs typeface="Arial" panose="020B0604020202020204" pitchFamily="34" charset="0"/>
                <a:sym typeface="Arial"/>
              </a:rPr>
              <a:t>억원</a:t>
            </a:r>
            <a:endParaRPr kumimoji="1" lang="en-US" altLang="ko-KR" sz="1600" kern="0" dirty="0">
              <a:ln>
                <a:solidFill>
                  <a:srgbClr val="000000">
                    <a:alpha val="0"/>
                  </a:srgbClr>
                </a:solidFill>
              </a:ln>
              <a:solidFill>
                <a:srgbClr val="141414"/>
              </a:solidFill>
              <a:latin typeface="KoPub돋움체 Bold" panose="00000800000000000000" pitchFamily="2" charset="-127"/>
              <a:ea typeface="KoPub돋움체 Bold" panose="00000800000000000000" pitchFamily="2" charset="-127"/>
              <a:cs typeface="Arial" panose="020B0604020202020204" pitchFamily="34" charset="0"/>
              <a:sym typeface="Arial"/>
            </a:endParaRPr>
          </a:p>
          <a:p>
            <a:pPr algn="ctr" fontAlgn="base">
              <a:spcAft>
                <a:spcPts val="200"/>
              </a:spcAft>
              <a:buClr>
                <a:schemeClr val="tx1">
                  <a:lumMod val="50000"/>
                  <a:lumOff val="50000"/>
                </a:schemeClr>
              </a:buClr>
              <a:buSzPct val="100000"/>
              <a:defRPr/>
            </a:pPr>
            <a:r>
              <a:rPr kumimoji="1" lang="en-US" altLang="ko-KR" sz="1200" kern="0" dirty="0">
                <a:ln>
                  <a:solidFill>
                    <a:srgbClr val="000000">
                      <a:alpha val="0"/>
                    </a:srgbClr>
                  </a:solidFill>
                </a:ln>
                <a:solidFill>
                  <a:srgbClr val="141414"/>
                </a:solidFill>
                <a:latin typeface="KoPub돋움체 Medium" pitchFamily="18" charset="-127"/>
                <a:ea typeface="KoPub돋움체 Medium" pitchFamily="18" charset="-127"/>
                <a:cs typeface="Arial" panose="020B0604020202020204" pitchFamily="34" charset="0"/>
                <a:sym typeface="Arial"/>
              </a:rPr>
              <a:t>(1</a:t>
            </a:r>
            <a:r>
              <a:rPr kumimoji="1" lang="ko-KR" altLang="en-US" sz="1200" kern="0" dirty="0">
                <a:ln>
                  <a:solidFill>
                    <a:srgbClr val="000000">
                      <a:alpha val="0"/>
                    </a:srgbClr>
                  </a:solidFill>
                </a:ln>
                <a:solidFill>
                  <a:srgbClr val="141414"/>
                </a:solidFill>
                <a:latin typeface="KoPub돋움체 Medium" pitchFamily="18" charset="-127"/>
                <a:ea typeface="KoPub돋움체 Medium" pitchFamily="18" charset="-127"/>
                <a:cs typeface="Arial" panose="020B0604020202020204" pitchFamily="34" charset="0"/>
                <a:sym typeface="Arial"/>
              </a:rPr>
              <a:t>차년도</a:t>
            </a:r>
            <a:r>
              <a:rPr kumimoji="1" lang="en-US" altLang="ko-KR" sz="1200" kern="0" dirty="0">
                <a:ln>
                  <a:solidFill>
                    <a:srgbClr val="000000">
                      <a:alpha val="0"/>
                    </a:srgbClr>
                  </a:solidFill>
                </a:ln>
                <a:solidFill>
                  <a:srgbClr val="141414"/>
                </a:solidFill>
                <a:latin typeface="KoPub돋움체 Medium" pitchFamily="18" charset="-127"/>
                <a:ea typeface="KoPub돋움체 Medium" pitchFamily="18" charset="-127"/>
                <a:cs typeface="Arial" panose="020B0604020202020204" pitchFamily="34" charset="0"/>
                <a:sym typeface="Arial"/>
              </a:rPr>
              <a:t>:</a:t>
            </a:r>
            <a:r>
              <a:rPr kumimoji="1" lang="ko-KR" altLang="en-US" sz="1200" kern="0" dirty="0">
                <a:ln>
                  <a:solidFill>
                    <a:srgbClr val="000000">
                      <a:alpha val="0"/>
                    </a:srgbClr>
                  </a:solidFill>
                </a:ln>
                <a:solidFill>
                  <a:srgbClr val="141414"/>
                </a:solidFill>
                <a:latin typeface="KoPub돋움체 Medium" pitchFamily="18" charset="-127"/>
                <a:ea typeface="KoPub돋움체 Medium" pitchFamily="18" charset="-127"/>
                <a:cs typeface="Arial" panose="020B0604020202020204" pitchFamily="34" charset="0"/>
                <a:sym typeface="Arial"/>
              </a:rPr>
              <a:t> </a:t>
            </a:r>
            <a:r>
              <a:rPr kumimoji="1" lang="en-US" altLang="ko-KR" sz="1200" kern="0" dirty="0">
                <a:ln>
                  <a:solidFill>
                    <a:srgbClr val="000000">
                      <a:alpha val="0"/>
                    </a:srgbClr>
                  </a:solidFill>
                </a:ln>
                <a:solidFill>
                  <a:srgbClr val="141414"/>
                </a:solidFill>
                <a:latin typeface="KoPub돋움체 Medium" pitchFamily="18" charset="-127"/>
                <a:ea typeface="KoPub돋움체 Medium" pitchFamily="18" charset="-127"/>
                <a:cs typeface="Arial" panose="020B0604020202020204" pitchFamily="34" charset="0"/>
                <a:sym typeface="Arial"/>
              </a:rPr>
              <a:t>3.75</a:t>
            </a:r>
            <a:r>
              <a:rPr kumimoji="1" lang="ko-KR" altLang="en-US" sz="1200" kern="0" dirty="0" err="1">
                <a:ln>
                  <a:solidFill>
                    <a:srgbClr val="000000">
                      <a:alpha val="0"/>
                    </a:srgbClr>
                  </a:solidFill>
                </a:ln>
                <a:solidFill>
                  <a:srgbClr val="141414"/>
                </a:solidFill>
                <a:latin typeface="KoPub돋움체 Medium" pitchFamily="18" charset="-127"/>
                <a:ea typeface="KoPub돋움체 Medium" pitchFamily="18" charset="-127"/>
                <a:cs typeface="Arial" panose="020B0604020202020204" pitchFamily="34" charset="0"/>
                <a:sym typeface="Arial"/>
              </a:rPr>
              <a:t>억원</a:t>
            </a:r>
            <a:r>
              <a:rPr kumimoji="1" lang="en-US" altLang="ko-KR" sz="1200" kern="0" dirty="0">
                <a:ln>
                  <a:solidFill>
                    <a:srgbClr val="000000">
                      <a:alpha val="0"/>
                    </a:srgbClr>
                  </a:solidFill>
                </a:ln>
                <a:solidFill>
                  <a:srgbClr val="141414"/>
                </a:solidFill>
                <a:latin typeface="KoPub돋움체 Medium" pitchFamily="18" charset="-127"/>
                <a:ea typeface="KoPub돋움체 Medium" pitchFamily="18" charset="-127"/>
                <a:cs typeface="Arial" panose="020B0604020202020204" pitchFamily="34" charset="0"/>
                <a:sym typeface="Arial"/>
              </a:rPr>
              <a:t>)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ACABF9FB-C12D-465C-A470-6E543CF628DD}"/>
              </a:ext>
            </a:extLst>
          </p:cNvPr>
          <p:cNvSpPr txBox="1"/>
          <p:nvPr/>
        </p:nvSpPr>
        <p:spPr>
          <a:xfrm>
            <a:off x="6948264" y="4416306"/>
            <a:ext cx="2051208" cy="51809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ctr" defTabSz="914400">
              <a:spcAft>
                <a:spcPts val="200"/>
              </a:spcAft>
              <a:buClr>
                <a:srgbClr val="000000"/>
              </a:buClr>
              <a:defRPr/>
            </a:pPr>
            <a:r>
              <a:rPr kumimoji="1" lang="ko-KR" altLang="en-US" sz="1600" kern="0" dirty="0">
                <a:ln>
                  <a:solidFill>
                    <a:srgbClr val="000000">
                      <a:alpha val="0"/>
                    </a:srgbClr>
                  </a:solidFill>
                </a:ln>
                <a:solidFill>
                  <a:srgbClr val="141414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  <a:cs typeface="Arial" panose="020B0604020202020204" pitchFamily="34" charset="0"/>
                <a:sym typeface="Arial"/>
              </a:rPr>
              <a:t>지역문제 </a:t>
            </a:r>
            <a:r>
              <a:rPr kumimoji="1" lang="en-US" altLang="ko-KR" sz="1600" kern="0" dirty="0">
                <a:ln>
                  <a:solidFill>
                    <a:srgbClr val="000000">
                      <a:alpha val="0"/>
                    </a:srgbClr>
                  </a:solidFill>
                </a:ln>
                <a:solidFill>
                  <a:srgbClr val="141414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  <a:cs typeface="Arial" panose="020B0604020202020204" pitchFamily="34" charset="0"/>
                <a:sym typeface="Wingdings" panose="05000000000000000000" pitchFamily="2" charset="2"/>
              </a:rPr>
              <a:t></a:t>
            </a:r>
            <a:r>
              <a:rPr kumimoji="1" lang="ko-KR" altLang="en-US" sz="1600" kern="0" dirty="0">
                <a:ln>
                  <a:solidFill>
                    <a:srgbClr val="000000">
                      <a:alpha val="0"/>
                    </a:srgbClr>
                  </a:solidFill>
                </a:ln>
                <a:solidFill>
                  <a:srgbClr val="141414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  <a:cs typeface="Arial" panose="020B0604020202020204" pitchFamily="34" charset="0"/>
                <a:sym typeface="Arial"/>
              </a:rPr>
              <a:t> 스스로 해결</a:t>
            </a:r>
            <a:endParaRPr kumimoji="1" lang="en-US" altLang="ko-KR" sz="1600" kern="0" dirty="0">
              <a:ln>
                <a:solidFill>
                  <a:srgbClr val="000000">
                    <a:alpha val="0"/>
                  </a:srgbClr>
                </a:solidFill>
              </a:ln>
              <a:solidFill>
                <a:srgbClr val="141414"/>
              </a:solidFill>
              <a:latin typeface="KoPub돋움체 Bold" panose="00000800000000000000" pitchFamily="2" charset="-127"/>
              <a:ea typeface="KoPub돋움체 Bold" panose="00000800000000000000" pitchFamily="2" charset="-127"/>
              <a:cs typeface="Arial" panose="020B0604020202020204" pitchFamily="34" charset="0"/>
              <a:sym typeface="Arial"/>
            </a:endParaRPr>
          </a:p>
          <a:p>
            <a:pPr lvl="0" algn="ctr" defTabSz="914400">
              <a:spcAft>
                <a:spcPts val="200"/>
              </a:spcAft>
              <a:buClr>
                <a:srgbClr val="000000"/>
              </a:buClr>
              <a:defRPr/>
            </a:pPr>
            <a:r>
              <a:rPr kumimoji="1" lang="en-US" altLang="ko-KR" sz="1600" kern="0" dirty="0">
                <a:ln>
                  <a:solidFill>
                    <a:srgbClr val="000000">
                      <a:alpha val="0"/>
                    </a:srgbClr>
                  </a:solidFill>
                </a:ln>
                <a:solidFill>
                  <a:srgbClr val="141414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  <a:cs typeface="Arial" panose="020B0604020202020204" pitchFamily="34" charset="0"/>
                <a:sym typeface="Arial"/>
              </a:rPr>
              <a:t>(</a:t>
            </a:r>
            <a:r>
              <a:rPr kumimoji="1" lang="ko-KR" altLang="en-US" sz="1600" kern="0" dirty="0">
                <a:ln>
                  <a:solidFill>
                    <a:srgbClr val="000000">
                      <a:alpha val="0"/>
                    </a:srgbClr>
                  </a:solidFill>
                </a:ln>
                <a:solidFill>
                  <a:srgbClr val="141414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  <a:cs typeface="Arial" panose="020B0604020202020204" pitchFamily="34" charset="0"/>
                <a:sym typeface="Arial"/>
              </a:rPr>
              <a:t>지역맞춤형 연구개발</a:t>
            </a:r>
            <a:r>
              <a:rPr kumimoji="1" lang="en-US" altLang="ko-KR" sz="1600" kern="0" dirty="0">
                <a:ln>
                  <a:solidFill>
                    <a:srgbClr val="000000">
                      <a:alpha val="0"/>
                    </a:srgbClr>
                  </a:solidFill>
                </a:ln>
                <a:solidFill>
                  <a:srgbClr val="141414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  <a:cs typeface="Arial" panose="020B0604020202020204" pitchFamily="34" charset="0"/>
                <a:sym typeface="Arial"/>
              </a:rPr>
              <a:t>)</a:t>
            </a:r>
            <a:endParaRPr kumimoji="1" lang="ko-KR" altLang="en-US" sz="1600" kern="0" dirty="0">
              <a:ln>
                <a:solidFill>
                  <a:srgbClr val="000000">
                    <a:alpha val="0"/>
                  </a:srgbClr>
                </a:solidFill>
              </a:ln>
              <a:solidFill>
                <a:srgbClr val="141414"/>
              </a:solidFill>
              <a:latin typeface="KoPub돋움체 Bold" panose="00000800000000000000" pitchFamily="2" charset="-127"/>
              <a:ea typeface="KoPub돋움체 Bold" panose="00000800000000000000" pitchFamily="2" charset="-127"/>
              <a:cs typeface="Arial" panose="020B0604020202020204" pitchFamily="34" charset="0"/>
              <a:sym typeface="Arial"/>
            </a:endParaRPr>
          </a:p>
        </p:txBody>
      </p:sp>
      <p:cxnSp>
        <p:nvCxnSpPr>
          <p:cNvPr id="79" name="직선 연결선 78"/>
          <p:cNvCxnSpPr/>
          <p:nvPr/>
        </p:nvCxnSpPr>
        <p:spPr>
          <a:xfrm>
            <a:off x="2286000" y="3001371"/>
            <a:ext cx="0" cy="198000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직선 연결선 79"/>
          <p:cNvCxnSpPr/>
          <p:nvPr/>
        </p:nvCxnSpPr>
        <p:spPr>
          <a:xfrm>
            <a:off x="4572000" y="3001371"/>
            <a:ext cx="0" cy="198000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직선 연결선 80"/>
          <p:cNvCxnSpPr/>
          <p:nvPr/>
        </p:nvCxnSpPr>
        <p:spPr>
          <a:xfrm>
            <a:off x="6858000" y="3001371"/>
            <a:ext cx="0" cy="198000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8540115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그림 25">
            <a:extLst>
              <a:ext uri="{FF2B5EF4-FFF2-40B4-BE49-F238E27FC236}">
                <a16:creationId xmlns:a16="http://schemas.microsoft.com/office/drawing/2014/main" id="{AD7040A1-E3A2-4ECF-A5F4-DB1F93CB66F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828675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13C0D3C6-25C0-43FD-A0F3-13EE231E8760}"/>
              </a:ext>
            </a:extLst>
          </p:cNvPr>
          <p:cNvSpPr txBox="1"/>
          <p:nvPr/>
        </p:nvSpPr>
        <p:spPr>
          <a:xfrm>
            <a:off x="158308" y="113210"/>
            <a:ext cx="306686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042873" latinLnBrk="1">
              <a:buClr>
                <a:schemeClr val="tx1">
                  <a:lumMod val="50000"/>
                  <a:lumOff val="50000"/>
                </a:schemeClr>
              </a:buClr>
            </a:pPr>
            <a:r>
              <a:rPr lang="ko-KR" altLang="en-US" sz="10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화산섬 제주의 </a:t>
            </a:r>
            <a:r>
              <a:rPr lang="ko-KR" altLang="en-US" sz="10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66FFFF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실시간 홍수 감지 및 안전지원 기술 </a:t>
            </a:r>
            <a:r>
              <a:rPr lang="ko-KR" altLang="en-US" sz="10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개발</a:t>
            </a:r>
          </a:p>
        </p:txBody>
      </p:sp>
      <p:cxnSp>
        <p:nvCxnSpPr>
          <p:cNvPr id="29" name="직선 연결선 28">
            <a:extLst>
              <a:ext uri="{FF2B5EF4-FFF2-40B4-BE49-F238E27FC236}">
                <a16:creationId xmlns:a16="http://schemas.microsoft.com/office/drawing/2014/main" id="{2A3B4120-C5D6-4E6B-83EF-99A42724F464}"/>
              </a:ext>
            </a:extLst>
          </p:cNvPr>
          <p:cNvCxnSpPr>
            <a:cxnSpLocks/>
          </p:cNvCxnSpPr>
          <p:nvPr/>
        </p:nvCxnSpPr>
        <p:spPr>
          <a:xfrm>
            <a:off x="250825" y="366126"/>
            <a:ext cx="2881015" cy="1000"/>
          </a:xfrm>
          <a:prstGeom prst="line">
            <a:avLst/>
          </a:prstGeom>
          <a:ln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17462057-003F-40EC-B16B-766EF48BC713}"/>
              </a:ext>
            </a:extLst>
          </p:cNvPr>
          <p:cNvSpPr txBox="1"/>
          <p:nvPr/>
        </p:nvSpPr>
        <p:spPr>
          <a:xfrm>
            <a:off x="157980" y="400592"/>
            <a:ext cx="53623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042873" latinLnBrk="1">
              <a:spcAft>
                <a:spcPts val="600"/>
              </a:spcAft>
              <a:buClr>
                <a:schemeClr val="tx1">
                  <a:lumMod val="50000"/>
                  <a:lumOff val="50000"/>
                </a:schemeClr>
              </a:buClr>
            </a:pPr>
            <a:r>
              <a:rPr lang="ko-KR" altLang="en-US" sz="20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기관별 </a:t>
            </a:r>
            <a:r>
              <a:rPr lang="ko-KR" altLang="en-US" sz="2000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연구개발 실적   </a:t>
            </a:r>
            <a:r>
              <a:rPr lang="ko-KR" altLang="en-US" sz="16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FFFF00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한국건설기술연구원</a:t>
            </a:r>
            <a:r>
              <a:rPr lang="en-US" altLang="ko-KR" sz="16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FFFF00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/</a:t>
            </a:r>
            <a:r>
              <a:rPr lang="ko-KR" altLang="en-US" sz="16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FFFF00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㈜</a:t>
            </a:r>
            <a:r>
              <a:rPr lang="ko-KR" altLang="en-US" sz="1600" dirty="0" err="1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FFFF00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헤르메시스</a:t>
            </a:r>
            <a:endParaRPr lang="en-US" altLang="ko-KR" sz="200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rgbClr val="FFFF00"/>
              </a:solidFill>
              <a:latin typeface="KoPub돋움체 Bold" panose="02020603020101020101" pitchFamily="18" charset="-127"/>
              <a:ea typeface="KoPub돋움체 Bold" panose="02020603020101020101" pitchFamily="18" charset="-127"/>
            </a:endParaRPr>
          </a:p>
        </p:txBody>
      </p:sp>
      <p:sp>
        <p:nvSpPr>
          <p:cNvPr id="33" name="Slide Number Placeholder 4">
            <a:extLst>
              <a:ext uri="{FF2B5EF4-FFF2-40B4-BE49-F238E27FC236}">
                <a16:creationId xmlns:a16="http://schemas.microsoft.com/office/drawing/2014/main" id="{2109913F-AE7C-4464-BE13-AABF4197645E}"/>
              </a:ext>
            </a:extLst>
          </p:cNvPr>
          <p:cNvSpPr txBox="1">
            <a:spLocks/>
          </p:cNvSpPr>
          <p:nvPr/>
        </p:nvSpPr>
        <p:spPr>
          <a:xfrm>
            <a:off x="4126064" y="6541360"/>
            <a:ext cx="891872" cy="25567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dirty="0"/>
              <a:t>Page </a:t>
            </a:r>
            <a:fld id="{F03C90E3-98FA-4A46-95E3-0DCDD3916FEC}" type="slidenum">
              <a:rPr lang="ko-KR" altLang="en-US" smtClean="0"/>
              <a:pPr algn="ctr"/>
              <a:t>30</a:t>
            </a:fld>
            <a:endParaRPr lang="ko-KR" altLang="en-US" dirty="0"/>
          </a:p>
        </p:txBody>
      </p:sp>
      <p:grpSp>
        <p:nvGrpSpPr>
          <p:cNvPr id="46" name="그룹 45"/>
          <p:cNvGrpSpPr/>
          <p:nvPr/>
        </p:nvGrpSpPr>
        <p:grpSpPr>
          <a:xfrm>
            <a:off x="5325856" y="116632"/>
            <a:ext cx="3333101" cy="234801"/>
            <a:chOff x="5325856" y="116632"/>
            <a:chExt cx="3333101" cy="234801"/>
          </a:xfrm>
        </p:grpSpPr>
        <p:grpSp>
          <p:nvGrpSpPr>
            <p:cNvPr id="32" name="그룹 47"/>
            <p:cNvGrpSpPr/>
            <p:nvPr/>
          </p:nvGrpSpPr>
          <p:grpSpPr>
            <a:xfrm>
              <a:off x="5325856" y="116632"/>
              <a:ext cx="3021311" cy="234801"/>
              <a:chOff x="5325856" y="116632"/>
              <a:chExt cx="3021311" cy="234801"/>
            </a:xfrm>
          </p:grpSpPr>
          <p:sp>
            <p:nvSpPr>
              <p:cNvPr id="36" name="모서리가 둥근 직사각형 35">
                <a:extLst>
                  <a:ext uri="{FF2B5EF4-FFF2-40B4-BE49-F238E27FC236}">
                    <a16:creationId xmlns:a16="http://schemas.microsoft.com/office/drawing/2014/main" id="{D41CC5CC-C43C-4DD7-95A2-CA241513C5D3}"/>
                  </a:ext>
                </a:extLst>
              </p:cNvPr>
              <p:cNvSpPr/>
              <p:nvPr/>
            </p:nvSpPr>
            <p:spPr>
              <a:xfrm>
                <a:off x="5325856" y="116632"/>
                <a:ext cx="248205" cy="234801"/>
              </a:xfrm>
              <a:prstGeom prst="round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30325">
                  <a:spcBef>
                    <a:spcPts val="300"/>
                  </a:spcBef>
                  <a:buSzPct val="100000"/>
                </a:pPr>
                <a:r>
                  <a:rPr lang="en-US" altLang="ko-KR" sz="1200" spc="-50" dirty="0">
                    <a:ln>
                      <a:solidFill>
                        <a:schemeClr val="bg1">
                          <a:lumMod val="85000"/>
                          <a:alpha val="0"/>
                        </a:schemeClr>
                      </a:solidFill>
                    </a:ln>
                    <a:solidFill>
                      <a:schemeClr val="bg1"/>
                    </a:solidFill>
                    <a:latin typeface="KoPub돋움체 Bold" panose="00000800000000000000" pitchFamily="2" charset="-127"/>
                    <a:ea typeface="KoPub돋움체 Bold" panose="00000800000000000000" pitchFamily="2" charset="-127"/>
                  </a:rPr>
                  <a:t>Ⅰ</a:t>
                </a:r>
                <a:endParaRPr lang="ko-KR" altLang="en-US" sz="1200" spc="-50" dirty="0">
                  <a:ln>
                    <a:solidFill>
                      <a:schemeClr val="bg1">
                        <a:lumMod val="85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돋움체 Bold" panose="00000800000000000000" pitchFamily="2" charset="-127"/>
                  <a:ea typeface="KoPub돋움체 Bold" panose="00000800000000000000" pitchFamily="2" charset="-127"/>
                </a:endParaRPr>
              </a:p>
            </p:txBody>
          </p:sp>
          <p:sp>
            <p:nvSpPr>
              <p:cNvPr id="41" name="모서리가 둥근 직사각형 40">
                <a:extLst>
                  <a:ext uri="{FF2B5EF4-FFF2-40B4-BE49-F238E27FC236}">
                    <a16:creationId xmlns:a16="http://schemas.microsoft.com/office/drawing/2014/main" id="{8AF7B123-F61A-434C-8319-9275906D574D}"/>
                  </a:ext>
                </a:extLst>
              </p:cNvPr>
              <p:cNvSpPr/>
              <p:nvPr/>
            </p:nvSpPr>
            <p:spPr>
              <a:xfrm>
                <a:off x="5639887" y="116632"/>
                <a:ext cx="234518" cy="234801"/>
              </a:xfrm>
              <a:prstGeom prst="round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30325">
                  <a:spcBef>
                    <a:spcPts val="300"/>
                  </a:spcBef>
                  <a:buSzPct val="100000"/>
                </a:pPr>
                <a:r>
                  <a:rPr lang="en-US" altLang="ko-KR" sz="1200" spc="-50" dirty="0">
                    <a:ln>
                      <a:solidFill>
                        <a:schemeClr val="bg1">
                          <a:lumMod val="85000"/>
                          <a:alpha val="0"/>
                        </a:schemeClr>
                      </a:solidFill>
                    </a:ln>
                    <a:solidFill>
                      <a:schemeClr val="bg1"/>
                    </a:solidFill>
                    <a:latin typeface="KoPub돋움체 Bold" panose="00000800000000000000" pitchFamily="2" charset="-127"/>
                    <a:ea typeface="KoPub돋움체 Bold" panose="00000800000000000000" pitchFamily="2" charset="-127"/>
                  </a:rPr>
                  <a:t>Ⅱ</a:t>
                </a:r>
                <a:endParaRPr lang="ko-KR" altLang="en-US" sz="1200" spc="-50" dirty="0">
                  <a:ln>
                    <a:solidFill>
                      <a:schemeClr val="bg1">
                        <a:lumMod val="85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돋움체 Bold" panose="00000800000000000000" pitchFamily="2" charset="-127"/>
                  <a:ea typeface="KoPub돋움체 Bold" panose="00000800000000000000" pitchFamily="2" charset="-127"/>
                </a:endParaRPr>
              </a:p>
            </p:txBody>
          </p:sp>
          <p:sp>
            <p:nvSpPr>
              <p:cNvPr id="42" name="모서리가 둥근 직사각형 41">
                <a:extLst>
                  <a:ext uri="{FF2B5EF4-FFF2-40B4-BE49-F238E27FC236}">
                    <a16:creationId xmlns:a16="http://schemas.microsoft.com/office/drawing/2014/main" id="{10EE10A1-6FE2-4075-8C5F-5AB2EF088708}"/>
                  </a:ext>
                </a:extLst>
              </p:cNvPr>
              <p:cNvSpPr/>
              <p:nvPr/>
            </p:nvSpPr>
            <p:spPr>
              <a:xfrm>
                <a:off x="5940231" y="116632"/>
                <a:ext cx="234995" cy="234801"/>
              </a:xfrm>
              <a:prstGeom prst="round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>
                  <a:defRPr/>
                </a:pPr>
                <a:r>
                  <a:rPr lang="en-US" altLang="ko-KR" sz="1200" spc="-50" dirty="0">
                    <a:ln>
                      <a:solidFill>
                        <a:schemeClr val="bg1">
                          <a:lumMod val="85000"/>
                          <a:alpha val="0"/>
                        </a:schemeClr>
                      </a:solidFill>
                    </a:ln>
                    <a:solidFill>
                      <a:schemeClr val="bg1"/>
                    </a:solidFill>
                    <a:latin typeface="KoPub돋움체 Bold" panose="00000800000000000000" pitchFamily="2" charset="-127"/>
                    <a:ea typeface="KoPub돋움체 Bold" panose="00000800000000000000" pitchFamily="2" charset="-127"/>
                  </a:rPr>
                  <a:t>Ⅲ</a:t>
                </a:r>
                <a:endParaRPr kumimoji="0" lang="ko-KR" altLang="en-US" sz="1200" b="0" i="0" u="none" strike="noStrike" kern="1200" cap="none" spc="-50" normalizeH="0" baseline="0" noProof="0" dirty="0">
                  <a:ln>
                    <a:solidFill>
                      <a:prstClr val="white">
                        <a:lumMod val="85000"/>
                        <a:alpha val="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KoPub돋움체 Bold" panose="00000800000000000000" pitchFamily="2" charset="-127"/>
                  <a:ea typeface="KoPub돋움체 Bold" panose="00000800000000000000" pitchFamily="2" charset="-127"/>
                  <a:cs typeface="+mn-cs"/>
                </a:endParaRPr>
              </a:p>
            </p:txBody>
          </p:sp>
          <p:sp>
            <p:nvSpPr>
              <p:cNvPr id="43" name="모서리가 둥근 직사각형 42">
                <a:extLst>
                  <a:ext uri="{FF2B5EF4-FFF2-40B4-BE49-F238E27FC236}">
                    <a16:creationId xmlns:a16="http://schemas.microsoft.com/office/drawing/2014/main" id="{271B1E74-7986-4375-9955-BBE213061F26}"/>
                  </a:ext>
                </a:extLst>
              </p:cNvPr>
              <p:cNvSpPr/>
              <p:nvPr/>
            </p:nvSpPr>
            <p:spPr>
              <a:xfrm>
                <a:off x="6228184" y="116632"/>
                <a:ext cx="2118983" cy="234801"/>
              </a:xfrm>
              <a:prstGeom prst="roundRect">
                <a:avLst/>
              </a:prstGeom>
              <a:solidFill>
                <a:srgbClr val="2D506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r>
                  <a:rPr lang="en-US" altLang="ko-KR" sz="1200" spc="-50" dirty="0">
                    <a:ln>
                      <a:solidFill>
                        <a:schemeClr val="bg1">
                          <a:lumMod val="85000"/>
                          <a:alpha val="0"/>
                        </a:schemeClr>
                      </a:solidFill>
                    </a:ln>
                    <a:solidFill>
                      <a:schemeClr val="bg1"/>
                    </a:solidFill>
                    <a:latin typeface="KoPub돋움체 Bold" panose="00000800000000000000" pitchFamily="2" charset="-127"/>
                    <a:ea typeface="KoPub돋움체 Bold" panose="00000800000000000000" pitchFamily="2" charset="-127"/>
                  </a:rPr>
                  <a:t>Ⅳ</a:t>
                </a:r>
                <a:r>
                  <a:rPr kumimoji="0" lang="en-US" altLang="ko-KR" sz="1200" b="0" i="0" u="none" strike="noStrike" kern="1200" cap="none" spc="-50" normalizeH="0" baseline="0" noProof="0" dirty="0">
                    <a:ln>
                      <a:solidFill>
                        <a:prstClr val="white">
                          <a:lumMod val="85000"/>
                          <a:alpha val="0"/>
                        </a:prstClr>
                      </a:solidFill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KoPub돋움체 Bold" panose="00000800000000000000" pitchFamily="2" charset="-127"/>
                    <a:ea typeface="KoPub돋움체 Bold" panose="00000800000000000000" pitchFamily="2" charset="-127"/>
                    <a:cs typeface="+mn-cs"/>
                  </a:rPr>
                  <a:t>. </a:t>
                </a:r>
                <a:r>
                  <a:rPr kumimoji="0" lang="ko-KR" altLang="en-US" sz="1200" b="0" i="0" u="none" strike="noStrike" kern="1200" cap="none" spc="-50" normalizeH="0" baseline="0" noProof="0" dirty="0" smtClean="0">
                    <a:ln>
                      <a:solidFill>
                        <a:prstClr val="white">
                          <a:lumMod val="85000"/>
                          <a:alpha val="0"/>
                        </a:prstClr>
                      </a:solidFill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KoPub돋움체 Bold" panose="00000800000000000000" pitchFamily="2" charset="-127"/>
                    <a:ea typeface="KoPub돋움체 Bold" panose="00000800000000000000" pitchFamily="2" charset="-127"/>
                    <a:cs typeface="+mn-cs"/>
                  </a:rPr>
                  <a:t>기관별 연구개발 실적</a:t>
                </a:r>
                <a:endParaRPr kumimoji="0" lang="ko-KR" altLang="en-US" sz="1200" b="0" i="0" u="none" strike="noStrike" kern="1200" cap="none" spc="-50" normalizeH="0" baseline="0" noProof="0" dirty="0">
                  <a:ln>
                    <a:solidFill>
                      <a:prstClr val="white">
                        <a:lumMod val="85000"/>
                        <a:alpha val="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KoPub돋움체 Bold" panose="00000800000000000000" pitchFamily="2" charset="-127"/>
                  <a:ea typeface="KoPub돋움체 Bold" panose="00000800000000000000" pitchFamily="2" charset="-127"/>
                  <a:cs typeface="+mn-cs"/>
                </a:endParaRPr>
              </a:p>
            </p:txBody>
          </p:sp>
        </p:grpSp>
        <p:sp>
          <p:nvSpPr>
            <p:cNvPr id="45" name="모서리가 둥근 직사각형 44">
              <a:extLst>
                <a:ext uri="{FF2B5EF4-FFF2-40B4-BE49-F238E27FC236}">
                  <a16:creationId xmlns:a16="http://schemas.microsoft.com/office/drawing/2014/main" id="{AB1AE3CF-D32B-4DCB-86C8-066CA9EE39FE}"/>
                </a:ext>
              </a:extLst>
            </p:cNvPr>
            <p:cNvSpPr/>
            <p:nvPr/>
          </p:nvSpPr>
          <p:spPr>
            <a:xfrm>
              <a:off x="8412993" y="116632"/>
              <a:ext cx="245964" cy="234801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200" spc="-50" dirty="0">
                  <a:ln>
                    <a:solidFill>
                      <a:schemeClr val="bg1">
                        <a:lumMod val="85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돋움체 Bold" panose="00000800000000000000" pitchFamily="2" charset="-127"/>
                  <a:ea typeface="KoPub돋움체 Bold" panose="00000800000000000000" pitchFamily="2" charset="-127"/>
                </a:rPr>
                <a:t>Ⅴ</a:t>
              </a:r>
              <a:endParaRPr lang="ko-KR" altLang="en-US" sz="1200" spc="-50" dirty="0">
                <a:ln>
                  <a:solidFill>
                    <a:schemeClr val="bg1">
                      <a:lumMod val="85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endParaRPr>
            </a:p>
          </p:txBody>
        </p:sp>
      </p:grpSp>
      <p:sp>
        <p:nvSpPr>
          <p:cNvPr id="47" name="모서리가 둥근 직사각형 46">
            <a:extLst>
              <a:ext uri="{FF2B5EF4-FFF2-40B4-BE49-F238E27FC236}">
                <a16:creationId xmlns:a16="http://schemas.microsoft.com/office/drawing/2014/main" id="{C60C7C84-7302-48B1-AA8D-F1952C702B56}"/>
              </a:ext>
            </a:extLst>
          </p:cNvPr>
          <p:cNvSpPr/>
          <p:nvPr/>
        </p:nvSpPr>
        <p:spPr>
          <a:xfrm>
            <a:off x="8722228" y="118376"/>
            <a:ext cx="245964" cy="234801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200" spc="-50" dirty="0">
                <a:ln>
                  <a:solidFill>
                    <a:schemeClr val="bg1">
                      <a:lumMod val="85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rPr>
              <a:t>Ⅵ</a:t>
            </a:r>
            <a:endParaRPr lang="ko-KR" altLang="en-US" sz="1200" spc="-50" dirty="0">
              <a:ln>
                <a:solidFill>
                  <a:schemeClr val="bg1">
                    <a:lumMod val="85000"/>
                    <a:alpha val="0"/>
                  </a:schemeClr>
                </a:solidFill>
              </a:ln>
              <a:solidFill>
                <a:schemeClr val="bg1"/>
              </a:solidFill>
              <a:latin typeface="KoPub돋움체 Bold" panose="00000800000000000000" pitchFamily="2" charset="-127"/>
              <a:ea typeface="KoPub돋움체 Bold" panose="00000800000000000000" pitchFamily="2" charset="-127"/>
            </a:endParaRPr>
          </a:p>
        </p:txBody>
      </p:sp>
      <p:pic>
        <p:nvPicPr>
          <p:cNvPr id="16" name="그림 15"/>
          <p:cNvPicPr>
            <a:picLocks noChangeAspect="1"/>
          </p:cNvPicPr>
          <p:nvPr/>
        </p:nvPicPr>
        <p:blipFill rotWithShape="1">
          <a:blip r:embed="rId4"/>
          <a:srcRect t="18554" r="-559"/>
          <a:stretch/>
        </p:blipFill>
        <p:spPr>
          <a:xfrm>
            <a:off x="44316" y="1662401"/>
            <a:ext cx="8953889" cy="410445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ACABF9FB-C12D-465C-A470-6E543CF628DD}"/>
              </a:ext>
            </a:extLst>
          </p:cNvPr>
          <p:cNvSpPr txBox="1"/>
          <p:nvPr/>
        </p:nvSpPr>
        <p:spPr>
          <a:xfrm>
            <a:off x="2561090" y="5877272"/>
            <a:ext cx="3381636" cy="350502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lIns="0" tIns="72000" rIns="0" bIns="0" rtlCol="0" anchor="t" anchorCtr="0">
            <a:no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ko-KR" altLang="en-US" sz="1100" spc="-50" smtClean="0">
                <a:ln>
                  <a:solidFill>
                    <a:schemeClr val="bg1">
                      <a:lumMod val="85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침수 및 홍수 위험도 시스템 구축 및 정확도 산정 결과</a:t>
            </a:r>
            <a:endParaRPr lang="en-US" altLang="ko-KR" sz="1100" spc="-50" dirty="0">
              <a:ln>
                <a:solidFill>
                  <a:schemeClr val="bg1">
                    <a:lumMod val="85000"/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KoPub돋움체 Medium" panose="02020603020101020101" pitchFamily="18" charset="-127"/>
              <a:ea typeface="KoPub돋움체 Medium" panose="020206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60715261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그림 25">
            <a:extLst>
              <a:ext uri="{FF2B5EF4-FFF2-40B4-BE49-F238E27FC236}">
                <a16:creationId xmlns:a16="http://schemas.microsoft.com/office/drawing/2014/main" id="{AD7040A1-E3A2-4ECF-A5F4-DB1F93CB66F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828675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13C0D3C6-25C0-43FD-A0F3-13EE231E8760}"/>
              </a:ext>
            </a:extLst>
          </p:cNvPr>
          <p:cNvSpPr txBox="1"/>
          <p:nvPr/>
        </p:nvSpPr>
        <p:spPr>
          <a:xfrm>
            <a:off x="158308" y="113210"/>
            <a:ext cx="306686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042873" latinLnBrk="1">
              <a:buClr>
                <a:schemeClr val="tx1">
                  <a:lumMod val="50000"/>
                  <a:lumOff val="50000"/>
                </a:schemeClr>
              </a:buClr>
            </a:pPr>
            <a:r>
              <a:rPr lang="ko-KR" altLang="en-US" sz="10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화산섬 제주의 </a:t>
            </a:r>
            <a:r>
              <a:rPr lang="ko-KR" altLang="en-US" sz="10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66FFFF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실시간 홍수 감지 및 안전지원 기술 </a:t>
            </a:r>
            <a:r>
              <a:rPr lang="ko-KR" altLang="en-US" sz="10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개발</a:t>
            </a:r>
          </a:p>
        </p:txBody>
      </p:sp>
      <p:cxnSp>
        <p:nvCxnSpPr>
          <p:cNvPr id="29" name="직선 연결선 28">
            <a:extLst>
              <a:ext uri="{FF2B5EF4-FFF2-40B4-BE49-F238E27FC236}">
                <a16:creationId xmlns:a16="http://schemas.microsoft.com/office/drawing/2014/main" id="{2A3B4120-C5D6-4E6B-83EF-99A42724F464}"/>
              </a:ext>
            </a:extLst>
          </p:cNvPr>
          <p:cNvCxnSpPr>
            <a:cxnSpLocks/>
          </p:cNvCxnSpPr>
          <p:nvPr/>
        </p:nvCxnSpPr>
        <p:spPr>
          <a:xfrm>
            <a:off x="250825" y="366126"/>
            <a:ext cx="2881015" cy="1000"/>
          </a:xfrm>
          <a:prstGeom prst="line">
            <a:avLst/>
          </a:prstGeom>
          <a:ln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17462057-003F-40EC-B16B-766EF48BC713}"/>
              </a:ext>
            </a:extLst>
          </p:cNvPr>
          <p:cNvSpPr txBox="1"/>
          <p:nvPr/>
        </p:nvSpPr>
        <p:spPr>
          <a:xfrm>
            <a:off x="157980" y="400592"/>
            <a:ext cx="36551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042873" latinLnBrk="1">
              <a:spcAft>
                <a:spcPts val="600"/>
              </a:spcAft>
              <a:buClr>
                <a:schemeClr val="tx1">
                  <a:lumMod val="50000"/>
                  <a:lumOff val="50000"/>
                </a:schemeClr>
              </a:buClr>
            </a:pPr>
            <a:r>
              <a:rPr lang="ko-KR" altLang="en-US" sz="20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기관별 </a:t>
            </a:r>
            <a:r>
              <a:rPr lang="ko-KR" altLang="en-US" sz="2000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연구개발 실적   </a:t>
            </a:r>
            <a:r>
              <a:rPr lang="ko-KR" altLang="en-US" sz="16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FFFF00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㈜</a:t>
            </a:r>
            <a:r>
              <a:rPr lang="ko-KR" altLang="en-US" sz="1600" dirty="0" err="1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FFFF00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슈퍼스타트</a:t>
            </a:r>
            <a:endParaRPr lang="en-US" altLang="ko-KR" sz="200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rgbClr val="FFFF00"/>
              </a:solidFill>
              <a:latin typeface="KoPub돋움체 Bold" panose="02020603020101020101" pitchFamily="18" charset="-127"/>
              <a:ea typeface="KoPub돋움체 Bold" panose="02020603020101020101" pitchFamily="18" charset="-127"/>
            </a:endParaRPr>
          </a:p>
        </p:txBody>
      </p:sp>
      <p:sp>
        <p:nvSpPr>
          <p:cNvPr id="36" name="Slide Number Placeholder 4">
            <a:extLst>
              <a:ext uri="{FF2B5EF4-FFF2-40B4-BE49-F238E27FC236}">
                <a16:creationId xmlns:a16="http://schemas.microsoft.com/office/drawing/2014/main" id="{2109913F-AE7C-4464-BE13-AABF4197645E}"/>
              </a:ext>
            </a:extLst>
          </p:cNvPr>
          <p:cNvSpPr txBox="1">
            <a:spLocks/>
          </p:cNvSpPr>
          <p:nvPr/>
        </p:nvSpPr>
        <p:spPr>
          <a:xfrm>
            <a:off x="4126064" y="6541360"/>
            <a:ext cx="891872" cy="25567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dirty="0"/>
              <a:t>Page </a:t>
            </a:r>
            <a:fld id="{F03C90E3-98FA-4A46-95E3-0DCDD3916FEC}" type="slidenum">
              <a:rPr lang="ko-KR" altLang="en-US" smtClean="0"/>
              <a:pPr algn="ctr"/>
              <a:t>31</a:t>
            </a:fld>
            <a:endParaRPr lang="ko-KR" altLang="en-US" dirty="0"/>
          </a:p>
        </p:txBody>
      </p:sp>
      <p:grpSp>
        <p:nvGrpSpPr>
          <p:cNvPr id="33" name="그룹 32"/>
          <p:cNvGrpSpPr/>
          <p:nvPr/>
        </p:nvGrpSpPr>
        <p:grpSpPr>
          <a:xfrm>
            <a:off x="5325856" y="116632"/>
            <a:ext cx="3333101" cy="234801"/>
            <a:chOff x="5325856" y="116632"/>
            <a:chExt cx="3333101" cy="234801"/>
          </a:xfrm>
        </p:grpSpPr>
        <p:grpSp>
          <p:nvGrpSpPr>
            <p:cNvPr id="37" name="그룹 47"/>
            <p:cNvGrpSpPr/>
            <p:nvPr/>
          </p:nvGrpSpPr>
          <p:grpSpPr>
            <a:xfrm>
              <a:off x="5325856" y="116632"/>
              <a:ext cx="3021311" cy="234801"/>
              <a:chOff x="5325856" y="116632"/>
              <a:chExt cx="3021311" cy="234801"/>
            </a:xfrm>
          </p:grpSpPr>
          <p:sp>
            <p:nvSpPr>
              <p:cNvPr id="47" name="모서리가 둥근 직사각형 46">
                <a:extLst>
                  <a:ext uri="{FF2B5EF4-FFF2-40B4-BE49-F238E27FC236}">
                    <a16:creationId xmlns:a16="http://schemas.microsoft.com/office/drawing/2014/main" id="{D41CC5CC-C43C-4DD7-95A2-CA241513C5D3}"/>
                  </a:ext>
                </a:extLst>
              </p:cNvPr>
              <p:cNvSpPr/>
              <p:nvPr/>
            </p:nvSpPr>
            <p:spPr>
              <a:xfrm>
                <a:off x="5325856" y="116632"/>
                <a:ext cx="248205" cy="234801"/>
              </a:xfrm>
              <a:prstGeom prst="round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30325">
                  <a:spcBef>
                    <a:spcPts val="300"/>
                  </a:spcBef>
                  <a:buSzPct val="100000"/>
                </a:pPr>
                <a:r>
                  <a:rPr lang="en-US" altLang="ko-KR" sz="1200" spc="-50" dirty="0">
                    <a:ln>
                      <a:solidFill>
                        <a:schemeClr val="bg1">
                          <a:lumMod val="85000"/>
                          <a:alpha val="0"/>
                        </a:schemeClr>
                      </a:solidFill>
                    </a:ln>
                    <a:solidFill>
                      <a:schemeClr val="bg1"/>
                    </a:solidFill>
                    <a:latin typeface="KoPub돋움체 Bold" panose="00000800000000000000" pitchFamily="2" charset="-127"/>
                    <a:ea typeface="KoPub돋움체 Bold" panose="00000800000000000000" pitchFamily="2" charset="-127"/>
                  </a:rPr>
                  <a:t>Ⅰ</a:t>
                </a:r>
                <a:endParaRPr lang="ko-KR" altLang="en-US" sz="1200" spc="-50" dirty="0">
                  <a:ln>
                    <a:solidFill>
                      <a:schemeClr val="bg1">
                        <a:lumMod val="85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돋움체 Bold" panose="00000800000000000000" pitchFamily="2" charset="-127"/>
                  <a:ea typeface="KoPub돋움체 Bold" panose="00000800000000000000" pitchFamily="2" charset="-127"/>
                </a:endParaRPr>
              </a:p>
            </p:txBody>
          </p:sp>
          <p:sp>
            <p:nvSpPr>
              <p:cNvPr id="49" name="모서리가 둥근 직사각형 48">
                <a:extLst>
                  <a:ext uri="{FF2B5EF4-FFF2-40B4-BE49-F238E27FC236}">
                    <a16:creationId xmlns:a16="http://schemas.microsoft.com/office/drawing/2014/main" id="{8AF7B123-F61A-434C-8319-9275906D574D}"/>
                  </a:ext>
                </a:extLst>
              </p:cNvPr>
              <p:cNvSpPr/>
              <p:nvPr/>
            </p:nvSpPr>
            <p:spPr>
              <a:xfrm>
                <a:off x="5639887" y="116632"/>
                <a:ext cx="234518" cy="234801"/>
              </a:xfrm>
              <a:prstGeom prst="round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30325">
                  <a:spcBef>
                    <a:spcPts val="300"/>
                  </a:spcBef>
                  <a:buSzPct val="100000"/>
                </a:pPr>
                <a:r>
                  <a:rPr lang="en-US" altLang="ko-KR" sz="1200" spc="-50" dirty="0">
                    <a:ln>
                      <a:solidFill>
                        <a:schemeClr val="bg1">
                          <a:lumMod val="85000"/>
                          <a:alpha val="0"/>
                        </a:schemeClr>
                      </a:solidFill>
                    </a:ln>
                    <a:solidFill>
                      <a:schemeClr val="bg1"/>
                    </a:solidFill>
                    <a:latin typeface="KoPub돋움체 Bold" panose="00000800000000000000" pitchFamily="2" charset="-127"/>
                    <a:ea typeface="KoPub돋움체 Bold" panose="00000800000000000000" pitchFamily="2" charset="-127"/>
                  </a:rPr>
                  <a:t>Ⅱ</a:t>
                </a:r>
                <a:endParaRPr lang="ko-KR" altLang="en-US" sz="1200" spc="-50" dirty="0">
                  <a:ln>
                    <a:solidFill>
                      <a:schemeClr val="bg1">
                        <a:lumMod val="85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돋움체 Bold" panose="00000800000000000000" pitchFamily="2" charset="-127"/>
                  <a:ea typeface="KoPub돋움체 Bold" panose="00000800000000000000" pitchFamily="2" charset="-127"/>
                </a:endParaRPr>
              </a:p>
            </p:txBody>
          </p:sp>
          <p:sp>
            <p:nvSpPr>
              <p:cNvPr id="51" name="모서리가 둥근 직사각형 50">
                <a:extLst>
                  <a:ext uri="{FF2B5EF4-FFF2-40B4-BE49-F238E27FC236}">
                    <a16:creationId xmlns:a16="http://schemas.microsoft.com/office/drawing/2014/main" id="{10EE10A1-6FE2-4075-8C5F-5AB2EF088708}"/>
                  </a:ext>
                </a:extLst>
              </p:cNvPr>
              <p:cNvSpPr/>
              <p:nvPr/>
            </p:nvSpPr>
            <p:spPr>
              <a:xfrm>
                <a:off x="5940231" y="116632"/>
                <a:ext cx="234995" cy="234801"/>
              </a:xfrm>
              <a:prstGeom prst="round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>
                  <a:defRPr/>
                </a:pPr>
                <a:r>
                  <a:rPr lang="en-US" altLang="ko-KR" sz="1200" spc="-50" dirty="0">
                    <a:ln>
                      <a:solidFill>
                        <a:schemeClr val="bg1">
                          <a:lumMod val="85000"/>
                          <a:alpha val="0"/>
                        </a:schemeClr>
                      </a:solidFill>
                    </a:ln>
                    <a:solidFill>
                      <a:schemeClr val="bg1"/>
                    </a:solidFill>
                    <a:latin typeface="KoPub돋움체 Bold" panose="00000800000000000000" pitchFamily="2" charset="-127"/>
                    <a:ea typeface="KoPub돋움체 Bold" panose="00000800000000000000" pitchFamily="2" charset="-127"/>
                  </a:rPr>
                  <a:t>Ⅲ</a:t>
                </a:r>
                <a:endParaRPr kumimoji="0" lang="ko-KR" altLang="en-US" sz="1200" b="0" i="0" u="none" strike="noStrike" kern="1200" cap="none" spc="-50" normalizeH="0" baseline="0" noProof="0" dirty="0">
                  <a:ln>
                    <a:solidFill>
                      <a:prstClr val="white">
                        <a:lumMod val="85000"/>
                        <a:alpha val="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KoPub돋움체 Bold" panose="00000800000000000000" pitchFamily="2" charset="-127"/>
                  <a:ea typeface="KoPub돋움체 Bold" panose="00000800000000000000" pitchFamily="2" charset="-127"/>
                  <a:cs typeface="+mn-cs"/>
                </a:endParaRPr>
              </a:p>
            </p:txBody>
          </p:sp>
          <p:sp>
            <p:nvSpPr>
              <p:cNvPr id="52" name="모서리가 둥근 직사각형 51">
                <a:extLst>
                  <a:ext uri="{FF2B5EF4-FFF2-40B4-BE49-F238E27FC236}">
                    <a16:creationId xmlns:a16="http://schemas.microsoft.com/office/drawing/2014/main" id="{271B1E74-7986-4375-9955-BBE213061F26}"/>
                  </a:ext>
                </a:extLst>
              </p:cNvPr>
              <p:cNvSpPr/>
              <p:nvPr/>
            </p:nvSpPr>
            <p:spPr>
              <a:xfrm>
                <a:off x="6228184" y="116632"/>
                <a:ext cx="2118983" cy="234801"/>
              </a:xfrm>
              <a:prstGeom prst="roundRect">
                <a:avLst/>
              </a:prstGeom>
              <a:solidFill>
                <a:srgbClr val="2D506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r>
                  <a:rPr lang="en-US" altLang="ko-KR" sz="1200" spc="-50" dirty="0">
                    <a:ln>
                      <a:solidFill>
                        <a:schemeClr val="bg1">
                          <a:lumMod val="85000"/>
                          <a:alpha val="0"/>
                        </a:schemeClr>
                      </a:solidFill>
                    </a:ln>
                    <a:solidFill>
                      <a:schemeClr val="bg1"/>
                    </a:solidFill>
                    <a:latin typeface="KoPub돋움체 Bold" panose="00000800000000000000" pitchFamily="2" charset="-127"/>
                    <a:ea typeface="KoPub돋움체 Bold" panose="00000800000000000000" pitchFamily="2" charset="-127"/>
                  </a:rPr>
                  <a:t>Ⅳ</a:t>
                </a:r>
                <a:r>
                  <a:rPr kumimoji="0" lang="en-US" altLang="ko-KR" sz="1200" b="0" i="0" u="none" strike="noStrike" kern="1200" cap="none" spc="-50" normalizeH="0" baseline="0" noProof="0" dirty="0">
                    <a:ln>
                      <a:solidFill>
                        <a:prstClr val="white">
                          <a:lumMod val="85000"/>
                          <a:alpha val="0"/>
                        </a:prstClr>
                      </a:solidFill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KoPub돋움체 Bold" panose="00000800000000000000" pitchFamily="2" charset="-127"/>
                    <a:ea typeface="KoPub돋움체 Bold" panose="00000800000000000000" pitchFamily="2" charset="-127"/>
                    <a:cs typeface="+mn-cs"/>
                  </a:rPr>
                  <a:t>. </a:t>
                </a:r>
                <a:r>
                  <a:rPr kumimoji="0" lang="ko-KR" altLang="en-US" sz="1200" b="0" i="0" u="none" strike="noStrike" kern="1200" cap="none" spc="-50" normalizeH="0" baseline="0" noProof="0" dirty="0" smtClean="0">
                    <a:ln>
                      <a:solidFill>
                        <a:prstClr val="white">
                          <a:lumMod val="85000"/>
                          <a:alpha val="0"/>
                        </a:prstClr>
                      </a:solidFill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KoPub돋움체 Bold" panose="00000800000000000000" pitchFamily="2" charset="-127"/>
                    <a:ea typeface="KoPub돋움체 Bold" panose="00000800000000000000" pitchFamily="2" charset="-127"/>
                    <a:cs typeface="+mn-cs"/>
                  </a:rPr>
                  <a:t>기관별 연구개발 실적</a:t>
                </a:r>
                <a:endParaRPr kumimoji="0" lang="ko-KR" altLang="en-US" sz="1200" b="0" i="0" u="none" strike="noStrike" kern="1200" cap="none" spc="-50" normalizeH="0" baseline="0" noProof="0" dirty="0">
                  <a:ln>
                    <a:solidFill>
                      <a:prstClr val="white">
                        <a:lumMod val="85000"/>
                        <a:alpha val="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KoPub돋움체 Bold" panose="00000800000000000000" pitchFamily="2" charset="-127"/>
                  <a:ea typeface="KoPub돋움체 Bold" panose="00000800000000000000" pitchFamily="2" charset="-127"/>
                  <a:cs typeface="+mn-cs"/>
                </a:endParaRPr>
              </a:p>
            </p:txBody>
          </p:sp>
        </p:grpSp>
        <p:sp>
          <p:nvSpPr>
            <p:cNvPr id="46" name="모서리가 둥근 직사각형 45">
              <a:extLst>
                <a:ext uri="{FF2B5EF4-FFF2-40B4-BE49-F238E27FC236}">
                  <a16:creationId xmlns:a16="http://schemas.microsoft.com/office/drawing/2014/main" id="{AB1AE3CF-D32B-4DCB-86C8-066CA9EE39FE}"/>
                </a:ext>
              </a:extLst>
            </p:cNvPr>
            <p:cNvSpPr/>
            <p:nvPr/>
          </p:nvSpPr>
          <p:spPr>
            <a:xfrm>
              <a:off x="8412993" y="116632"/>
              <a:ext cx="245964" cy="234801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200" spc="-50" dirty="0">
                  <a:ln>
                    <a:solidFill>
                      <a:schemeClr val="bg1">
                        <a:lumMod val="85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돋움체 Bold" panose="00000800000000000000" pitchFamily="2" charset="-127"/>
                  <a:ea typeface="KoPub돋움체 Bold" panose="00000800000000000000" pitchFamily="2" charset="-127"/>
                </a:rPr>
                <a:t>Ⅴ</a:t>
              </a:r>
              <a:endParaRPr lang="ko-KR" altLang="en-US" sz="1200" spc="-50" dirty="0">
                <a:ln>
                  <a:solidFill>
                    <a:schemeClr val="bg1">
                      <a:lumMod val="85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endParaRPr>
            </a:p>
          </p:txBody>
        </p:sp>
      </p:grpSp>
      <p:sp>
        <p:nvSpPr>
          <p:cNvPr id="53" name="모서리가 둥근 직사각형 52">
            <a:extLst>
              <a:ext uri="{FF2B5EF4-FFF2-40B4-BE49-F238E27FC236}">
                <a16:creationId xmlns:a16="http://schemas.microsoft.com/office/drawing/2014/main" id="{C60C7C84-7302-48B1-AA8D-F1952C702B56}"/>
              </a:ext>
            </a:extLst>
          </p:cNvPr>
          <p:cNvSpPr/>
          <p:nvPr/>
        </p:nvSpPr>
        <p:spPr>
          <a:xfrm>
            <a:off x="8722228" y="118376"/>
            <a:ext cx="245964" cy="234801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200" spc="-50" dirty="0">
                <a:ln>
                  <a:solidFill>
                    <a:schemeClr val="bg1">
                      <a:lumMod val="85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rPr>
              <a:t>Ⅵ</a:t>
            </a:r>
            <a:endParaRPr lang="ko-KR" altLang="en-US" sz="1200" spc="-50" dirty="0">
              <a:ln>
                <a:solidFill>
                  <a:schemeClr val="bg1">
                    <a:lumMod val="85000"/>
                    <a:alpha val="0"/>
                  </a:schemeClr>
                </a:solidFill>
              </a:ln>
              <a:solidFill>
                <a:schemeClr val="bg1"/>
              </a:solidFill>
              <a:latin typeface="KoPub돋움체 Bold" panose="00000800000000000000" pitchFamily="2" charset="-127"/>
              <a:ea typeface="KoPub돋움체 Bold" panose="00000800000000000000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67356698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그림 25">
            <a:extLst>
              <a:ext uri="{FF2B5EF4-FFF2-40B4-BE49-F238E27FC236}">
                <a16:creationId xmlns:a16="http://schemas.microsoft.com/office/drawing/2014/main" id="{AD7040A1-E3A2-4ECF-A5F4-DB1F93CB66F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828675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13C0D3C6-25C0-43FD-A0F3-13EE231E8760}"/>
              </a:ext>
            </a:extLst>
          </p:cNvPr>
          <p:cNvSpPr txBox="1"/>
          <p:nvPr/>
        </p:nvSpPr>
        <p:spPr>
          <a:xfrm>
            <a:off x="158308" y="113210"/>
            <a:ext cx="306686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042873" latinLnBrk="1">
              <a:buClr>
                <a:schemeClr val="tx1">
                  <a:lumMod val="50000"/>
                  <a:lumOff val="50000"/>
                </a:schemeClr>
              </a:buClr>
            </a:pPr>
            <a:r>
              <a:rPr lang="ko-KR" altLang="en-US" sz="10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화산섬 제주의 </a:t>
            </a:r>
            <a:r>
              <a:rPr lang="ko-KR" altLang="en-US" sz="10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66FFFF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실시간 홍수 감지 및 안전지원 기술 </a:t>
            </a:r>
            <a:r>
              <a:rPr lang="ko-KR" altLang="en-US" sz="10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개발</a:t>
            </a:r>
          </a:p>
        </p:txBody>
      </p:sp>
      <p:cxnSp>
        <p:nvCxnSpPr>
          <p:cNvPr id="29" name="직선 연결선 28">
            <a:extLst>
              <a:ext uri="{FF2B5EF4-FFF2-40B4-BE49-F238E27FC236}">
                <a16:creationId xmlns:a16="http://schemas.microsoft.com/office/drawing/2014/main" id="{2A3B4120-C5D6-4E6B-83EF-99A42724F464}"/>
              </a:ext>
            </a:extLst>
          </p:cNvPr>
          <p:cNvCxnSpPr>
            <a:cxnSpLocks/>
          </p:cNvCxnSpPr>
          <p:nvPr/>
        </p:nvCxnSpPr>
        <p:spPr>
          <a:xfrm>
            <a:off x="250825" y="366126"/>
            <a:ext cx="2881015" cy="1000"/>
          </a:xfrm>
          <a:prstGeom prst="line">
            <a:avLst/>
          </a:prstGeom>
          <a:ln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17462057-003F-40EC-B16B-766EF48BC713}"/>
              </a:ext>
            </a:extLst>
          </p:cNvPr>
          <p:cNvSpPr txBox="1"/>
          <p:nvPr/>
        </p:nvSpPr>
        <p:spPr>
          <a:xfrm>
            <a:off x="157980" y="400592"/>
            <a:ext cx="38347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042873" latinLnBrk="1">
              <a:spcAft>
                <a:spcPts val="600"/>
              </a:spcAft>
              <a:buClr>
                <a:schemeClr val="tx1">
                  <a:lumMod val="50000"/>
                  <a:lumOff val="50000"/>
                </a:schemeClr>
              </a:buClr>
            </a:pPr>
            <a:r>
              <a:rPr lang="ko-KR" altLang="en-US" sz="20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기관별 </a:t>
            </a:r>
            <a:r>
              <a:rPr lang="ko-KR" altLang="en-US" sz="2000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연구개발 실적   </a:t>
            </a:r>
            <a:r>
              <a:rPr lang="ko-KR" altLang="en-US" sz="16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FFFF00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㈜</a:t>
            </a:r>
            <a:r>
              <a:rPr lang="ko-KR" altLang="en-US" sz="1600" dirty="0" err="1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FFFF00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가온도시정보</a:t>
            </a:r>
            <a:endParaRPr lang="en-US" altLang="ko-KR" sz="200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rgbClr val="FFFF00"/>
              </a:solidFill>
              <a:latin typeface="KoPub돋움체 Bold" panose="02020603020101020101" pitchFamily="18" charset="-127"/>
              <a:ea typeface="KoPub돋움체 Bold" panose="02020603020101020101" pitchFamily="18" charset="-127"/>
            </a:endParaRPr>
          </a:p>
        </p:txBody>
      </p:sp>
      <p:sp>
        <p:nvSpPr>
          <p:cNvPr id="38" name="Slide Number Placeholder 4">
            <a:extLst>
              <a:ext uri="{FF2B5EF4-FFF2-40B4-BE49-F238E27FC236}">
                <a16:creationId xmlns:a16="http://schemas.microsoft.com/office/drawing/2014/main" id="{2109913F-AE7C-4464-BE13-AABF4197645E}"/>
              </a:ext>
            </a:extLst>
          </p:cNvPr>
          <p:cNvSpPr txBox="1">
            <a:spLocks/>
          </p:cNvSpPr>
          <p:nvPr/>
        </p:nvSpPr>
        <p:spPr>
          <a:xfrm>
            <a:off x="4126064" y="6541360"/>
            <a:ext cx="891872" cy="25567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dirty="0"/>
              <a:t>Page </a:t>
            </a:r>
            <a:fld id="{F03C90E3-98FA-4A46-95E3-0DCDD3916FEC}" type="slidenum">
              <a:rPr lang="ko-KR" altLang="en-US" smtClean="0"/>
              <a:pPr algn="ctr"/>
              <a:t>32</a:t>
            </a:fld>
            <a:endParaRPr lang="ko-KR" altLang="en-US" dirty="0"/>
          </a:p>
        </p:txBody>
      </p:sp>
      <p:grpSp>
        <p:nvGrpSpPr>
          <p:cNvPr id="34" name="그룹 33"/>
          <p:cNvGrpSpPr/>
          <p:nvPr/>
        </p:nvGrpSpPr>
        <p:grpSpPr>
          <a:xfrm>
            <a:off x="5325856" y="116632"/>
            <a:ext cx="3333101" cy="234801"/>
            <a:chOff x="5325856" y="116632"/>
            <a:chExt cx="3333101" cy="234801"/>
          </a:xfrm>
        </p:grpSpPr>
        <p:grpSp>
          <p:nvGrpSpPr>
            <p:cNvPr id="42" name="그룹 47"/>
            <p:cNvGrpSpPr/>
            <p:nvPr/>
          </p:nvGrpSpPr>
          <p:grpSpPr>
            <a:xfrm>
              <a:off x="5325856" y="116632"/>
              <a:ext cx="3021311" cy="234801"/>
              <a:chOff x="5325856" y="116632"/>
              <a:chExt cx="3021311" cy="234801"/>
            </a:xfrm>
          </p:grpSpPr>
          <p:sp>
            <p:nvSpPr>
              <p:cNvPr id="54" name="모서리가 둥근 직사각형 53">
                <a:extLst>
                  <a:ext uri="{FF2B5EF4-FFF2-40B4-BE49-F238E27FC236}">
                    <a16:creationId xmlns:a16="http://schemas.microsoft.com/office/drawing/2014/main" id="{D41CC5CC-C43C-4DD7-95A2-CA241513C5D3}"/>
                  </a:ext>
                </a:extLst>
              </p:cNvPr>
              <p:cNvSpPr/>
              <p:nvPr/>
            </p:nvSpPr>
            <p:spPr>
              <a:xfrm>
                <a:off x="5325856" y="116632"/>
                <a:ext cx="248205" cy="234801"/>
              </a:xfrm>
              <a:prstGeom prst="round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30325">
                  <a:spcBef>
                    <a:spcPts val="300"/>
                  </a:spcBef>
                  <a:buSzPct val="100000"/>
                </a:pPr>
                <a:r>
                  <a:rPr lang="en-US" altLang="ko-KR" sz="1200" spc="-50" dirty="0">
                    <a:ln>
                      <a:solidFill>
                        <a:schemeClr val="bg1">
                          <a:lumMod val="85000"/>
                          <a:alpha val="0"/>
                        </a:schemeClr>
                      </a:solidFill>
                    </a:ln>
                    <a:solidFill>
                      <a:schemeClr val="bg1"/>
                    </a:solidFill>
                    <a:latin typeface="KoPub돋움체 Bold" panose="00000800000000000000" pitchFamily="2" charset="-127"/>
                    <a:ea typeface="KoPub돋움체 Bold" panose="00000800000000000000" pitchFamily="2" charset="-127"/>
                  </a:rPr>
                  <a:t>Ⅰ</a:t>
                </a:r>
                <a:endParaRPr lang="ko-KR" altLang="en-US" sz="1200" spc="-50" dirty="0">
                  <a:ln>
                    <a:solidFill>
                      <a:schemeClr val="bg1">
                        <a:lumMod val="85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돋움체 Bold" panose="00000800000000000000" pitchFamily="2" charset="-127"/>
                  <a:ea typeface="KoPub돋움체 Bold" panose="00000800000000000000" pitchFamily="2" charset="-127"/>
                </a:endParaRPr>
              </a:p>
            </p:txBody>
          </p:sp>
          <p:sp>
            <p:nvSpPr>
              <p:cNvPr id="62" name="모서리가 둥근 직사각형 61">
                <a:extLst>
                  <a:ext uri="{FF2B5EF4-FFF2-40B4-BE49-F238E27FC236}">
                    <a16:creationId xmlns:a16="http://schemas.microsoft.com/office/drawing/2014/main" id="{8AF7B123-F61A-434C-8319-9275906D574D}"/>
                  </a:ext>
                </a:extLst>
              </p:cNvPr>
              <p:cNvSpPr/>
              <p:nvPr/>
            </p:nvSpPr>
            <p:spPr>
              <a:xfrm>
                <a:off x="5639887" y="116632"/>
                <a:ext cx="234518" cy="234801"/>
              </a:xfrm>
              <a:prstGeom prst="round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30325">
                  <a:spcBef>
                    <a:spcPts val="300"/>
                  </a:spcBef>
                  <a:buSzPct val="100000"/>
                </a:pPr>
                <a:r>
                  <a:rPr lang="en-US" altLang="ko-KR" sz="1200" spc="-50" dirty="0">
                    <a:ln>
                      <a:solidFill>
                        <a:schemeClr val="bg1">
                          <a:lumMod val="85000"/>
                          <a:alpha val="0"/>
                        </a:schemeClr>
                      </a:solidFill>
                    </a:ln>
                    <a:solidFill>
                      <a:schemeClr val="bg1"/>
                    </a:solidFill>
                    <a:latin typeface="KoPub돋움체 Bold" panose="00000800000000000000" pitchFamily="2" charset="-127"/>
                    <a:ea typeface="KoPub돋움체 Bold" panose="00000800000000000000" pitchFamily="2" charset="-127"/>
                  </a:rPr>
                  <a:t>Ⅱ</a:t>
                </a:r>
                <a:endParaRPr lang="ko-KR" altLang="en-US" sz="1200" spc="-50" dirty="0">
                  <a:ln>
                    <a:solidFill>
                      <a:schemeClr val="bg1">
                        <a:lumMod val="85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돋움체 Bold" panose="00000800000000000000" pitchFamily="2" charset="-127"/>
                  <a:ea typeface="KoPub돋움체 Bold" panose="00000800000000000000" pitchFamily="2" charset="-127"/>
                </a:endParaRPr>
              </a:p>
            </p:txBody>
          </p:sp>
          <p:sp>
            <p:nvSpPr>
              <p:cNvPr id="63" name="모서리가 둥근 직사각형 62">
                <a:extLst>
                  <a:ext uri="{FF2B5EF4-FFF2-40B4-BE49-F238E27FC236}">
                    <a16:creationId xmlns:a16="http://schemas.microsoft.com/office/drawing/2014/main" id="{10EE10A1-6FE2-4075-8C5F-5AB2EF088708}"/>
                  </a:ext>
                </a:extLst>
              </p:cNvPr>
              <p:cNvSpPr/>
              <p:nvPr/>
            </p:nvSpPr>
            <p:spPr>
              <a:xfrm>
                <a:off x="5940231" y="116632"/>
                <a:ext cx="234995" cy="234801"/>
              </a:xfrm>
              <a:prstGeom prst="round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>
                  <a:defRPr/>
                </a:pPr>
                <a:r>
                  <a:rPr lang="en-US" altLang="ko-KR" sz="1200" spc="-50" dirty="0">
                    <a:ln>
                      <a:solidFill>
                        <a:schemeClr val="bg1">
                          <a:lumMod val="85000"/>
                          <a:alpha val="0"/>
                        </a:schemeClr>
                      </a:solidFill>
                    </a:ln>
                    <a:solidFill>
                      <a:schemeClr val="bg1"/>
                    </a:solidFill>
                    <a:latin typeface="KoPub돋움체 Bold" panose="00000800000000000000" pitchFamily="2" charset="-127"/>
                    <a:ea typeface="KoPub돋움체 Bold" panose="00000800000000000000" pitchFamily="2" charset="-127"/>
                  </a:rPr>
                  <a:t>Ⅲ</a:t>
                </a:r>
                <a:endParaRPr kumimoji="0" lang="ko-KR" altLang="en-US" sz="1200" b="0" i="0" u="none" strike="noStrike" kern="1200" cap="none" spc="-50" normalizeH="0" baseline="0" noProof="0" dirty="0">
                  <a:ln>
                    <a:solidFill>
                      <a:prstClr val="white">
                        <a:lumMod val="85000"/>
                        <a:alpha val="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KoPub돋움체 Bold" panose="00000800000000000000" pitchFamily="2" charset="-127"/>
                  <a:ea typeface="KoPub돋움체 Bold" panose="00000800000000000000" pitchFamily="2" charset="-127"/>
                  <a:cs typeface="+mn-cs"/>
                </a:endParaRPr>
              </a:p>
            </p:txBody>
          </p:sp>
          <p:sp>
            <p:nvSpPr>
              <p:cNvPr id="64" name="모서리가 둥근 직사각형 63">
                <a:extLst>
                  <a:ext uri="{FF2B5EF4-FFF2-40B4-BE49-F238E27FC236}">
                    <a16:creationId xmlns:a16="http://schemas.microsoft.com/office/drawing/2014/main" id="{271B1E74-7986-4375-9955-BBE213061F26}"/>
                  </a:ext>
                </a:extLst>
              </p:cNvPr>
              <p:cNvSpPr/>
              <p:nvPr/>
            </p:nvSpPr>
            <p:spPr>
              <a:xfrm>
                <a:off x="6228184" y="116632"/>
                <a:ext cx="2118983" cy="234801"/>
              </a:xfrm>
              <a:prstGeom prst="roundRect">
                <a:avLst/>
              </a:prstGeom>
              <a:solidFill>
                <a:srgbClr val="2D506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r>
                  <a:rPr lang="en-US" altLang="ko-KR" sz="1200" spc="-50" dirty="0">
                    <a:ln>
                      <a:solidFill>
                        <a:schemeClr val="bg1">
                          <a:lumMod val="85000"/>
                          <a:alpha val="0"/>
                        </a:schemeClr>
                      </a:solidFill>
                    </a:ln>
                    <a:solidFill>
                      <a:schemeClr val="bg1"/>
                    </a:solidFill>
                    <a:latin typeface="KoPub돋움체 Bold" panose="00000800000000000000" pitchFamily="2" charset="-127"/>
                    <a:ea typeface="KoPub돋움체 Bold" panose="00000800000000000000" pitchFamily="2" charset="-127"/>
                  </a:rPr>
                  <a:t>Ⅳ</a:t>
                </a:r>
                <a:r>
                  <a:rPr kumimoji="0" lang="en-US" altLang="ko-KR" sz="1200" b="0" i="0" u="none" strike="noStrike" kern="1200" cap="none" spc="-50" normalizeH="0" baseline="0" noProof="0" dirty="0">
                    <a:ln>
                      <a:solidFill>
                        <a:prstClr val="white">
                          <a:lumMod val="85000"/>
                          <a:alpha val="0"/>
                        </a:prstClr>
                      </a:solidFill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KoPub돋움체 Bold" panose="00000800000000000000" pitchFamily="2" charset="-127"/>
                    <a:ea typeface="KoPub돋움체 Bold" panose="00000800000000000000" pitchFamily="2" charset="-127"/>
                    <a:cs typeface="+mn-cs"/>
                  </a:rPr>
                  <a:t>. </a:t>
                </a:r>
                <a:r>
                  <a:rPr kumimoji="0" lang="ko-KR" altLang="en-US" sz="1200" b="0" i="0" u="none" strike="noStrike" kern="1200" cap="none" spc="-50" normalizeH="0" baseline="0" noProof="0" dirty="0" smtClean="0">
                    <a:ln>
                      <a:solidFill>
                        <a:prstClr val="white">
                          <a:lumMod val="85000"/>
                          <a:alpha val="0"/>
                        </a:prstClr>
                      </a:solidFill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KoPub돋움체 Bold" panose="00000800000000000000" pitchFamily="2" charset="-127"/>
                    <a:ea typeface="KoPub돋움체 Bold" panose="00000800000000000000" pitchFamily="2" charset="-127"/>
                    <a:cs typeface="+mn-cs"/>
                  </a:rPr>
                  <a:t>기관별 연구개발 실적</a:t>
                </a:r>
                <a:endParaRPr kumimoji="0" lang="ko-KR" altLang="en-US" sz="1200" b="0" i="0" u="none" strike="noStrike" kern="1200" cap="none" spc="-50" normalizeH="0" baseline="0" noProof="0" dirty="0">
                  <a:ln>
                    <a:solidFill>
                      <a:prstClr val="white">
                        <a:lumMod val="85000"/>
                        <a:alpha val="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KoPub돋움체 Bold" panose="00000800000000000000" pitchFamily="2" charset="-127"/>
                  <a:ea typeface="KoPub돋움체 Bold" panose="00000800000000000000" pitchFamily="2" charset="-127"/>
                  <a:cs typeface="+mn-cs"/>
                </a:endParaRPr>
              </a:p>
            </p:txBody>
          </p:sp>
        </p:grpSp>
        <p:sp>
          <p:nvSpPr>
            <p:cNvPr id="53" name="모서리가 둥근 직사각형 52">
              <a:extLst>
                <a:ext uri="{FF2B5EF4-FFF2-40B4-BE49-F238E27FC236}">
                  <a16:creationId xmlns:a16="http://schemas.microsoft.com/office/drawing/2014/main" id="{AB1AE3CF-D32B-4DCB-86C8-066CA9EE39FE}"/>
                </a:ext>
              </a:extLst>
            </p:cNvPr>
            <p:cNvSpPr/>
            <p:nvPr/>
          </p:nvSpPr>
          <p:spPr>
            <a:xfrm>
              <a:off x="8412993" y="116632"/>
              <a:ext cx="245964" cy="234801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200" spc="-50" dirty="0">
                  <a:ln>
                    <a:solidFill>
                      <a:schemeClr val="bg1">
                        <a:lumMod val="85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돋움체 Bold" panose="00000800000000000000" pitchFamily="2" charset="-127"/>
                  <a:ea typeface="KoPub돋움체 Bold" panose="00000800000000000000" pitchFamily="2" charset="-127"/>
                </a:rPr>
                <a:t>Ⅴ</a:t>
              </a:r>
              <a:endParaRPr lang="ko-KR" altLang="en-US" sz="1200" spc="-50" dirty="0">
                <a:ln>
                  <a:solidFill>
                    <a:schemeClr val="bg1">
                      <a:lumMod val="85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endParaRPr>
            </a:p>
          </p:txBody>
        </p:sp>
      </p:grpSp>
      <p:sp>
        <p:nvSpPr>
          <p:cNvPr id="65" name="모서리가 둥근 직사각형 64">
            <a:extLst>
              <a:ext uri="{FF2B5EF4-FFF2-40B4-BE49-F238E27FC236}">
                <a16:creationId xmlns:a16="http://schemas.microsoft.com/office/drawing/2014/main" id="{C60C7C84-7302-48B1-AA8D-F1952C702B56}"/>
              </a:ext>
            </a:extLst>
          </p:cNvPr>
          <p:cNvSpPr/>
          <p:nvPr/>
        </p:nvSpPr>
        <p:spPr>
          <a:xfrm>
            <a:off x="8722228" y="118376"/>
            <a:ext cx="245964" cy="234801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200" spc="-50" dirty="0">
                <a:ln>
                  <a:solidFill>
                    <a:schemeClr val="bg1">
                      <a:lumMod val="85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rPr>
              <a:t>Ⅵ</a:t>
            </a:r>
            <a:endParaRPr lang="ko-KR" altLang="en-US" sz="1200" spc="-50" dirty="0">
              <a:ln>
                <a:solidFill>
                  <a:schemeClr val="bg1">
                    <a:lumMod val="85000"/>
                    <a:alpha val="0"/>
                  </a:schemeClr>
                </a:solidFill>
              </a:ln>
              <a:solidFill>
                <a:schemeClr val="bg1"/>
              </a:solidFill>
              <a:latin typeface="KoPub돋움체 Bold" panose="00000800000000000000" pitchFamily="2" charset="-127"/>
              <a:ea typeface="KoPub돋움체 Bold" panose="00000800000000000000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76232512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그림 25">
            <a:extLst>
              <a:ext uri="{FF2B5EF4-FFF2-40B4-BE49-F238E27FC236}">
                <a16:creationId xmlns:a16="http://schemas.microsoft.com/office/drawing/2014/main" id="{AD7040A1-E3A2-4ECF-A5F4-DB1F93CB66F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828675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13C0D3C6-25C0-43FD-A0F3-13EE231E8760}"/>
              </a:ext>
            </a:extLst>
          </p:cNvPr>
          <p:cNvSpPr txBox="1"/>
          <p:nvPr/>
        </p:nvSpPr>
        <p:spPr>
          <a:xfrm>
            <a:off x="158308" y="113210"/>
            <a:ext cx="306686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042873" latinLnBrk="1">
              <a:buClr>
                <a:schemeClr val="tx1">
                  <a:lumMod val="50000"/>
                  <a:lumOff val="50000"/>
                </a:schemeClr>
              </a:buClr>
            </a:pPr>
            <a:r>
              <a:rPr lang="ko-KR" altLang="en-US" sz="10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화산섬 제주의 </a:t>
            </a:r>
            <a:r>
              <a:rPr lang="ko-KR" altLang="en-US" sz="10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66FFFF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실시간 홍수 감지 및 안전지원 기술 </a:t>
            </a:r>
            <a:r>
              <a:rPr lang="ko-KR" altLang="en-US" sz="10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개발</a:t>
            </a:r>
          </a:p>
        </p:txBody>
      </p:sp>
      <p:cxnSp>
        <p:nvCxnSpPr>
          <p:cNvPr id="29" name="직선 연결선 28">
            <a:extLst>
              <a:ext uri="{FF2B5EF4-FFF2-40B4-BE49-F238E27FC236}">
                <a16:creationId xmlns:a16="http://schemas.microsoft.com/office/drawing/2014/main" id="{2A3B4120-C5D6-4E6B-83EF-99A42724F464}"/>
              </a:ext>
            </a:extLst>
          </p:cNvPr>
          <p:cNvCxnSpPr>
            <a:cxnSpLocks/>
          </p:cNvCxnSpPr>
          <p:nvPr/>
        </p:nvCxnSpPr>
        <p:spPr>
          <a:xfrm>
            <a:off x="250825" y="366126"/>
            <a:ext cx="2881015" cy="1000"/>
          </a:xfrm>
          <a:prstGeom prst="line">
            <a:avLst/>
          </a:prstGeom>
          <a:ln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" name="TextBox 86">
            <a:extLst>
              <a:ext uri="{FF2B5EF4-FFF2-40B4-BE49-F238E27FC236}">
                <a16:creationId xmlns:a16="http://schemas.microsoft.com/office/drawing/2014/main" id="{4C98EC26-7629-4A2B-ACCB-12B9E2EBE40D}"/>
              </a:ext>
            </a:extLst>
          </p:cNvPr>
          <p:cNvSpPr txBox="1"/>
          <p:nvPr/>
        </p:nvSpPr>
        <p:spPr>
          <a:xfrm>
            <a:off x="157980" y="400592"/>
            <a:ext cx="44422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042873" latinLnBrk="1">
              <a:spcAft>
                <a:spcPts val="600"/>
              </a:spcAft>
              <a:buClr>
                <a:schemeClr val="tx1">
                  <a:lumMod val="50000"/>
                  <a:lumOff val="50000"/>
                </a:schemeClr>
              </a:buClr>
            </a:pPr>
            <a:r>
              <a:rPr lang="ko-KR" altLang="en-US" sz="2000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연구개발 목표 달성 애로사항 및 극복 방안</a:t>
            </a:r>
            <a:endParaRPr lang="en-US" altLang="ko-KR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/>
              </a:solidFill>
              <a:latin typeface="KoPub돋움체 Bold" panose="02020603020101020101" pitchFamily="18" charset="-127"/>
              <a:ea typeface="KoPub돋움체 Bold" panose="02020603020101020101" pitchFamily="18" charset="-127"/>
            </a:endParaRPr>
          </a:p>
        </p:txBody>
      </p:sp>
      <p:sp>
        <p:nvSpPr>
          <p:cNvPr id="88" name="직사각형 87">
            <a:extLst>
              <a:ext uri="{FF2B5EF4-FFF2-40B4-BE49-F238E27FC236}">
                <a16:creationId xmlns:a16="http://schemas.microsoft.com/office/drawing/2014/main" id="{3C8DD541-3627-4A96-A234-3318C76840AB}"/>
              </a:ext>
            </a:extLst>
          </p:cNvPr>
          <p:cNvSpPr/>
          <p:nvPr/>
        </p:nvSpPr>
        <p:spPr>
          <a:xfrm>
            <a:off x="254731" y="1125538"/>
            <a:ext cx="1332000" cy="166052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3877EC14-2781-4838-ABBD-081DE2325E14}"/>
              </a:ext>
            </a:extLst>
          </p:cNvPr>
          <p:cNvSpPr txBox="1"/>
          <p:nvPr/>
        </p:nvSpPr>
        <p:spPr>
          <a:xfrm>
            <a:off x="480707" y="1386206"/>
            <a:ext cx="880049" cy="738664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spAutoFit/>
          </a:bodyPr>
          <a:lstStyle>
            <a:defPPr>
              <a:defRPr lang="ko-KR"/>
            </a:defPPr>
            <a:lvl1pPr marL="288000" indent="-288000">
              <a:lnSpc>
                <a:spcPct val="130000"/>
              </a:lnSpc>
              <a:buAutoNum type="arabicPeriod"/>
              <a:defRPr sz="2400">
                <a:gradFill>
                  <a:gsLst>
                    <a:gs pos="0">
                      <a:schemeClr val="tx1">
                        <a:lumMod val="85000"/>
                        <a:lumOff val="15000"/>
                      </a:schemeClr>
                    </a:gs>
                    <a:gs pos="99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0"/>
                </a:gradFill>
                <a:latin typeface="Rix고딕 B" pitchFamily="18" charset="-127"/>
                <a:ea typeface="Rix고딕 B" pitchFamily="18" charset="-127"/>
              </a:defRPr>
            </a:lvl1pPr>
          </a:lstStyle>
          <a:p>
            <a:pPr marL="0" indent="0" algn="ctr" font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tx1">
                  <a:lumMod val="50000"/>
                  <a:lumOff val="50000"/>
                </a:schemeClr>
              </a:buClr>
              <a:buSzPct val="80000"/>
              <a:buNone/>
              <a:tabLst>
                <a:tab pos="152400" algn="l"/>
                <a:tab pos="303213" algn="l"/>
                <a:tab pos="461963" algn="l"/>
              </a:tabLst>
              <a:defRPr/>
            </a:pPr>
            <a:r>
              <a:rPr lang="ko-KR" altLang="en-US" sz="1600" spc="-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FF0000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  <a:sym typeface="Arial"/>
              </a:rPr>
              <a:t>제주도</a:t>
            </a:r>
            <a:endParaRPr lang="en-US" altLang="ko-KR" sz="1600" spc="-10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rgbClr val="FF0000"/>
              </a:solidFill>
              <a:latin typeface="KoPub돋움체 Bold" panose="02020603020101020101" pitchFamily="18" charset="-127"/>
              <a:ea typeface="KoPub돋움체 Bold" panose="02020603020101020101" pitchFamily="18" charset="-127"/>
              <a:sym typeface="Arial"/>
            </a:endParaRPr>
          </a:p>
          <a:p>
            <a:pPr marL="0" indent="0" algn="ctr" font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tx1">
                  <a:lumMod val="50000"/>
                  <a:lumOff val="50000"/>
                </a:schemeClr>
              </a:buClr>
              <a:buSzPct val="80000"/>
              <a:buNone/>
              <a:tabLst>
                <a:tab pos="152400" algn="l"/>
                <a:tab pos="303213" algn="l"/>
                <a:tab pos="461963" algn="l"/>
              </a:tabLst>
              <a:defRPr/>
            </a:pPr>
            <a:r>
              <a:rPr lang="ko-KR" altLang="en-US" sz="1600" spc="-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FF0000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  <a:sym typeface="Arial"/>
              </a:rPr>
              <a:t>중앙상황실 </a:t>
            </a:r>
            <a:endParaRPr lang="en-US" altLang="ko-KR" sz="1600" spc="-10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rgbClr val="FF0000"/>
              </a:solidFill>
              <a:latin typeface="KoPub돋움체 Bold" panose="02020603020101020101" pitchFamily="18" charset="-127"/>
              <a:ea typeface="KoPub돋움체 Bold" panose="02020603020101020101" pitchFamily="18" charset="-127"/>
              <a:sym typeface="Arial"/>
            </a:endParaRPr>
          </a:p>
          <a:p>
            <a:pPr marL="0" indent="0" algn="ctr" font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tx1">
                  <a:lumMod val="50000"/>
                  <a:lumOff val="50000"/>
                </a:schemeClr>
              </a:buClr>
              <a:buSzPct val="80000"/>
              <a:buNone/>
              <a:tabLst>
                <a:tab pos="152400" algn="l"/>
                <a:tab pos="303213" algn="l"/>
                <a:tab pos="461963" algn="l"/>
              </a:tabLst>
              <a:defRPr/>
            </a:pPr>
            <a:r>
              <a:rPr lang="ko-KR" altLang="en-US" sz="1600" spc="-100" dirty="0" err="1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FF0000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  <a:sym typeface="Arial"/>
              </a:rPr>
              <a:t>활용성</a:t>
            </a:r>
            <a:endParaRPr lang="ko-KR" altLang="en-US" sz="1600" spc="-10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rgbClr val="FF0000"/>
              </a:solidFill>
              <a:latin typeface="KoPub돋움체 Bold" panose="02020603020101020101" pitchFamily="18" charset="-127"/>
              <a:ea typeface="KoPub돋움체 Bold" panose="02020603020101020101" pitchFamily="18" charset="-127"/>
              <a:sym typeface="Arial"/>
            </a:endParaRPr>
          </a:p>
        </p:txBody>
      </p:sp>
      <p:sp>
        <p:nvSpPr>
          <p:cNvPr id="90" name="이등변 삼각형 89">
            <a:extLst>
              <a:ext uri="{FF2B5EF4-FFF2-40B4-BE49-F238E27FC236}">
                <a16:creationId xmlns:a16="http://schemas.microsoft.com/office/drawing/2014/main" id="{57574E7E-09BB-411D-B625-8EB18CB6D388}"/>
              </a:ext>
            </a:extLst>
          </p:cNvPr>
          <p:cNvSpPr/>
          <p:nvPr/>
        </p:nvSpPr>
        <p:spPr>
          <a:xfrm rot="5400000">
            <a:off x="1583615" y="1701091"/>
            <a:ext cx="107235" cy="108894"/>
          </a:xfrm>
          <a:prstGeom prst="triangl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1" name="직사각형 90">
            <a:extLst>
              <a:ext uri="{FF2B5EF4-FFF2-40B4-BE49-F238E27FC236}">
                <a16:creationId xmlns:a16="http://schemas.microsoft.com/office/drawing/2014/main" id="{3C8DD541-3627-4A96-A234-3318C76840AB}"/>
              </a:ext>
            </a:extLst>
          </p:cNvPr>
          <p:cNvSpPr/>
          <p:nvPr/>
        </p:nvSpPr>
        <p:spPr>
          <a:xfrm>
            <a:off x="254731" y="2954818"/>
            <a:ext cx="1332000" cy="1534928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3877EC14-2781-4838-ABBD-081DE2325E14}"/>
              </a:ext>
            </a:extLst>
          </p:cNvPr>
          <p:cNvSpPr txBox="1"/>
          <p:nvPr/>
        </p:nvSpPr>
        <p:spPr>
          <a:xfrm>
            <a:off x="480707" y="3092376"/>
            <a:ext cx="880049" cy="984885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spAutoFit/>
          </a:bodyPr>
          <a:lstStyle>
            <a:defPPr>
              <a:defRPr lang="ko-KR"/>
            </a:defPPr>
            <a:lvl1pPr marL="288000" indent="-288000">
              <a:lnSpc>
                <a:spcPct val="130000"/>
              </a:lnSpc>
              <a:buAutoNum type="arabicPeriod"/>
              <a:defRPr sz="2400">
                <a:gradFill>
                  <a:gsLst>
                    <a:gs pos="0">
                      <a:schemeClr val="tx1">
                        <a:lumMod val="85000"/>
                        <a:lumOff val="15000"/>
                      </a:schemeClr>
                    </a:gs>
                    <a:gs pos="99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0"/>
                </a:gradFill>
                <a:latin typeface="Rix고딕 B" pitchFamily="18" charset="-127"/>
                <a:ea typeface="Rix고딕 B" pitchFamily="18" charset="-127"/>
              </a:defRPr>
            </a:lvl1pPr>
          </a:lstStyle>
          <a:p>
            <a:pPr marL="0" indent="0" algn="ctr" font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tx1">
                  <a:lumMod val="50000"/>
                  <a:lumOff val="50000"/>
                </a:schemeClr>
              </a:buClr>
              <a:buSzPct val="80000"/>
              <a:buNone/>
              <a:tabLst>
                <a:tab pos="152400" algn="l"/>
                <a:tab pos="303213" algn="l"/>
                <a:tab pos="461963" algn="l"/>
              </a:tabLst>
              <a:defRPr/>
            </a:pPr>
            <a:r>
              <a:rPr lang="ko-KR" altLang="en-US" sz="1600" spc="-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FF0000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  <a:sym typeface="Arial"/>
              </a:rPr>
              <a:t>제주도</a:t>
            </a:r>
            <a:endParaRPr lang="en-US" altLang="ko-KR" sz="1600" spc="-10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rgbClr val="FF0000"/>
              </a:solidFill>
              <a:latin typeface="KoPub돋움체 Bold" panose="02020603020101020101" pitchFamily="18" charset="-127"/>
              <a:ea typeface="KoPub돋움체 Bold" panose="02020603020101020101" pitchFamily="18" charset="-127"/>
              <a:sym typeface="Arial"/>
            </a:endParaRPr>
          </a:p>
          <a:p>
            <a:pPr marL="0" indent="0" algn="ctr" font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tx1">
                  <a:lumMod val="50000"/>
                  <a:lumOff val="50000"/>
                </a:schemeClr>
              </a:buClr>
              <a:buSzPct val="80000"/>
              <a:buNone/>
              <a:tabLst>
                <a:tab pos="152400" algn="l"/>
                <a:tab pos="303213" algn="l"/>
                <a:tab pos="461963" algn="l"/>
              </a:tabLst>
              <a:defRPr/>
            </a:pPr>
            <a:r>
              <a:rPr lang="ko-KR" altLang="en-US" sz="1600" spc="-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FF0000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  <a:sym typeface="Arial"/>
              </a:rPr>
              <a:t>재난플랫폼 </a:t>
            </a:r>
          </a:p>
          <a:p>
            <a:pPr marL="0" indent="0" algn="ctr" font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tx1">
                  <a:lumMod val="50000"/>
                  <a:lumOff val="50000"/>
                </a:schemeClr>
              </a:buClr>
              <a:buSzPct val="80000"/>
              <a:buNone/>
              <a:tabLst>
                <a:tab pos="152400" algn="l"/>
                <a:tab pos="303213" algn="l"/>
                <a:tab pos="461963" algn="l"/>
              </a:tabLst>
              <a:defRPr/>
            </a:pPr>
            <a:r>
              <a:rPr lang="ko-KR" altLang="en-US" sz="1600" spc="-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FF0000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  <a:sym typeface="Arial"/>
              </a:rPr>
              <a:t>연계 측면 </a:t>
            </a:r>
            <a:endParaRPr lang="en-US" altLang="ko-KR" sz="1600" spc="-10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rgbClr val="FF0000"/>
              </a:solidFill>
              <a:latin typeface="KoPub돋움체 Bold" panose="02020603020101020101" pitchFamily="18" charset="-127"/>
              <a:ea typeface="KoPub돋움체 Bold" panose="02020603020101020101" pitchFamily="18" charset="-127"/>
              <a:sym typeface="Arial"/>
            </a:endParaRPr>
          </a:p>
          <a:p>
            <a:pPr marL="0" indent="0" algn="ctr" font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tx1">
                  <a:lumMod val="50000"/>
                  <a:lumOff val="50000"/>
                </a:schemeClr>
              </a:buClr>
              <a:buSzPct val="80000"/>
              <a:buNone/>
              <a:tabLst>
                <a:tab pos="152400" algn="l"/>
                <a:tab pos="303213" algn="l"/>
                <a:tab pos="461963" algn="l"/>
              </a:tabLst>
              <a:defRPr/>
            </a:pPr>
            <a:r>
              <a:rPr lang="ko-KR" altLang="en-US" sz="1600" spc="-100" dirty="0" err="1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FF0000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  <a:sym typeface="Arial"/>
              </a:rPr>
              <a:t>활용성</a:t>
            </a:r>
            <a:endParaRPr lang="ko-KR" altLang="en-US" sz="1600" spc="-10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rgbClr val="FF0000"/>
              </a:solidFill>
              <a:latin typeface="KoPub돋움체 Bold" panose="02020603020101020101" pitchFamily="18" charset="-127"/>
              <a:ea typeface="KoPub돋움체 Bold" panose="02020603020101020101" pitchFamily="18" charset="-127"/>
              <a:sym typeface="Arial"/>
            </a:endParaRPr>
          </a:p>
        </p:txBody>
      </p:sp>
      <p:sp>
        <p:nvSpPr>
          <p:cNvPr id="93" name="이등변 삼각형 92">
            <a:extLst>
              <a:ext uri="{FF2B5EF4-FFF2-40B4-BE49-F238E27FC236}">
                <a16:creationId xmlns:a16="http://schemas.microsoft.com/office/drawing/2014/main" id="{57574E7E-09BB-411D-B625-8EB18CB6D388}"/>
              </a:ext>
            </a:extLst>
          </p:cNvPr>
          <p:cNvSpPr/>
          <p:nvPr/>
        </p:nvSpPr>
        <p:spPr>
          <a:xfrm rot="5400000">
            <a:off x="1583615" y="3530371"/>
            <a:ext cx="107235" cy="108894"/>
          </a:xfrm>
          <a:prstGeom prst="triangl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4" name="직사각형 93">
            <a:extLst>
              <a:ext uri="{FF2B5EF4-FFF2-40B4-BE49-F238E27FC236}">
                <a16:creationId xmlns:a16="http://schemas.microsoft.com/office/drawing/2014/main" id="{3C8DD541-3627-4A96-A234-3318C76840AB}"/>
              </a:ext>
            </a:extLst>
          </p:cNvPr>
          <p:cNvSpPr/>
          <p:nvPr/>
        </p:nvSpPr>
        <p:spPr>
          <a:xfrm>
            <a:off x="254731" y="4883644"/>
            <a:ext cx="1332000" cy="1260000"/>
          </a:xfrm>
          <a:prstGeom prst="rect">
            <a:avLst/>
          </a:prstGeom>
          <a:solidFill>
            <a:srgbClr val="0097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3877EC14-2781-4838-ABBD-081DE2325E14}"/>
              </a:ext>
            </a:extLst>
          </p:cNvPr>
          <p:cNvSpPr txBox="1"/>
          <p:nvPr/>
        </p:nvSpPr>
        <p:spPr>
          <a:xfrm>
            <a:off x="313996" y="5144313"/>
            <a:ext cx="1213474" cy="738664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spAutoFit/>
          </a:bodyPr>
          <a:lstStyle>
            <a:defPPr>
              <a:defRPr lang="ko-KR"/>
            </a:defPPr>
            <a:lvl1pPr marL="288000" indent="-288000">
              <a:lnSpc>
                <a:spcPct val="130000"/>
              </a:lnSpc>
              <a:buAutoNum type="arabicPeriod"/>
              <a:defRPr sz="2400">
                <a:gradFill>
                  <a:gsLst>
                    <a:gs pos="0">
                      <a:schemeClr val="tx1">
                        <a:lumMod val="85000"/>
                        <a:lumOff val="15000"/>
                      </a:schemeClr>
                    </a:gs>
                    <a:gs pos="99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0"/>
                </a:gradFill>
                <a:latin typeface="Rix고딕 B" pitchFamily="18" charset="-127"/>
                <a:ea typeface="Rix고딕 B" pitchFamily="18" charset="-127"/>
              </a:defRPr>
            </a:lvl1pPr>
          </a:lstStyle>
          <a:p>
            <a:pPr marL="0" indent="0" algn="ctr" font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tx1">
                  <a:lumMod val="50000"/>
                  <a:lumOff val="50000"/>
                </a:schemeClr>
              </a:buClr>
              <a:buSzPct val="80000"/>
              <a:buNone/>
              <a:tabLst>
                <a:tab pos="152400" algn="l"/>
                <a:tab pos="303213" algn="l"/>
                <a:tab pos="461963" algn="l"/>
              </a:tabLst>
              <a:defRPr/>
            </a:pPr>
            <a:r>
              <a:rPr lang="ko-KR" altLang="en-US" sz="1600" spc="-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FF0000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  <a:sym typeface="Arial"/>
              </a:rPr>
              <a:t>실시간 위험기반</a:t>
            </a:r>
            <a:endParaRPr lang="en-US" altLang="ko-KR" sz="1600" spc="-10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rgbClr val="FF0000"/>
              </a:solidFill>
              <a:latin typeface="KoPub돋움체 Bold" panose="02020603020101020101" pitchFamily="18" charset="-127"/>
              <a:ea typeface="KoPub돋움체 Bold" panose="02020603020101020101" pitchFamily="18" charset="-127"/>
              <a:sym typeface="Arial"/>
            </a:endParaRPr>
          </a:p>
          <a:p>
            <a:pPr marL="0" indent="0" algn="ctr" font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tx1">
                  <a:lumMod val="50000"/>
                  <a:lumOff val="50000"/>
                </a:schemeClr>
              </a:buClr>
              <a:buSzPct val="80000"/>
              <a:buNone/>
              <a:tabLst>
                <a:tab pos="152400" algn="l"/>
                <a:tab pos="303213" algn="l"/>
                <a:tab pos="461963" algn="l"/>
              </a:tabLst>
              <a:defRPr/>
            </a:pPr>
            <a:r>
              <a:rPr lang="ko-KR" altLang="en-US" sz="1600" spc="-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FF0000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  <a:sym typeface="Arial"/>
              </a:rPr>
              <a:t>도민 피난대피</a:t>
            </a:r>
            <a:r>
              <a:rPr lang="en-US" altLang="ko-KR" sz="1600" spc="-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FF0000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  <a:sym typeface="Arial"/>
              </a:rPr>
              <a:t/>
            </a:r>
            <a:br>
              <a:rPr lang="en-US" altLang="ko-KR" sz="1600" spc="-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FF0000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  <a:sym typeface="Arial"/>
              </a:rPr>
            </a:br>
            <a:r>
              <a:rPr lang="ko-KR" altLang="en-US" sz="1600" spc="-100" dirty="0" err="1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FF0000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  <a:sym typeface="Arial"/>
              </a:rPr>
              <a:t>활용성</a:t>
            </a:r>
            <a:endParaRPr lang="ko-KR" altLang="en-US" sz="1600" spc="-10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rgbClr val="FF0000"/>
              </a:solidFill>
              <a:latin typeface="KoPub돋움체 Bold" panose="02020603020101020101" pitchFamily="18" charset="-127"/>
              <a:ea typeface="KoPub돋움체 Bold" panose="02020603020101020101" pitchFamily="18" charset="-127"/>
              <a:sym typeface="Arial"/>
            </a:endParaRPr>
          </a:p>
        </p:txBody>
      </p:sp>
      <p:sp>
        <p:nvSpPr>
          <p:cNvPr id="96" name="이등변 삼각형 95">
            <a:extLst>
              <a:ext uri="{FF2B5EF4-FFF2-40B4-BE49-F238E27FC236}">
                <a16:creationId xmlns:a16="http://schemas.microsoft.com/office/drawing/2014/main" id="{57574E7E-09BB-411D-B625-8EB18CB6D388}"/>
              </a:ext>
            </a:extLst>
          </p:cNvPr>
          <p:cNvSpPr/>
          <p:nvPr/>
        </p:nvSpPr>
        <p:spPr>
          <a:xfrm rot="5400000">
            <a:off x="1583615" y="5459197"/>
            <a:ext cx="107235" cy="108894"/>
          </a:xfrm>
          <a:prstGeom prst="triangle">
            <a:avLst/>
          </a:prstGeom>
          <a:solidFill>
            <a:srgbClr val="0097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0" name="사각형: 둥근 모서리 94">
            <a:extLst>
              <a:ext uri="{FF2B5EF4-FFF2-40B4-BE49-F238E27FC236}">
                <a16:creationId xmlns:a16="http://schemas.microsoft.com/office/drawing/2014/main" id="{55E339AD-7FD7-4EF3-92C9-3F826945549D}"/>
              </a:ext>
            </a:extLst>
          </p:cNvPr>
          <p:cNvSpPr/>
          <p:nvPr/>
        </p:nvSpPr>
        <p:spPr>
          <a:xfrm>
            <a:off x="1688123" y="1125538"/>
            <a:ext cx="7205051" cy="1660520"/>
          </a:xfrm>
          <a:prstGeom prst="rect">
            <a:avLst/>
          </a:prstGeom>
          <a:solidFill>
            <a:schemeClr val="bg1"/>
          </a:solidFill>
          <a:ln w="6350">
            <a:solidFill>
              <a:schemeClr val="bg1">
                <a:lumMod val="75000"/>
              </a:schemeClr>
            </a:solidFill>
          </a:ln>
          <a:effectLst>
            <a:outerShdw dist="38100" dir="5400000" algn="t" rotWithShape="0">
              <a:schemeClr val="bg1">
                <a:lumMod val="8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 dirty="0"/>
          </a:p>
        </p:txBody>
      </p:sp>
      <p:sp>
        <p:nvSpPr>
          <p:cNvPr id="101" name="사각형: 둥근 모서리 94">
            <a:extLst>
              <a:ext uri="{FF2B5EF4-FFF2-40B4-BE49-F238E27FC236}">
                <a16:creationId xmlns:a16="http://schemas.microsoft.com/office/drawing/2014/main" id="{55E339AD-7FD7-4EF3-92C9-3F826945549D}"/>
              </a:ext>
            </a:extLst>
          </p:cNvPr>
          <p:cNvSpPr/>
          <p:nvPr/>
        </p:nvSpPr>
        <p:spPr>
          <a:xfrm>
            <a:off x="1688123" y="2954818"/>
            <a:ext cx="7205051" cy="1474314"/>
          </a:xfrm>
          <a:prstGeom prst="rect">
            <a:avLst/>
          </a:prstGeom>
          <a:solidFill>
            <a:schemeClr val="bg1"/>
          </a:solidFill>
          <a:ln w="6350">
            <a:solidFill>
              <a:schemeClr val="bg1">
                <a:lumMod val="75000"/>
              </a:schemeClr>
            </a:solidFill>
          </a:ln>
          <a:effectLst>
            <a:outerShdw dist="38100" dir="5400000" algn="t" rotWithShape="0">
              <a:schemeClr val="bg1">
                <a:lumMod val="8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 dirty="0"/>
          </a:p>
        </p:txBody>
      </p:sp>
      <p:sp>
        <p:nvSpPr>
          <p:cNvPr id="102" name="사각형: 둥근 모서리 94">
            <a:extLst>
              <a:ext uri="{FF2B5EF4-FFF2-40B4-BE49-F238E27FC236}">
                <a16:creationId xmlns:a16="http://schemas.microsoft.com/office/drawing/2014/main" id="{55E339AD-7FD7-4EF3-92C9-3F826945549D}"/>
              </a:ext>
            </a:extLst>
          </p:cNvPr>
          <p:cNvSpPr/>
          <p:nvPr/>
        </p:nvSpPr>
        <p:spPr>
          <a:xfrm>
            <a:off x="1688123" y="4883644"/>
            <a:ext cx="7205051" cy="1210243"/>
          </a:xfrm>
          <a:prstGeom prst="rect">
            <a:avLst/>
          </a:prstGeom>
          <a:solidFill>
            <a:schemeClr val="bg1"/>
          </a:solidFill>
          <a:ln w="6350">
            <a:solidFill>
              <a:schemeClr val="bg1">
                <a:lumMod val="75000"/>
              </a:schemeClr>
            </a:solidFill>
          </a:ln>
          <a:effectLst>
            <a:outerShdw dist="38100" dir="5400000" algn="t" rotWithShape="0">
              <a:schemeClr val="bg1">
                <a:lumMod val="8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 dirty="0"/>
          </a:p>
        </p:txBody>
      </p:sp>
      <p:pic>
        <p:nvPicPr>
          <p:cNvPr id="104" name="그림 103">
            <a:extLst>
              <a:ext uri="{FF2B5EF4-FFF2-40B4-BE49-F238E27FC236}">
                <a16:creationId xmlns:a16="http://schemas.microsoft.com/office/drawing/2014/main" id="{F97EEE5B-05DA-4879-80D9-2A5DEDD413A0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738952" y="1244988"/>
            <a:ext cx="1434500" cy="986778"/>
          </a:xfrm>
          <a:prstGeom prst="rect">
            <a:avLst/>
          </a:prstGeom>
        </p:spPr>
      </p:pic>
      <p:sp>
        <p:nvSpPr>
          <p:cNvPr id="105" name="사다리꼴 104">
            <a:extLst>
              <a:ext uri="{FF2B5EF4-FFF2-40B4-BE49-F238E27FC236}">
                <a16:creationId xmlns:a16="http://schemas.microsoft.com/office/drawing/2014/main" id="{8FD35B95-477A-486D-A13C-3FD7F98FA490}"/>
              </a:ext>
            </a:extLst>
          </p:cNvPr>
          <p:cNvSpPr/>
          <p:nvPr/>
        </p:nvSpPr>
        <p:spPr>
          <a:xfrm rot="5400000">
            <a:off x="2899004" y="1489167"/>
            <a:ext cx="773080" cy="277078"/>
          </a:xfrm>
          <a:prstGeom prst="trapezoid">
            <a:avLst>
              <a:gd name="adj" fmla="val 63581"/>
            </a:avLst>
          </a:prstGeom>
          <a:solidFill>
            <a:srgbClr val="00B0F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106" name="_x317064760">
            <a:extLst>
              <a:ext uri="{FF2B5EF4-FFF2-40B4-BE49-F238E27FC236}">
                <a16:creationId xmlns:a16="http://schemas.microsoft.com/office/drawing/2014/main" id="{FB8C349C-95B3-4F8D-8798-3C773BC5CA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257" y="1241164"/>
            <a:ext cx="1317749" cy="773080"/>
          </a:xfrm>
          <a:prstGeom prst="rect">
            <a:avLst/>
          </a:prstGeom>
          <a:solidFill>
            <a:srgbClr val="FFC000"/>
          </a:solidFill>
          <a:ln w="19050">
            <a:solidFill>
              <a:srgbClr val="0070C0"/>
            </a:solidFill>
          </a:ln>
        </p:spPr>
      </p:pic>
      <p:pic>
        <p:nvPicPr>
          <p:cNvPr id="107" name="그림 106">
            <a:extLst>
              <a:ext uri="{FF2B5EF4-FFF2-40B4-BE49-F238E27FC236}">
                <a16:creationId xmlns:a16="http://schemas.microsoft.com/office/drawing/2014/main" id="{08398952-6759-4D5F-8106-FC9B303AFBB5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865987" y="2999607"/>
            <a:ext cx="2273934" cy="1087480"/>
          </a:xfrm>
          <a:prstGeom prst="rect">
            <a:avLst/>
          </a:prstGeom>
        </p:spPr>
      </p:pic>
      <p:sp>
        <p:nvSpPr>
          <p:cNvPr id="113" name="직사각형 112">
            <a:extLst>
              <a:ext uri="{FF2B5EF4-FFF2-40B4-BE49-F238E27FC236}">
                <a16:creationId xmlns:a16="http://schemas.microsoft.com/office/drawing/2014/main" id="{F37E0C1C-BD1F-452A-B718-3DB542BBBE55}"/>
              </a:ext>
            </a:extLst>
          </p:cNvPr>
          <p:cNvSpPr/>
          <p:nvPr/>
        </p:nvSpPr>
        <p:spPr>
          <a:xfrm>
            <a:off x="4493499" y="1325035"/>
            <a:ext cx="4063803" cy="1085425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44000" indent="-144000" defTabSz="1330325" latinLnBrk="0">
              <a:lnSpc>
                <a:spcPct val="120000"/>
              </a:lnSpc>
              <a:spcAft>
                <a:spcPts val="400"/>
              </a:spcAft>
              <a:buClr>
                <a:schemeClr val="tx2">
                  <a:lumMod val="60000"/>
                  <a:lumOff val="40000"/>
                </a:schemeClr>
              </a:buClr>
              <a:buSzPct val="100000"/>
              <a:buFont typeface="Arial" pitchFamily="34" charset="0"/>
              <a:buChar char="•"/>
            </a:pPr>
            <a:r>
              <a:rPr lang="en-US" altLang="ko-KR" sz="1400" dirty="0" smtClean="0">
                <a:ln>
                  <a:solidFill>
                    <a:schemeClr val="bg1">
                      <a:lumMod val="65000"/>
                      <a:alpha val="0"/>
                    </a:schemeClr>
                  </a:solidFill>
                </a:ln>
                <a:solidFill>
                  <a:srgbClr val="FF0000"/>
                </a:solidFill>
                <a:latin typeface="KoPub돋움체 Medium" pitchFamily="18" charset="-127"/>
                <a:ea typeface="KoPub돋움체 Medium" pitchFamily="18" charset="-127"/>
              </a:rPr>
              <a:t>(</a:t>
            </a:r>
            <a:r>
              <a:rPr lang="ko-KR" altLang="en-US" sz="1400" dirty="0" smtClean="0">
                <a:ln>
                  <a:solidFill>
                    <a:schemeClr val="bg1">
                      <a:lumMod val="65000"/>
                      <a:alpha val="0"/>
                    </a:schemeClr>
                  </a:solidFill>
                </a:ln>
                <a:solidFill>
                  <a:srgbClr val="FF0000"/>
                </a:solidFill>
                <a:latin typeface="KoPub돋움체 Medium" pitchFamily="18" charset="-127"/>
                <a:ea typeface="KoPub돋움체 Medium" pitchFamily="18" charset="-127"/>
              </a:rPr>
              <a:t>가온 작성요청</a:t>
            </a:r>
            <a:r>
              <a:rPr lang="en-US" altLang="ko-KR" sz="1400" dirty="0" smtClean="0">
                <a:ln>
                  <a:solidFill>
                    <a:schemeClr val="bg1">
                      <a:lumMod val="65000"/>
                      <a:alpha val="0"/>
                    </a:schemeClr>
                  </a:solidFill>
                </a:ln>
                <a:solidFill>
                  <a:srgbClr val="FF0000"/>
                </a:solidFill>
                <a:latin typeface="KoPub돋움체 Medium" pitchFamily="18" charset="-127"/>
                <a:ea typeface="KoPub돋움체 Medium" pitchFamily="18" charset="-127"/>
              </a:rPr>
              <a:t>)</a:t>
            </a:r>
            <a:r>
              <a:rPr lang="ko-KR" altLang="en-US" sz="1400" dirty="0" smtClean="0">
                <a:ln>
                  <a:solidFill>
                    <a:schemeClr val="bg1">
                      <a:lumMod val="65000"/>
                      <a:alpha val="0"/>
                    </a:schemeClr>
                  </a:solidFill>
                </a:ln>
                <a:solidFill>
                  <a:srgbClr val="FF0000"/>
                </a:solidFill>
                <a:latin typeface="KoPub돋움체 Medium" pitchFamily="18" charset="-127"/>
                <a:ea typeface="KoPub돋움체 Medium" pitchFamily="18" charset="-127"/>
              </a:rPr>
              <a:t> 실증지역 선정 관련 애로사항 및 극복 방안 작성요청</a:t>
            </a:r>
            <a:endParaRPr lang="en-US" altLang="ko-KR" sz="1400" dirty="0">
              <a:ln>
                <a:solidFill>
                  <a:schemeClr val="bg1">
                    <a:lumMod val="65000"/>
                    <a:alpha val="0"/>
                  </a:schemeClr>
                </a:solidFill>
              </a:ln>
              <a:solidFill>
                <a:srgbClr val="FF0000"/>
              </a:solidFill>
              <a:latin typeface="KoPub돋움체 Medium" pitchFamily="18" charset="-127"/>
              <a:ea typeface="KoPub돋움체 Medium" pitchFamily="18" charset="-127"/>
            </a:endParaRPr>
          </a:p>
          <a:p>
            <a:pPr marL="144000" indent="-144000" defTabSz="1330325" latinLnBrk="0">
              <a:lnSpc>
                <a:spcPct val="120000"/>
              </a:lnSpc>
              <a:spcAft>
                <a:spcPts val="400"/>
              </a:spcAft>
              <a:buClr>
                <a:schemeClr val="tx2">
                  <a:lumMod val="60000"/>
                  <a:lumOff val="40000"/>
                </a:schemeClr>
              </a:buClr>
              <a:buSzPct val="100000"/>
              <a:buFont typeface="Arial" pitchFamily="34" charset="0"/>
              <a:buChar char="•"/>
            </a:pPr>
            <a:r>
              <a:rPr lang="en-US" altLang="ko-KR" sz="1400" dirty="0" smtClean="0">
                <a:ln>
                  <a:solidFill>
                    <a:schemeClr val="bg1">
                      <a:lumMod val="65000"/>
                      <a:alpha val="0"/>
                    </a:schemeClr>
                  </a:solidFill>
                </a:ln>
                <a:solidFill>
                  <a:srgbClr val="FF0000"/>
                </a:solidFill>
                <a:latin typeface="KoPub돋움체 Medium" pitchFamily="18" charset="-127"/>
                <a:ea typeface="KoPub돋움체 Medium" pitchFamily="18" charset="-127"/>
              </a:rPr>
              <a:t>(</a:t>
            </a:r>
            <a:r>
              <a:rPr lang="ko-KR" altLang="en-US" sz="1400" dirty="0" smtClean="0">
                <a:ln>
                  <a:solidFill>
                    <a:schemeClr val="bg1">
                      <a:lumMod val="65000"/>
                      <a:alpha val="0"/>
                    </a:schemeClr>
                  </a:solidFill>
                </a:ln>
                <a:solidFill>
                  <a:srgbClr val="FF0000"/>
                </a:solidFill>
                <a:latin typeface="KoPub돋움체 Medium" pitchFamily="18" charset="-127"/>
                <a:ea typeface="KoPub돋움체 Medium" pitchFamily="18" charset="-127"/>
              </a:rPr>
              <a:t>가온 작성요청</a:t>
            </a:r>
            <a:r>
              <a:rPr lang="en-US" altLang="ko-KR" sz="1400" dirty="0" smtClean="0">
                <a:ln>
                  <a:solidFill>
                    <a:schemeClr val="bg1">
                      <a:lumMod val="65000"/>
                      <a:alpha val="0"/>
                    </a:schemeClr>
                  </a:solidFill>
                </a:ln>
                <a:solidFill>
                  <a:srgbClr val="FF0000"/>
                </a:solidFill>
                <a:latin typeface="KoPub돋움체 Medium" pitchFamily="18" charset="-127"/>
                <a:ea typeface="KoPub돋움체 Medium" pitchFamily="18" charset="-127"/>
              </a:rPr>
              <a:t>)</a:t>
            </a:r>
            <a:r>
              <a:rPr lang="ko-KR" altLang="en-US" sz="1400" dirty="0" smtClean="0">
                <a:ln>
                  <a:solidFill>
                    <a:schemeClr val="bg1">
                      <a:lumMod val="65000"/>
                      <a:alpha val="0"/>
                    </a:schemeClr>
                  </a:solidFill>
                </a:ln>
                <a:solidFill>
                  <a:srgbClr val="FF0000"/>
                </a:solidFill>
                <a:latin typeface="KoPub돋움체 Medium" pitchFamily="18" charset="-127"/>
                <a:ea typeface="KoPub돋움체 Medium" pitchFamily="18" charset="-127"/>
              </a:rPr>
              <a:t> 실증지점 선정 관련 애로사항 및 극복 사례 작성요청</a:t>
            </a:r>
            <a:endParaRPr lang="en-US" altLang="ko-KR" sz="1400" dirty="0">
              <a:ln>
                <a:solidFill>
                  <a:schemeClr val="bg1">
                    <a:lumMod val="65000"/>
                    <a:alpha val="0"/>
                  </a:schemeClr>
                </a:solidFill>
              </a:ln>
              <a:solidFill>
                <a:srgbClr val="FF0000"/>
              </a:solidFill>
              <a:latin typeface="KoPub돋움체 Medium" pitchFamily="18" charset="-127"/>
              <a:ea typeface="KoPub돋움체 Medium" pitchFamily="18" charset="-127"/>
            </a:endParaRPr>
          </a:p>
        </p:txBody>
      </p:sp>
      <p:sp>
        <p:nvSpPr>
          <p:cNvPr id="114" name="직사각형 113">
            <a:extLst>
              <a:ext uri="{FF2B5EF4-FFF2-40B4-BE49-F238E27FC236}">
                <a16:creationId xmlns:a16="http://schemas.microsoft.com/office/drawing/2014/main" id="{1D1BFD50-028D-4074-B279-576BF84E8FA2}"/>
              </a:ext>
            </a:extLst>
          </p:cNvPr>
          <p:cNvSpPr/>
          <p:nvPr/>
        </p:nvSpPr>
        <p:spPr>
          <a:xfrm>
            <a:off x="4493499" y="3146494"/>
            <a:ext cx="4398981" cy="1085425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44000" indent="-144000" defTabSz="1330325" latinLnBrk="0">
              <a:lnSpc>
                <a:spcPct val="120000"/>
              </a:lnSpc>
              <a:spcAft>
                <a:spcPts val="400"/>
              </a:spcAft>
              <a:buClr>
                <a:srgbClr val="0070C0"/>
              </a:buClr>
              <a:buSzPct val="100000"/>
              <a:buFont typeface="Arial" pitchFamily="34" charset="0"/>
              <a:buChar char="•"/>
            </a:pPr>
            <a:r>
              <a:rPr lang="en-US" altLang="ko-KR" sz="1400" dirty="0" smtClean="0">
                <a:ln>
                  <a:solidFill>
                    <a:schemeClr val="bg1">
                      <a:lumMod val="65000"/>
                      <a:alpha val="0"/>
                    </a:schemeClr>
                  </a:solidFill>
                </a:ln>
                <a:solidFill>
                  <a:srgbClr val="FF0000"/>
                </a:solidFill>
                <a:latin typeface="KoPub돋움체 Medium" pitchFamily="18" charset="-127"/>
                <a:ea typeface="KoPub돋움체 Medium" pitchFamily="18" charset="-127"/>
              </a:rPr>
              <a:t>(</a:t>
            </a:r>
            <a:r>
              <a:rPr lang="ko-KR" altLang="en-US" sz="1400" dirty="0" smtClean="0">
                <a:ln>
                  <a:solidFill>
                    <a:schemeClr val="bg1">
                      <a:lumMod val="65000"/>
                      <a:alpha val="0"/>
                    </a:schemeClr>
                  </a:solidFill>
                </a:ln>
                <a:solidFill>
                  <a:srgbClr val="FF0000"/>
                </a:solidFill>
                <a:latin typeface="KoPub돋움체 Medium" pitchFamily="18" charset="-127"/>
                <a:ea typeface="KoPub돋움체 Medium" pitchFamily="18" charset="-127"/>
              </a:rPr>
              <a:t>가온 작성요청</a:t>
            </a:r>
            <a:r>
              <a:rPr lang="en-US" altLang="ko-KR" sz="1400" dirty="0" smtClean="0">
                <a:ln>
                  <a:solidFill>
                    <a:schemeClr val="bg1">
                      <a:lumMod val="65000"/>
                      <a:alpha val="0"/>
                    </a:schemeClr>
                  </a:solidFill>
                </a:ln>
                <a:solidFill>
                  <a:srgbClr val="FF0000"/>
                </a:solidFill>
                <a:latin typeface="KoPub돋움체 Medium" pitchFamily="18" charset="-127"/>
                <a:ea typeface="KoPub돋움체 Medium" pitchFamily="18" charset="-127"/>
              </a:rPr>
              <a:t>) </a:t>
            </a:r>
            <a:r>
              <a:rPr lang="ko-KR" altLang="en-US" sz="1400" dirty="0" smtClean="0">
                <a:ln>
                  <a:solidFill>
                    <a:schemeClr val="bg1">
                      <a:lumMod val="65000"/>
                      <a:alpha val="0"/>
                    </a:schemeClr>
                  </a:solidFill>
                </a:ln>
                <a:solidFill>
                  <a:srgbClr val="FF0000"/>
                </a:solidFill>
                <a:latin typeface="KoPub돋움체 Medium" pitchFamily="18" charset="-127"/>
                <a:ea typeface="KoPub돋움체 Medium" pitchFamily="18" charset="-127"/>
              </a:rPr>
              <a:t>업무담당자 변경 관련 애로사항 및 극복방안 작성요청</a:t>
            </a:r>
            <a:endParaRPr lang="ko-KR" altLang="en-US" sz="1400" dirty="0">
              <a:ln>
                <a:solidFill>
                  <a:schemeClr val="bg1">
                    <a:lumMod val="65000"/>
                    <a:alpha val="0"/>
                  </a:schemeClr>
                </a:solidFill>
              </a:ln>
              <a:solidFill>
                <a:srgbClr val="FF0000"/>
              </a:solidFill>
              <a:latin typeface="KoPub돋움체 Medium" pitchFamily="18" charset="-127"/>
              <a:ea typeface="KoPub돋움체 Medium" pitchFamily="18" charset="-127"/>
            </a:endParaRPr>
          </a:p>
          <a:p>
            <a:pPr marL="144000" indent="-144000" defTabSz="1330325" latinLnBrk="0">
              <a:lnSpc>
                <a:spcPct val="120000"/>
              </a:lnSpc>
              <a:spcAft>
                <a:spcPts val="400"/>
              </a:spcAft>
              <a:buClr>
                <a:srgbClr val="0070C0"/>
              </a:buClr>
              <a:buSzPct val="100000"/>
              <a:buFont typeface="Arial" pitchFamily="34" charset="0"/>
              <a:buChar char="•"/>
            </a:pPr>
            <a:r>
              <a:rPr lang="en-US" altLang="ko-KR" sz="1400" dirty="0" smtClean="0">
                <a:ln>
                  <a:solidFill>
                    <a:schemeClr val="bg1">
                      <a:lumMod val="65000"/>
                      <a:alpha val="0"/>
                    </a:schemeClr>
                  </a:solidFill>
                </a:ln>
                <a:solidFill>
                  <a:srgbClr val="FF0000"/>
                </a:solidFill>
                <a:latin typeface="KoPub돋움체 Medium" pitchFamily="18" charset="-127"/>
                <a:ea typeface="KoPub돋움체 Medium" pitchFamily="18" charset="-127"/>
              </a:rPr>
              <a:t>(</a:t>
            </a:r>
            <a:r>
              <a:rPr lang="ko-KR" altLang="en-US" sz="1400" dirty="0" smtClean="0">
                <a:ln>
                  <a:solidFill>
                    <a:schemeClr val="bg1">
                      <a:lumMod val="65000"/>
                      <a:alpha val="0"/>
                    </a:schemeClr>
                  </a:solidFill>
                </a:ln>
                <a:solidFill>
                  <a:srgbClr val="FF0000"/>
                </a:solidFill>
                <a:latin typeface="KoPub돋움체 Medium" pitchFamily="18" charset="-127"/>
                <a:ea typeface="KoPub돋움체 Medium" pitchFamily="18" charset="-127"/>
              </a:rPr>
              <a:t>가온 작성요청</a:t>
            </a:r>
            <a:r>
              <a:rPr lang="en-US" altLang="ko-KR" sz="1400" dirty="0" smtClean="0">
                <a:ln>
                  <a:solidFill>
                    <a:schemeClr val="bg1">
                      <a:lumMod val="65000"/>
                      <a:alpha val="0"/>
                    </a:schemeClr>
                  </a:solidFill>
                </a:ln>
                <a:solidFill>
                  <a:srgbClr val="FF0000"/>
                </a:solidFill>
                <a:latin typeface="KoPub돋움체 Medium" pitchFamily="18" charset="-127"/>
                <a:ea typeface="KoPub돋움체 Medium" pitchFamily="18" charset="-127"/>
              </a:rPr>
              <a:t>) </a:t>
            </a:r>
            <a:r>
              <a:rPr lang="ko-KR" altLang="en-US" sz="1400" dirty="0" smtClean="0">
                <a:ln>
                  <a:solidFill>
                    <a:schemeClr val="bg1">
                      <a:lumMod val="65000"/>
                      <a:alpha val="0"/>
                    </a:schemeClr>
                  </a:solidFill>
                </a:ln>
                <a:solidFill>
                  <a:srgbClr val="FF0000"/>
                </a:solidFill>
                <a:latin typeface="KoPub돋움체 Medium" pitchFamily="18" charset="-127"/>
                <a:ea typeface="KoPub돋움체 Medium" pitchFamily="18" charset="-127"/>
              </a:rPr>
              <a:t>업무담당자 변경 관련 애로사항 및 극복방안 작성요청</a:t>
            </a:r>
            <a:endParaRPr lang="ko-KR" altLang="en-US" sz="1400" dirty="0">
              <a:ln>
                <a:solidFill>
                  <a:schemeClr val="bg1">
                    <a:lumMod val="65000"/>
                    <a:alpha val="0"/>
                  </a:schemeClr>
                </a:solidFill>
              </a:ln>
              <a:solidFill>
                <a:srgbClr val="FF0000"/>
              </a:solidFill>
              <a:latin typeface="KoPub돋움체 Medium" pitchFamily="18" charset="-127"/>
              <a:ea typeface="KoPub돋움체 Medium" pitchFamily="18" charset="-127"/>
            </a:endParaRPr>
          </a:p>
        </p:txBody>
      </p:sp>
      <p:sp>
        <p:nvSpPr>
          <p:cNvPr id="115" name="직사각형 114">
            <a:extLst>
              <a:ext uri="{FF2B5EF4-FFF2-40B4-BE49-F238E27FC236}">
                <a16:creationId xmlns:a16="http://schemas.microsoft.com/office/drawing/2014/main" id="{49F0987C-8F54-4CCA-9B74-F1BFE53C4FBF}"/>
              </a:ext>
            </a:extLst>
          </p:cNvPr>
          <p:cNvSpPr/>
          <p:nvPr/>
        </p:nvSpPr>
        <p:spPr>
          <a:xfrm>
            <a:off x="4493500" y="5075319"/>
            <a:ext cx="4170482" cy="517065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44000" indent="-144000" defTabSz="1330325" latinLnBrk="0">
              <a:lnSpc>
                <a:spcPct val="120000"/>
              </a:lnSpc>
              <a:spcAft>
                <a:spcPts val="400"/>
              </a:spcAft>
              <a:buClr>
                <a:srgbClr val="0097CC"/>
              </a:buClr>
              <a:buSzPct val="100000"/>
              <a:buFont typeface="Arial" pitchFamily="34" charset="0"/>
              <a:buChar char="•"/>
            </a:pPr>
            <a:r>
              <a:rPr lang="ko-KR" altLang="en-US" sz="1400" dirty="0" smtClean="0">
                <a:ln>
                  <a:solidFill>
                    <a:schemeClr val="bg1">
                      <a:lumMod val="65000"/>
                      <a:alpha val="0"/>
                    </a:schemeClr>
                  </a:solidFill>
                </a:ln>
                <a:solidFill>
                  <a:srgbClr val="FF0000"/>
                </a:solidFill>
                <a:latin typeface="KoPub돋움체 Medium" pitchFamily="18" charset="-127"/>
                <a:ea typeface="KoPub돋움체 Medium" pitchFamily="18" charset="-127"/>
              </a:rPr>
              <a:t>관련 사항 있는 기관은 작성 요청바랍니다</a:t>
            </a:r>
            <a:r>
              <a:rPr lang="en-US" altLang="ko-KR" sz="1400" dirty="0" smtClean="0">
                <a:ln>
                  <a:solidFill>
                    <a:schemeClr val="bg1">
                      <a:lumMod val="65000"/>
                      <a:alpha val="0"/>
                    </a:schemeClr>
                  </a:solidFill>
                </a:ln>
                <a:solidFill>
                  <a:srgbClr val="FF0000"/>
                </a:solidFill>
                <a:latin typeface="KoPub돋움체 Medium" pitchFamily="18" charset="-127"/>
                <a:ea typeface="KoPub돋움체 Medium" pitchFamily="18" charset="-127"/>
              </a:rPr>
              <a:t>. (</a:t>
            </a:r>
            <a:r>
              <a:rPr lang="ko-KR" altLang="en-US" sz="1400" dirty="0" err="1" smtClean="0">
                <a:ln>
                  <a:solidFill>
                    <a:schemeClr val="bg1">
                      <a:lumMod val="65000"/>
                      <a:alpha val="0"/>
                    </a:schemeClr>
                  </a:solidFill>
                </a:ln>
                <a:solidFill>
                  <a:srgbClr val="FF0000"/>
                </a:solidFill>
                <a:latin typeface="KoPub돋움체 Medium" pitchFamily="18" charset="-127"/>
                <a:ea typeface="KoPub돋움체 Medium" pitchFamily="18" charset="-127"/>
              </a:rPr>
              <a:t>헤르메시스</a:t>
            </a:r>
            <a:r>
              <a:rPr lang="en-US" altLang="ko-KR" sz="1400" dirty="0" smtClean="0">
                <a:ln>
                  <a:solidFill>
                    <a:schemeClr val="bg1">
                      <a:lumMod val="65000"/>
                      <a:alpha val="0"/>
                    </a:schemeClr>
                  </a:solidFill>
                </a:ln>
                <a:solidFill>
                  <a:srgbClr val="FF0000"/>
                </a:solidFill>
                <a:latin typeface="KoPub돋움체 Medium" pitchFamily="18" charset="-127"/>
                <a:ea typeface="KoPub돋움체 Medium" pitchFamily="18" charset="-127"/>
              </a:rPr>
              <a:t>, </a:t>
            </a:r>
            <a:r>
              <a:rPr lang="ko-KR" altLang="en-US" sz="1400" dirty="0" smtClean="0">
                <a:ln>
                  <a:solidFill>
                    <a:schemeClr val="bg1">
                      <a:lumMod val="65000"/>
                      <a:alpha val="0"/>
                    </a:schemeClr>
                  </a:solidFill>
                </a:ln>
                <a:solidFill>
                  <a:srgbClr val="FF0000"/>
                </a:solidFill>
                <a:latin typeface="KoPub돋움체 Medium" pitchFamily="18" charset="-127"/>
                <a:ea typeface="KoPub돋움체 Medium" pitchFamily="18" charset="-127"/>
              </a:rPr>
              <a:t>특허 점수 관련 등</a:t>
            </a:r>
            <a:r>
              <a:rPr lang="en-US" altLang="ko-KR" sz="1400" dirty="0" smtClean="0">
                <a:ln>
                  <a:solidFill>
                    <a:schemeClr val="bg1">
                      <a:lumMod val="65000"/>
                      <a:alpha val="0"/>
                    </a:schemeClr>
                  </a:solidFill>
                </a:ln>
                <a:solidFill>
                  <a:srgbClr val="FF0000"/>
                </a:solidFill>
                <a:latin typeface="KoPub돋움체 Medium" pitchFamily="18" charset="-127"/>
                <a:ea typeface="KoPub돋움체 Medium" pitchFamily="18" charset="-127"/>
              </a:rPr>
              <a:t>)</a:t>
            </a:r>
            <a:endParaRPr lang="ko-KR" altLang="en-US" sz="1400" dirty="0">
              <a:ln>
                <a:solidFill>
                  <a:schemeClr val="bg1">
                    <a:lumMod val="65000"/>
                    <a:alpha val="0"/>
                  </a:schemeClr>
                </a:solidFill>
              </a:ln>
              <a:solidFill>
                <a:srgbClr val="FF0000"/>
              </a:solidFill>
              <a:latin typeface="KoPub돋움체 Medium" pitchFamily="18" charset="-127"/>
              <a:ea typeface="KoPub돋움체 Medium" pitchFamily="18" charset="-127"/>
            </a:endParaRPr>
          </a:p>
        </p:txBody>
      </p:sp>
      <p:grpSp>
        <p:nvGrpSpPr>
          <p:cNvPr id="2" name="그룹 74"/>
          <p:cNvGrpSpPr/>
          <p:nvPr/>
        </p:nvGrpSpPr>
        <p:grpSpPr>
          <a:xfrm>
            <a:off x="1735113" y="4937103"/>
            <a:ext cx="2592288" cy="1085317"/>
            <a:chOff x="4931476" y="4427637"/>
            <a:chExt cx="3602931" cy="1559235"/>
          </a:xfrm>
        </p:grpSpPr>
        <p:sp>
          <p:nvSpPr>
            <p:cNvPr id="76" name="직사각형 75"/>
            <p:cNvSpPr/>
            <p:nvPr/>
          </p:nvSpPr>
          <p:spPr>
            <a:xfrm>
              <a:off x="4931476" y="4427637"/>
              <a:ext cx="3602931" cy="1556749"/>
            </a:xfrm>
            <a:prstGeom prst="rect">
              <a:avLst/>
            </a:prstGeom>
            <a:solidFill>
              <a:schemeClr val="bg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7" name="직사각형 76"/>
            <p:cNvSpPr/>
            <p:nvPr/>
          </p:nvSpPr>
          <p:spPr>
            <a:xfrm>
              <a:off x="4931476" y="4427637"/>
              <a:ext cx="3602931" cy="1559235"/>
            </a:xfrm>
            <a:prstGeom prst="rect">
              <a:avLst/>
            </a:prstGeom>
            <a:noFill/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78" name="_x637456864">
              <a:extLst>
                <a:ext uri="{FF2B5EF4-FFF2-40B4-BE49-F238E27FC236}">
                  <a16:creationId xmlns:a16="http://schemas.microsoft.com/office/drawing/2014/main" id="{9FCE696C-41A8-BCAB-2528-1E6FE93C8B2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03057" y="4508255"/>
              <a:ext cx="2171336" cy="13875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F7BDE993-4624-73FE-E6E3-CC1BCE3E0FC6}"/>
                </a:ext>
              </a:extLst>
            </p:cNvPr>
            <p:cNvSpPr txBox="1"/>
            <p:nvPr/>
          </p:nvSpPr>
          <p:spPr>
            <a:xfrm>
              <a:off x="6435921" y="4539664"/>
              <a:ext cx="719105" cy="125631"/>
            </a:xfrm>
            <a:prstGeom prst="roundRect">
              <a:avLst/>
            </a:prstGeom>
            <a:solidFill>
              <a:schemeClr val="bg1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txBody>
            <a:bodyPr wrap="square" lIns="0" tIns="0" rIns="0" bIns="0" rtlCol="0" anchor="ctr" anchorCtr="0">
              <a:noAutofit/>
            </a:bodyPr>
            <a:lstStyle>
              <a:defPPr>
                <a:defRPr lang="en-US"/>
              </a:defPPr>
              <a:lvl1pPr lvl="0" algn="ctr">
                <a:spcBef>
                  <a:spcPct val="0"/>
                </a:spcBef>
                <a:defRPr sz="800" b="1" kern="0" spc="-50">
                  <a:ln>
                    <a:solidFill>
                      <a:schemeClr val="bg1">
                        <a:lumMod val="50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돋움체 Medium" panose="00000600000000000000" pitchFamily="2" charset="-127"/>
                  <a:ea typeface="KoPub돋움체 Medium" panose="00000600000000000000" pitchFamily="2" charset="-127"/>
                  <a:cs typeface="KoPubWorld돋움체 Medium" panose="00000600000000000000" pitchFamily="2" charset="-127"/>
                </a:defRPr>
              </a:lvl1pPr>
            </a:lstStyle>
            <a:p>
              <a:r>
                <a:rPr lang="ko-KR" altLang="en-US" sz="600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각 위치 상태표기</a:t>
              </a:r>
              <a:endParaRPr lang="en-US" altLang="ko-KR" sz="600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117" name="TextBox 116">
              <a:extLst>
                <a:ext uri="{FF2B5EF4-FFF2-40B4-BE49-F238E27FC236}">
                  <a16:creationId xmlns:a16="http://schemas.microsoft.com/office/drawing/2014/main" id="{F7BDE993-4624-73FE-E6E3-CC1BCE3E0FC6}"/>
                </a:ext>
              </a:extLst>
            </p:cNvPr>
            <p:cNvSpPr txBox="1"/>
            <p:nvPr/>
          </p:nvSpPr>
          <p:spPr>
            <a:xfrm>
              <a:off x="5017265" y="5742966"/>
              <a:ext cx="719105" cy="125631"/>
            </a:xfrm>
            <a:prstGeom prst="roundRect">
              <a:avLst/>
            </a:prstGeom>
            <a:solidFill>
              <a:schemeClr val="bg1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txBody>
            <a:bodyPr wrap="square" lIns="0" tIns="0" rIns="0" bIns="0" rtlCol="0" anchor="ctr" anchorCtr="0">
              <a:noAutofit/>
            </a:bodyPr>
            <a:lstStyle>
              <a:defPPr>
                <a:defRPr lang="en-US"/>
              </a:defPPr>
              <a:lvl1pPr lvl="0" algn="ctr">
                <a:spcBef>
                  <a:spcPct val="0"/>
                </a:spcBef>
                <a:defRPr sz="800" b="1" kern="0" spc="-50">
                  <a:ln>
                    <a:solidFill>
                      <a:schemeClr val="bg1">
                        <a:lumMod val="50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돋움체 Medium" panose="00000600000000000000" pitchFamily="2" charset="-127"/>
                  <a:ea typeface="KoPub돋움체 Medium" panose="00000600000000000000" pitchFamily="2" charset="-127"/>
                  <a:cs typeface="KoPubWorld돋움체 Medium" panose="00000600000000000000" pitchFamily="2" charset="-127"/>
                </a:defRPr>
              </a:lvl1pPr>
            </a:lstStyle>
            <a:p>
              <a:r>
                <a:rPr lang="ko-KR" altLang="en-US" sz="600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상황 인지</a:t>
              </a:r>
              <a:endParaRPr lang="en-US" altLang="ko-KR" sz="600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grpSp>
          <p:nvGrpSpPr>
            <p:cNvPr id="3" name="그룹 2"/>
            <p:cNvGrpSpPr/>
            <p:nvPr/>
          </p:nvGrpSpPr>
          <p:grpSpPr>
            <a:xfrm>
              <a:off x="7236786" y="4990659"/>
              <a:ext cx="1181522" cy="891939"/>
              <a:chOff x="5984163" y="5883299"/>
              <a:chExt cx="1181522" cy="891939"/>
            </a:xfrm>
          </p:grpSpPr>
          <p:sp>
            <p:nvSpPr>
              <p:cNvPr id="119" name="직사각형 118"/>
              <p:cNvSpPr/>
              <p:nvPr/>
            </p:nvSpPr>
            <p:spPr>
              <a:xfrm>
                <a:off x="5984163" y="5883299"/>
                <a:ext cx="1181522" cy="891939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pic>
            <p:nvPicPr>
              <p:cNvPr id="120" name="_x637406752">
                <a:extLst>
                  <a:ext uri="{FF2B5EF4-FFF2-40B4-BE49-F238E27FC236}">
                    <a16:creationId xmlns:a16="http://schemas.microsoft.com/office/drawing/2014/main" id="{A6CABFBA-B6CB-C567-18A7-CDA3ED6CEBF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1293" t="51019" r="30441"/>
              <a:stretch/>
            </p:blipFill>
            <p:spPr bwMode="auto">
              <a:xfrm>
                <a:off x="6056814" y="5927046"/>
                <a:ext cx="1064944" cy="83612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sp>
        <p:nvSpPr>
          <p:cNvPr id="49" name="Slide Number Placeholder 4">
            <a:extLst>
              <a:ext uri="{FF2B5EF4-FFF2-40B4-BE49-F238E27FC236}">
                <a16:creationId xmlns:a16="http://schemas.microsoft.com/office/drawing/2014/main" id="{2109913F-AE7C-4464-BE13-AABF4197645E}"/>
              </a:ext>
            </a:extLst>
          </p:cNvPr>
          <p:cNvSpPr txBox="1">
            <a:spLocks/>
          </p:cNvSpPr>
          <p:nvPr/>
        </p:nvSpPr>
        <p:spPr>
          <a:xfrm>
            <a:off x="4126064" y="6541360"/>
            <a:ext cx="891872" cy="25567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dirty="0"/>
              <a:t>Page </a:t>
            </a:r>
            <a:fld id="{F03C90E3-98FA-4A46-95E3-0DCDD3916FEC}" type="slidenum">
              <a:rPr lang="ko-KR" altLang="en-US" smtClean="0"/>
              <a:pPr algn="ctr"/>
              <a:t>33</a:t>
            </a:fld>
            <a:endParaRPr lang="ko-KR" altLang="en-US" dirty="0"/>
          </a:p>
        </p:txBody>
      </p:sp>
      <p:grpSp>
        <p:nvGrpSpPr>
          <p:cNvPr id="4" name="그룹 46"/>
          <p:cNvGrpSpPr/>
          <p:nvPr/>
        </p:nvGrpSpPr>
        <p:grpSpPr>
          <a:xfrm>
            <a:off x="5325856" y="116632"/>
            <a:ext cx="3333101" cy="234801"/>
            <a:chOff x="5325856" y="116632"/>
            <a:chExt cx="3333101" cy="234801"/>
          </a:xfrm>
        </p:grpSpPr>
        <p:grpSp>
          <p:nvGrpSpPr>
            <p:cNvPr id="5" name="그룹 47"/>
            <p:cNvGrpSpPr/>
            <p:nvPr/>
          </p:nvGrpSpPr>
          <p:grpSpPr>
            <a:xfrm>
              <a:off x="5325856" y="116632"/>
              <a:ext cx="3021311" cy="234801"/>
              <a:chOff x="5325856" y="116632"/>
              <a:chExt cx="3021311" cy="234801"/>
            </a:xfrm>
          </p:grpSpPr>
          <p:sp>
            <p:nvSpPr>
              <p:cNvPr id="53" name="모서리가 둥근 직사각형 52">
                <a:extLst>
                  <a:ext uri="{FF2B5EF4-FFF2-40B4-BE49-F238E27FC236}">
                    <a16:creationId xmlns:a16="http://schemas.microsoft.com/office/drawing/2014/main" id="{D41CC5CC-C43C-4DD7-95A2-CA241513C5D3}"/>
                  </a:ext>
                </a:extLst>
              </p:cNvPr>
              <p:cNvSpPr/>
              <p:nvPr/>
            </p:nvSpPr>
            <p:spPr>
              <a:xfrm>
                <a:off x="5325856" y="116632"/>
                <a:ext cx="248205" cy="234801"/>
              </a:xfrm>
              <a:prstGeom prst="round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30325">
                  <a:spcBef>
                    <a:spcPts val="300"/>
                  </a:spcBef>
                  <a:buSzPct val="100000"/>
                </a:pPr>
                <a:r>
                  <a:rPr lang="en-US" altLang="ko-KR" sz="1200" spc="-50" dirty="0">
                    <a:ln>
                      <a:solidFill>
                        <a:schemeClr val="bg1">
                          <a:lumMod val="85000"/>
                          <a:alpha val="0"/>
                        </a:schemeClr>
                      </a:solidFill>
                    </a:ln>
                    <a:solidFill>
                      <a:schemeClr val="bg1"/>
                    </a:solidFill>
                    <a:latin typeface="KoPub돋움체 Bold" panose="00000800000000000000" pitchFamily="2" charset="-127"/>
                    <a:ea typeface="KoPub돋움체 Bold" panose="00000800000000000000" pitchFamily="2" charset="-127"/>
                  </a:rPr>
                  <a:t>Ⅰ</a:t>
                </a:r>
                <a:endParaRPr lang="ko-KR" altLang="en-US" sz="1200" spc="-50" dirty="0">
                  <a:ln>
                    <a:solidFill>
                      <a:schemeClr val="bg1">
                        <a:lumMod val="85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돋움체 Bold" panose="00000800000000000000" pitchFamily="2" charset="-127"/>
                  <a:ea typeface="KoPub돋움체 Bold" panose="00000800000000000000" pitchFamily="2" charset="-127"/>
                </a:endParaRPr>
              </a:p>
            </p:txBody>
          </p:sp>
          <p:sp>
            <p:nvSpPr>
              <p:cNvPr id="54" name="모서리가 둥근 직사각형 53">
                <a:extLst>
                  <a:ext uri="{FF2B5EF4-FFF2-40B4-BE49-F238E27FC236}">
                    <a16:creationId xmlns:a16="http://schemas.microsoft.com/office/drawing/2014/main" id="{8AF7B123-F61A-434C-8319-9275906D574D}"/>
                  </a:ext>
                </a:extLst>
              </p:cNvPr>
              <p:cNvSpPr/>
              <p:nvPr/>
            </p:nvSpPr>
            <p:spPr>
              <a:xfrm>
                <a:off x="5639887" y="116632"/>
                <a:ext cx="234518" cy="234801"/>
              </a:xfrm>
              <a:prstGeom prst="round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30325">
                  <a:spcBef>
                    <a:spcPts val="300"/>
                  </a:spcBef>
                  <a:buSzPct val="100000"/>
                </a:pPr>
                <a:r>
                  <a:rPr lang="en-US" altLang="ko-KR" sz="1200" spc="-50" dirty="0">
                    <a:ln>
                      <a:solidFill>
                        <a:schemeClr val="bg1">
                          <a:lumMod val="85000"/>
                          <a:alpha val="0"/>
                        </a:schemeClr>
                      </a:solidFill>
                    </a:ln>
                    <a:solidFill>
                      <a:schemeClr val="bg1"/>
                    </a:solidFill>
                    <a:latin typeface="KoPub돋움체 Bold" panose="00000800000000000000" pitchFamily="2" charset="-127"/>
                    <a:ea typeface="KoPub돋움체 Bold" panose="00000800000000000000" pitchFamily="2" charset="-127"/>
                  </a:rPr>
                  <a:t>Ⅱ</a:t>
                </a:r>
                <a:endParaRPr lang="ko-KR" altLang="en-US" sz="1200" spc="-50" dirty="0">
                  <a:ln>
                    <a:solidFill>
                      <a:schemeClr val="bg1">
                        <a:lumMod val="85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돋움체 Bold" panose="00000800000000000000" pitchFamily="2" charset="-127"/>
                  <a:ea typeface="KoPub돋움체 Bold" panose="00000800000000000000" pitchFamily="2" charset="-127"/>
                </a:endParaRPr>
              </a:p>
            </p:txBody>
          </p:sp>
          <p:sp>
            <p:nvSpPr>
              <p:cNvPr id="55" name="모서리가 둥근 직사각형 54">
                <a:extLst>
                  <a:ext uri="{FF2B5EF4-FFF2-40B4-BE49-F238E27FC236}">
                    <a16:creationId xmlns:a16="http://schemas.microsoft.com/office/drawing/2014/main" id="{10EE10A1-6FE2-4075-8C5F-5AB2EF088708}"/>
                  </a:ext>
                </a:extLst>
              </p:cNvPr>
              <p:cNvSpPr/>
              <p:nvPr/>
            </p:nvSpPr>
            <p:spPr>
              <a:xfrm>
                <a:off x="5940231" y="116632"/>
                <a:ext cx="234995" cy="234801"/>
              </a:xfrm>
              <a:prstGeom prst="round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>
                  <a:defRPr/>
                </a:pPr>
                <a:r>
                  <a:rPr lang="en-US" altLang="ko-KR" sz="1200" spc="-50" dirty="0">
                    <a:ln>
                      <a:solidFill>
                        <a:schemeClr val="bg1">
                          <a:lumMod val="85000"/>
                          <a:alpha val="0"/>
                        </a:schemeClr>
                      </a:solidFill>
                    </a:ln>
                    <a:solidFill>
                      <a:schemeClr val="bg1"/>
                    </a:solidFill>
                    <a:latin typeface="KoPub돋움체 Bold" panose="00000800000000000000" pitchFamily="2" charset="-127"/>
                    <a:ea typeface="KoPub돋움체 Bold" panose="00000800000000000000" pitchFamily="2" charset="-127"/>
                  </a:rPr>
                  <a:t>Ⅲ</a:t>
                </a:r>
                <a:endParaRPr kumimoji="0" lang="ko-KR" altLang="en-US" sz="1200" b="0" i="0" u="none" strike="noStrike" kern="1200" cap="none" spc="-50" normalizeH="0" baseline="0" noProof="0" dirty="0">
                  <a:ln>
                    <a:solidFill>
                      <a:prstClr val="white">
                        <a:lumMod val="85000"/>
                        <a:alpha val="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KoPub돋움체 Bold" panose="00000800000000000000" pitchFamily="2" charset="-127"/>
                  <a:ea typeface="KoPub돋움체 Bold" panose="00000800000000000000" pitchFamily="2" charset="-127"/>
                  <a:cs typeface="+mn-cs"/>
                </a:endParaRPr>
              </a:p>
            </p:txBody>
          </p:sp>
          <p:sp>
            <p:nvSpPr>
              <p:cNvPr id="56" name="모서리가 둥근 직사각형 55">
                <a:extLst>
                  <a:ext uri="{FF2B5EF4-FFF2-40B4-BE49-F238E27FC236}">
                    <a16:creationId xmlns:a16="http://schemas.microsoft.com/office/drawing/2014/main" id="{271B1E74-7986-4375-9955-BBE213061F26}"/>
                  </a:ext>
                </a:extLst>
              </p:cNvPr>
              <p:cNvSpPr/>
              <p:nvPr/>
            </p:nvSpPr>
            <p:spPr>
              <a:xfrm>
                <a:off x="6228184" y="116632"/>
                <a:ext cx="2118983" cy="234801"/>
              </a:xfrm>
              <a:prstGeom prst="roundRect">
                <a:avLst/>
              </a:prstGeom>
              <a:solidFill>
                <a:srgbClr val="2D506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r>
                  <a:rPr lang="en-US" altLang="ko-KR" sz="1200" spc="-50" dirty="0">
                    <a:ln>
                      <a:solidFill>
                        <a:schemeClr val="bg1">
                          <a:lumMod val="85000"/>
                          <a:alpha val="0"/>
                        </a:schemeClr>
                      </a:solidFill>
                    </a:ln>
                    <a:solidFill>
                      <a:schemeClr val="bg1"/>
                    </a:solidFill>
                    <a:latin typeface="KoPub돋움체 Bold" panose="00000800000000000000" pitchFamily="2" charset="-127"/>
                    <a:ea typeface="KoPub돋움체 Bold" panose="00000800000000000000" pitchFamily="2" charset="-127"/>
                  </a:rPr>
                  <a:t>Ⅳ</a:t>
                </a:r>
                <a:r>
                  <a:rPr kumimoji="0" lang="en-US" altLang="ko-KR" sz="1200" b="0" i="0" u="none" strike="noStrike" kern="1200" cap="none" spc="-50" normalizeH="0" baseline="0" noProof="0" dirty="0">
                    <a:ln>
                      <a:solidFill>
                        <a:prstClr val="white">
                          <a:lumMod val="85000"/>
                          <a:alpha val="0"/>
                        </a:prstClr>
                      </a:solidFill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KoPub돋움체 Bold" panose="00000800000000000000" pitchFamily="2" charset="-127"/>
                    <a:ea typeface="KoPub돋움체 Bold" panose="00000800000000000000" pitchFamily="2" charset="-127"/>
                    <a:cs typeface="+mn-cs"/>
                  </a:rPr>
                  <a:t>. </a:t>
                </a:r>
                <a:r>
                  <a:rPr kumimoji="0" lang="ko-KR" altLang="en-US" sz="1200" b="0" i="0" u="none" strike="noStrike" kern="1200" cap="none" spc="-50" normalizeH="0" baseline="0" noProof="0" dirty="0" smtClean="0">
                    <a:ln>
                      <a:solidFill>
                        <a:prstClr val="white">
                          <a:lumMod val="85000"/>
                          <a:alpha val="0"/>
                        </a:prstClr>
                      </a:solidFill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KoPub돋움체 Bold" panose="00000800000000000000" pitchFamily="2" charset="-127"/>
                    <a:ea typeface="KoPub돋움체 Bold" panose="00000800000000000000" pitchFamily="2" charset="-127"/>
                    <a:cs typeface="+mn-cs"/>
                  </a:rPr>
                  <a:t>기관별 연구개발 실적</a:t>
                </a:r>
                <a:endParaRPr kumimoji="0" lang="ko-KR" altLang="en-US" sz="1200" b="0" i="0" u="none" strike="noStrike" kern="1200" cap="none" spc="-50" normalizeH="0" baseline="0" noProof="0" dirty="0">
                  <a:ln>
                    <a:solidFill>
                      <a:prstClr val="white">
                        <a:lumMod val="85000"/>
                        <a:alpha val="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KoPub돋움체 Bold" panose="00000800000000000000" pitchFamily="2" charset="-127"/>
                  <a:ea typeface="KoPub돋움체 Bold" panose="00000800000000000000" pitchFamily="2" charset="-127"/>
                  <a:cs typeface="+mn-cs"/>
                </a:endParaRPr>
              </a:p>
            </p:txBody>
          </p:sp>
        </p:grpSp>
        <p:sp>
          <p:nvSpPr>
            <p:cNvPr id="52" name="모서리가 둥근 직사각형 51">
              <a:extLst>
                <a:ext uri="{FF2B5EF4-FFF2-40B4-BE49-F238E27FC236}">
                  <a16:creationId xmlns:a16="http://schemas.microsoft.com/office/drawing/2014/main" id="{AB1AE3CF-D32B-4DCB-86C8-066CA9EE39FE}"/>
                </a:ext>
              </a:extLst>
            </p:cNvPr>
            <p:cNvSpPr/>
            <p:nvPr/>
          </p:nvSpPr>
          <p:spPr>
            <a:xfrm>
              <a:off x="8412993" y="116632"/>
              <a:ext cx="245964" cy="234801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200" spc="-50" dirty="0">
                  <a:ln>
                    <a:solidFill>
                      <a:schemeClr val="bg1">
                        <a:lumMod val="85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돋움체 Bold" panose="00000800000000000000" pitchFamily="2" charset="-127"/>
                  <a:ea typeface="KoPub돋움체 Bold" panose="00000800000000000000" pitchFamily="2" charset="-127"/>
                </a:rPr>
                <a:t>Ⅴ</a:t>
              </a:r>
              <a:endParaRPr lang="ko-KR" altLang="en-US" sz="1200" spc="-50" dirty="0">
                <a:ln>
                  <a:solidFill>
                    <a:schemeClr val="bg1">
                      <a:lumMod val="85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endParaRPr>
            </a:p>
          </p:txBody>
        </p:sp>
      </p:grpSp>
      <p:sp>
        <p:nvSpPr>
          <p:cNvPr id="50" name="모서리가 둥근 직사각형 49">
            <a:extLst>
              <a:ext uri="{FF2B5EF4-FFF2-40B4-BE49-F238E27FC236}">
                <a16:creationId xmlns:a16="http://schemas.microsoft.com/office/drawing/2014/main" id="{C60C7C84-7302-48B1-AA8D-F1952C702B56}"/>
              </a:ext>
            </a:extLst>
          </p:cNvPr>
          <p:cNvSpPr/>
          <p:nvPr/>
        </p:nvSpPr>
        <p:spPr>
          <a:xfrm>
            <a:off x="8722228" y="118376"/>
            <a:ext cx="245964" cy="234801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200" spc="-50" dirty="0">
                <a:ln>
                  <a:solidFill>
                    <a:schemeClr val="bg1">
                      <a:lumMod val="85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rPr>
              <a:t>Ⅵ</a:t>
            </a:r>
            <a:endParaRPr lang="ko-KR" altLang="en-US" sz="1200" spc="-50" dirty="0">
              <a:ln>
                <a:solidFill>
                  <a:schemeClr val="bg1">
                    <a:lumMod val="85000"/>
                    <a:alpha val="0"/>
                  </a:schemeClr>
                </a:solidFill>
              </a:ln>
              <a:solidFill>
                <a:schemeClr val="bg1"/>
              </a:solidFill>
              <a:latin typeface="KoPub돋움체 Bold" panose="00000800000000000000" pitchFamily="2" charset="-127"/>
              <a:ea typeface="KoPub돋움체 Bold" panose="00000800000000000000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86770372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extBox 35">
            <a:extLst>
              <a:ext uri="{FF2B5EF4-FFF2-40B4-BE49-F238E27FC236}">
                <a16:creationId xmlns:a16="http://schemas.microsoft.com/office/drawing/2014/main" id="{27A1B00D-C31C-433F-AB54-B6BB008F8D26}"/>
              </a:ext>
            </a:extLst>
          </p:cNvPr>
          <p:cNvSpPr txBox="1"/>
          <p:nvPr/>
        </p:nvSpPr>
        <p:spPr>
          <a:xfrm>
            <a:off x="4329621" y="1312274"/>
            <a:ext cx="48508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pc="-150" dirty="0" smtClean="0">
                <a:solidFill>
                  <a:srgbClr val="3C83C5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화산섬 제주의 </a:t>
            </a:r>
            <a:r>
              <a:rPr lang="ko-KR" altLang="en-US" sz="2000" spc="-150" dirty="0" smtClean="0">
                <a:solidFill>
                  <a:schemeClr val="tx2">
                    <a:lumMod val="75000"/>
                  </a:schemeClr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실시간 홍수 감지</a:t>
            </a:r>
            <a:r>
              <a:rPr lang="ko-KR" altLang="en-US" sz="2000" spc="-150" dirty="0" smtClean="0">
                <a:solidFill>
                  <a:srgbClr val="3C83C5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 </a:t>
            </a:r>
            <a:r>
              <a:rPr lang="ko-KR" altLang="en-US" spc="-150" dirty="0" smtClean="0">
                <a:solidFill>
                  <a:schemeClr val="tx2">
                    <a:lumMod val="75000"/>
                  </a:schemeClr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및 </a:t>
            </a:r>
            <a:r>
              <a:rPr lang="ko-KR" altLang="en-US" sz="2000" spc="-150" dirty="0" smtClean="0">
                <a:solidFill>
                  <a:schemeClr val="tx2">
                    <a:lumMod val="75000"/>
                  </a:schemeClr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안전지원</a:t>
            </a:r>
            <a:r>
              <a:rPr lang="ko-KR" altLang="en-US" spc="-150" dirty="0" smtClean="0">
                <a:solidFill>
                  <a:schemeClr val="tx2">
                    <a:lumMod val="75000"/>
                  </a:schemeClr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 기술 </a:t>
            </a:r>
            <a:r>
              <a:rPr lang="ko-KR" altLang="en-US" spc="-150" dirty="0" smtClean="0">
                <a:solidFill>
                  <a:srgbClr val="3C83C5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개발</a:t>
            </a:r>
            <a:endParaRPr lang="ko-KR" altLang="en-US" sz="2200" spc="-150" dirty="0">
              <a:solidFill>
                <a:srgbClr val="3C83C5"/>
              </a:solidFill>
              <a:latin typeface="KoPub돋움체 Bold" panose="02020603020101020101" pitchFamily="18" charset="-127"/>
              <a:ea typeface="KoPub돋움체 Bold" panose="02020603020101020101" pitchFamily="18" charset="-127"/>
            </a:endParaRPr>
          </a:p>
        </p:txBody>
      </p:sp>
      <p:grpSp>
        <p:nvGrpSpPr>
          <p:cNvPr id="2" name="그룹 38">
            <a:extLst>
              <a:ext uri="{FF2B5EF4-FFF2-40B4-BE49-F238E27FC236}">
                <a16:creationId xmlns:a16="http://schemas.microsoft.com/office/drawing/2014/main" id="{ED02CA87-9DC0-4797-BD7D-CC312C830ACC}"/>
              </a:ext>
            </a:extLst>
          </p:cNvPr>
          <p:cNvGrpSpPr/>
          <p:nvPr/>
        </p:nvGrpSpPr>
        <p:grpSpPr>
          <a:xfrm>
            <a:off x="4362993" y="1262507"/>
            <a:ext cx="4781007" cy="540000"/>
            <a:chOff x="513806" y="2586443"/>
            <a:chExt cx="2551611" cy="444137"/>
          </a:xfrm>
        </p:grpSpPr>
        <p:cxnSp>
          <p:nvCxnSpPr>
            <p:cNvPr id="37" name="직선 연결선 36">
              <a:extLst>
                <a:ext uri="{FF2B5EF4-FFF2-40B4-BE49-F238E27FC236}">
                  <a16:creationId xmlns:a16="http://schemas.microsoft.com/office/drawing/2014/main" id="{7C460817-CA15-4968-BE17-FBEA344802D8}"/>
                </a:ext>
              </a:extLst>
            </p:cNvPr>
            <p:cNvCxnSpPr/>
            <p:nvPr/>
          </p:nvCxnSpPr>
          <p:spPr>
            <a:xfrm>
              <a:off x="513806" y="2586443"/>
              <a:ext cx="2551611" cy="0"/>
            </a:xfrm>
            <a:prstGeom prst="line">
              <a:avLst/>
            </a:prstGeom>
            <a:ln w="15875">
              <a:solidFill>
                <a:srgbClr val="4589C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직선 연결선 37">
              <a:extLst>
                <a:ext uri="{FF2B5EF4-FFF2-40B4-BE49-F238E27FC236}">
                  <a16:creationId xmlns:a16="http://schemas.microsoft.com/office/drawing/2014/main" id="{6DDE2420-EC71-4B15-A818-4DD86623FC13}"/>
                </a:ext>
              </a:extLst>
            </p:cNvPr>
            <p:cNvCxnSpPr/>
            <p:nvPr/>
          </p:nvCxnSpPr>
          <p:spPr>
            <a:xfrm>
              <a:off x="513806" y="3030580"/>
              <a:ext cx="2551611" cy="0"/>
            </a:xfrm>
            <a:prstGeom prst="line">
              <a:avLst/>
            </a:prstGeom>
            <a:ln w="15875">
              <a:solidFill>
                <a:srgbClr val="4589C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그룹 33">
            <a:extLst>
              <a:ext uri="{FF2B5EF4-FFF2-40B4-BE49-F238E27FC236}">
                <a16:creationId xmlns:a16="http://schemas.microsoft.com/office/drawing/2014/main" id="{4B95A0DA-644F-4BFA-9447-BF789A5E384B}"/>
              </a:ext>
            </a:extLst>
          </p:cNvPr>
          <p:cNvGrpSpPr/>
          <p:nvPr/>
        </p:nvGrpSpPr>
        <p:grpSpPr>
          <a:xfrm>
            <a:off x="4362994" y="2062783"/>
            <a:ext cx="4713292" cy="943021"/>
            <a:chOff x="4362994" y="773914"/>
            <a:chExt cx="4713292" cy="943021"/>
          </a:xfrm>
        </p:grpSpPr>
        <p:grpSp>
          <p:nvGrpSpPr>
            <p:cNvPr id="5" name="그룹 16">
              <a:extLst>
                <a:ext uri="{FF2B5EF4-FFF2-40B4-BE49-F238E27FC236}">
                  <a16:creationId xmlns:a16="http://schemas.microsoft.com/office/drawing/2014/main" id="{E59F325F-3C38-4B15-B34B-4C69F37F6EDE}"/>
                </a:ext>
              </a:extLst>
            </p:cNvPr>
            <p:cNvGrpSpPr/>
            <p:nvPr/>
          </p:nvGrpSpPr>
          <p:grpSpPr>
            <a:xfrm>
              <a:off x="4362994" y="773914"/>
              <a:ext cx="4713292" cy="943021"/>
              <a:chOff x="60960" y="3543240"/>
              <a:chExt cx="9233040" cy="1847319"/>
            </a:xfrm>
          </p:grpSpPr>
          <p:pic>
            <p:nvPicPr>
              <p:cNvPr id="7" name="그림 6">
                <a:extLst>
                  <a:ext uri="{FF2B5EF4-FFF2-40B4-BE49-F238E27FC236}">
                    <a16:creationId xmlns:a16="http://schemas.microsoft.com/office/drawing/2014/main" id="{5DB552F0-E95A-4558-8B6C-3D5BF6B34F5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0000" y="3576970"/>
                <a:ext cx="9144000" cy="1813589"/>
              </a:xfrm>
              <a:prstGeom prst="rect">
                <a:avLst/>
              </a:prstGeom>
            </p:spPr>
          </p:pic>
          <p:pic>
            <p:nvPicPr>
              <p:cNvPr id="4" name="그림 3">
                <a:extLst>
                  <a:ext uri="{FF2B5EF4-FFF2-40B4-BE49-F238E27FC236}">
                    <a16:creationId xmlns:a16="http://schemas.microsoft.com/office/drawing/2014/main" id="{12ED2395-4F82-4052-86EB-B98124707E7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960" y="3543240"/>
                <a:ext cx="1818321" cy="1293691"/>
              </a:xfrm>
              <a:prstGeom prst="rect">
                <a:avLst/>
              </a:prstGeom>
            </p:spPr>
          </p:pic>
        </p:grp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5D88A726-1B83-448D-B614-ED85DFB5790A}"/>
                </a:ext>
              </a:extLst>
            </p:cNvPr>
            <p:cNvSpPr txBox="1"/>
            <p:nvPr/>
          </p:nvSpPr>
          <p:spPr>
            <a:xfrm>
              <a:off x="4537167" y="844476"/>
              <a:ext cx="59218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2800" dirty="0" smtClean="0">
                  <a:solidFill>
                    <a:schemeClr val="bg1"/>
                  </a:solidFill>
                  <a:latin typeface="KoPub바탕체 Bold" panose="00000800000000000000" pitchFamily="2" charset="-127"/>
                  <a:ea typeface="KoPub바탕체 Bold" panose="00000800000000000000" pitchFamily="2" charset="-127"/>
                </a:rPr>
                <a:t>Ⅴ</a:t>
              </a:r>
              <a:endParaRPr lang="ko-KR" altLang="en-US" sz="2800" dirty="0" smtClean="0">
                <a:solidFill>
                  <a:schemeClr val="bg1"/>
                </a:solidFill>
                <a:latin typeface="KoPub바탕체 Bold" panose="00000800000000000000" pitchFamily="2" charset="-127"/>
                <a:ea typeface="KoPub바탕체 Bold" panose="00000800000000000000" pitchFamily="2" charset="-127"/>
              </a:endParaRP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2AD28A51-684D-4E15-A7E7-756FDF87C475}"/>
                </a:ext>
              </a:extLst>
            </p:cNvPr>
            <p:cNvSpPr txBox="1"/>
            <p:nvPr/>
          </p:nvSpPr>
          <p:spPr>
            <a:xfrm>
              <a:off x="5403669" y="906031"/>
              <a:ext cx="331173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2000" spc="-15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Bold" panose="02020603020101020101" pitchFamily="18" charset="-127"/>
                  <a:ea typeface="KoPub돋움체 Bold" panose="02020603020101020101" pitchFamily="18" charset="-127"/>
                </a:rPr>
                <a:t>연구성과 및 성능목표 달성도</a:t>
              </a:r>
              <a:endParaRPr lang="ko-KR" altLang="en-US" sz="2000" spc="-150" dirty="0">
                <a:solidFill>
                  <a:schemeClr val="tx1">
                    <a:lumMod val="75000"/>
                    <a:lumOff val="25000"/>
                  </a:schemeClr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endParaRPr>
            </a:p>
          </p:txBody>
        </p:sp>
      </p:grpSp>
      <p:grpSp>
        <p:nvGrpSpPr>
          <p:cNvPr id="6" name="그룹 13"/>
          <p:cNvGrpSpPr/>
          <p:nvPr/>
        </p:nvGrpSpPr>
        <p:grpSpPr>
          <a:xfrm>
            <a:off x="5508104" y="188218"/>
            <a:ext cx="3378907" cy="445489"/>
            <a:chOff x="5508104" y="188218"/>
            <a:chExt cx="3378907" cy="445489"/>
          </a:xfrm>
        </p:grpSpPr>
        <p:pic>
          <p:nvPicPr>
            <p:cNvPr id="15" name="그림 14">
              <a:extLst>
                <a:ext uri="{FF2B5EF4-FFF2-40B4-BE49-F238E27FC236}">
                  <a16:creationId xmlns:a16="http://schemas.microsoft.com/office/drawing/2014/main" id="{C9523227-98F4-4D04-8464-E601580B83E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434"/>
            <a:stretch/>
          </p:blipFill>
          <p:spPr>
            <a:xfrm>
              <a:off x="5508104" y="188640"/>
              <a:ext cx="1627327" cy="445067"/>
            </a:xfrm>
            <a:prstGeom prst="rect">
              <a:avLst/>
            </a:prstGeom>
          </p:spPr>
        </p:pic>
        <p:pic>
          <p:nvPicPr>
            <p:cNvPr id="16" name="그림 15" descr="제주연구원CI.JP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350097" y="188218"/>
              <a:ext cx="1536914" cy="395342"/>
            </a:xfrm>
            <a:prstGeom prst="rect">
              <a:avLst/>
            </a:prstGeom>
          </p:spPr>
        </p:pic>
      </p:grpSp>
      <p:pic>
        <p:nvPicPr>
          <p:cNvPr id="18" name="그림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0"/>
            <a:ext cx="362595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993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그림 25">
            <a:extLst>
              <a:ext uri="{FF2B5EF4-FFF2-40B4-BE49-F238E27FC236}">
                <a16:creationId xmlns:a16="http://schemas.microsoft.com/office/drawing/2014/main" id="{AD7040A1-E3A2-4ECF-A5F4-DB1F93CB66F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828675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13C0D3C6-25C0-43FD-A0F3-13EE231E8760}"/>
              </a:ext>
            </a:extLst>
          </p:cNvPr>
          <p:cNvSpPr txBox="1"/>
          <p:nvPr/>
        </p:nvSpPr>
        <p:spPr>
          <a:xfrm>
            <a:off x="158308" y="113210"/>
            <a:ext cx="306686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042873" latinLnBrk="1">
              <a:buClr>
                <a:schemeClr val="tx1">
                  <a:lumMod val="50000"/>
                  <a:lumOff val="50000"/>
                </a:schemeClr>
              </a:buClr>
            </a:pPr>
            <a:r>
              <a:rPr lang="ko-KR" altLang="en-US" sz="1050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화산섬 제주의 </a:t>
            </a:r>
            <a:r>
              <a:rPr lang="ko-KR" altLang="en-US" sz="1050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66FFFF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실시간 홍수 감지 및 안전지원 기술 </a:t>
            </a:r>
            <a:r>
              <a:rPr lang="ko-KR" altLang="en-US" sz="1050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개발</a:t>
            </a:r>
            <a:endParaRPr lang="ko-KR" altLang="en-US" sz="105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/>
              </a:solidFill>
              <a:latin typeface="KoPub돋움체 Bold" panose="02020603020101020101" pitchFamily="18" charset="-127"/>
              <a:ea typeface="KoPub돋움체 Bold" panose="02020603020101020101" pitchFamily="18" charset="-127"/>
            </a:endParaRPr>
          </a:p>
        </p:txBody>
      </p:sp>
      <p:cxnSp>
        <p:nvCxnSpPr>
          <p:cNvPr id="29" name="직선 연결선 28">
            <a:extLst>
              <a:ext uri="{FF2B5EF4-FFF2-40B4-BE49-F238E27FC236}">
                <a16:creationId xmlns:a16="http://schemas.microsoft.com/office/drawing/2014/main" id="{2A3B4120-C5D6-4E6B-83EF-99A42724F464}"/>
              </a:ext>
            </a:extLst>
          </p:cNvPr>
          <p:cNvCxnSpPr>
            <a:cxnSpLocks/>
          </p:cNvCxnSpPr>
          <p:nvPr/>
        </p:nvCxnSpPr>
        <p:spPr>
          <a:xfrm>
            <a:off x="250825" y="366126"/>
            <a:ext cx="2881015" cy="1000"/>
          </a:xfrm>
          <a:prstGeom prst="line">
            <a:avLst/>
          </a:prstGeom>
          <a:ln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" name="TextBox 86">
            <a:extLst>
              <a:ext uri="{FF2B5EF4-FFF2-40B4-BE49-F238E27FC236}">
                <a16:creationId xmlns:a16="http://schemas.microsoft.com/office/drawing/2014/main" id="{4C98EC26-7629-4A2B-ACCB-12B9E2EBE40D}"/>
              </a:ext>
            </a:extLst>
          </p:cNvPr>
          <p:cNvSpPr txBox="1"/>
          <p:nvPr/>
        </p:nvSpPr>
        <p:spPr>
          <a:xfrm>
            <a:off x="157980" y="400592"/>
            <a:ext cx="40703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042873" latinLnBrk="1">
              <a:spcAft>
                <a:spcPts val="600"/>
              </a:spcAft>
              <a:buClr>
                <a:schemeClr val="tx1">
                  <a:lumMod val="50000"/>
                  <a:lumOff val="50000"/>
                </a:schemeClr>
              </a:buClr>
            </a:pPr>
            <a:r>
              <a:rPr lang="ko-KR" altLang="en-US" sz="2000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연구개발과제 계획대비 목표 달성 정도</a:t>
            </a:r>
            <a:endParaRPr lang="en-US" altLang="ko-KR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/>
              </a:solidFill>
              <a:latin typeface="KoPub돋움체 Bold" panose="02020603020101020101" pitchFamily="18" charset="-127"/>
              <a:ea typeface="KoPub돋움체 Bold" panose="02020603020101020101" pitchFamily="18" charset="-127"/>
            </a:endParaRPr>
          </a:p>
        </p:txBody>
      </p:sp>
      <p:sp>
        <p:nvSpPr>
          <p:cNvPr id="49" name="Slide Number Placeholder 4">
            <a:extLst>
              <a:ext uri="{FF2B5EF4-FFF2-40B4-BE49-F238E27FC236}">
                <a16:creationId xmlns:a16="http://schemas.microsoft.com/office/drawing/2014/main" id="{2109913F-AE7C-4464-BE13-AABF4197645E}"/>
              </a:ext>
            </a:extLst>
          </p:cNvPr>
          <p:cNvSpPr txBox="1">
            <a:spLocks/>
          </p:cNvSpPr>
          <p:nvPr/>
        </p:nvSpPr>
        <p:spPr>
          <a:xfrm>
            <a:off x="4126064" y="6541360"/>
            <a:ext cx="891872" cy="25567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dirty="0"/>
              <a:t>Page </a:t>
            </a:r>
            <a:fld id="{F03C90E3-98FA-4A46-95E3-0DCDD3916FEC}" type="slidenum">
              <a:rPr lang="ko-KR" altLang="en-US" smtClean="0"/>
              <a:pPr algn="ctr"/>
              <a:t>35</a:t>
            </a:fld>
            <a:endParaRPr lang="ko-KR" altLang="en-US" dirty="0"/>
          </a:p>
        </p:txBody>
      </p:sp>
      <p:sp>
        <p:nvSpPr>
          <p:cNvPr id="50" name="직사각형 49"/>
          <p:cNvSpPr/>
          <p:nvPr/>
        </p:nvSpPr>
        <p:spPr>
          <a:xfrm>
            <a:off x="1428728" y="2214554"/>
            <a:ext cx="307488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dirty="0" smtClean="0">
                <a:ln>
                  <a:solidFill>
                    <a:schemeClr val="bg1">
                      <a:lumMod val="65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돋움체 Medium" pitchFamily="18" charset="-127"/>
                <a:ea typeface="KoPub돋움체 Medium" pitchFamily="18" charset="-127"/>
              </a:rPr>
              <a:t>최종보고서 </a:t>
            </a:r>
            <a:r>
              <a:rPr lang="en-US" altLang="ko-KR" dirty="0" smtClean="0">
                <a:ln>
                  <a:solidFill>
                    <a:schemeClr val="bg1">
                      <a:lumMod val="65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돋움체 Medium" pitchFamily="18" charset="-127"/>
                <a:ea typeface="KoPub돋움체 Medium" pitchFamily="18" charset="-127"/>
              </a:rPr>
              <a:t>158</a:t>
            </a:r>
            <a:r>
              <a:rPr lang="ko-KR" altLang="en-US" dirty="0" smtClean="0">
                <a:ln>
                  <a:solidFill>
                    <a:schemeClr val="bg1">
                      <a:lumMod val="65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돋움체 Medium" pitchFamily="18" charset="-127"/>
                <a:ea typeface="KoPub돋움체 Medium" pitchFamily="18" charset="-127"/>
              </a:rPr>
              <a:t>쪽 </a:t>
            </a:r>
            <a:r>
              <a:rPr lang="en-US" altLang="ko-KR" dirty="0" smtClean="0">
                <a:ln>
                  <a:solidFill>
                    <a:schemeClr val="bg1">
                      <a:lumMod val="65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돋움체 Medium" pitchFamily="18" charset="-127"/>
                <a:ea typeface="KoPub돋움체 Medium" pitchFamily="18" charset="-127"/>
              </a:rPr>
              <a:t>(</a:t>
            </a:r>
            <a:r>
              <a:rPr lang="ko-KR" altLang="en-US" dirty="0" smtClean="0">
                <a:ln>
                  <a:solidFill>
                    <a:schemeClr val="bg1">
                      <a:lumMod val="65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돋움체 Medium" pitchFamily="18" charset="-127"/>
                <a:ea typeface="KoPub돋움체 Medium" pitchFamily="18" charset="-127"/>
              </a:rPr>
              <a:t>제주연구원</a:t>
            </a:r>
            <a:r>
              <a:rPr lang="en-US" altLang="ko-KR" dirty="0" smtClean="0">
                <a:ln>
                  <a:solidFill>
                    <a:schemeClr val="bg1">
                      <a:lumMod val="65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돋움체 Medium" pitchFamily="18" charset="-127"/>
                <a:ea typeface="KoPub돋움체 Medium" pitchFamily="18" charset="-127"/>
              </a:rPr>
              <a:t>)</a:t>
            </a:r>
          </a:p>
          <a:p>
            <a:endParaRPr lang="ko-KR" altLang="en-US" dirty="0"/>
          </a:p>
        </p:txBody>
      </p:sp>
      <p:grpSp>
        <p:nvGrpSpPr>
          <p:cNvPr id="58" name="그룹 57"/>
          <p:cNvGrpSpPr/>
          <p:nvPr/>
        </p:nvGrpSpPr>
        <p:grpSpPr>
          <a:xfrm>
            <a:off x="5415608" y="134012"/>
            <a:ext cx="3581352" cy="234801"/>
            <a:chOff x="5415608" y="134012"/>
            <a:chExt cx="3581352" cy="234801"/>
          </a:xfrm>
        </p:grpSpPr>
        <p:sp>
          <p:nvSpPr>
            <p:cNvPr id="52" name="모서리가 둥근 직사각형 39">
              <a:extLst>
                <a:ext uri="{FF2B5EF4-FFF2-40B4-BE49-F238E27FC236}">
                  <a16:creationId xmlns:a16="http://schemas.microsoft.com/office/drawing/2014/main" id="{3EF32203-AADE-4ED4-85C2-40B06A41E507}"/>
                </a:ext>
              </a:extLst>
            </p:cNvPr>
            <p:cNvSpPr/>
            <p:nvPr/>
          </p:nvSpPr>
          <p:spPr>
            <a:xfrm>
              <a:off x="5415608" y="134012"/>
              <a:ext cx="248205" cy="234801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30325">
                <a:spcBef>
                  <a:spcPts val="300"/>
                </a:spcBef>
                <a:buSzPct val="100000"/>
              </a:pPr>
              <a:r>
                <a:rPr lang="en-US" altLang="ko-KR" sz="1200" spc="-50" dirty="0">
                  <a:ln>
                    <a:solidFill>
                      <a:schemeClr val="bg1">
                        <a:lumMod val="85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돋움체 Bold" panose="00000800000000000000" pitchFamily="2" charset="-127"/>
                  <a:ea typeface="KoPub돋움체 Bold" panose="00000800000000000000" pitchFamily="2" charset="-127"/>
                </a:rPr>
                <a:t>Ⅰ</a:t>
              </a:r>
              <a:endParaRPr lang="ko-KR" altLang="en-US" sz="1200" spc="-50" dirty="0">
                <a:ln>
                  <a:solidFill>
                    <a:schemeClr val="bg1">
                      <a:lumMod val="85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endParaRPr>
            </a:p>
          </p:txBody>
        </p:sp>
        <p:sp>
          <p:nvSpPr>
            <p:cNvPr id="53" name="모서리가 둥근 직사각형 40">
              <a:extLst>
                <a:ext uri="{FF2B5EF4-FFF2-40B4-BE49-F238E27FC236}">
                  <a16:creationId xmlns:a16="http://schemas.microsoft.com/office/drawing/2014/main" id="{AF74CA35-DD4A-4E0E-B79B-E9BCAFBCF862}"/>
                </a:ext>
              </a:extLst>
            </p:cNvPr>
            <p:cNvSpPr/>
            <p:nvPr/>
          </p:nvSpPr>
          <p:spPr>
            <a:xfrm>
              <a:off x="5729639" y="134012"/>
              <a:ext cx="234518" cy="234801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30325">
                <a:spcBef>
                  <a:spcPts val="300"/>
                </a:spcBef>
                <a:buSzPct val="100000"/>
              </a:pPr>
              <a:r>
                <a:rPr lang="en-US" altLang="ko-KR" sz="1200" spc="-50" dirty="0">
                  <a:ln>
                    <a:solidFill>
                      <a:schemeClr val="bg1">
                        <a:lumMod val="85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돋움체 Bold" panose="00000800000000000000" pitchFamily="2" charset="-127"/>
                  <a:ea typeface="KoPub돋움체 Bold" panose="00000800000000000000" pitchFamily="2" charset="-127"/>
                </a:rPr>
                <a:t>Ⅱ</a:t>
              </a:r>
              <a:endParaRPr lang="ko-KR" altLang="en-US" sz="1200" spc="-50" dirty="0">
                <a:ln>
                  <a:solidFill>
                    <a:schemeClr val="bg1">
                      <a:lumMod val="85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endParaRPr>
            </a:p>
          </p:txBody>
        </p:sp>
        <p:sp>
          <p:nvSpPr>
            <p:cNvPr id="54" name="모서리가 둥근 직사각형 41">
              <a:extLst>
                <a:ext uri="{FF2B5EF4-FFF2-40B4-BE49-F238E27FC236}">
                  <a16:creationId xmlns:a16="http://schemas.microsoft.com/office/drawing/2014/main" id="{C57DCDFB-EDD9-4DAD-8EEB-5C05B849571A}"/>
                </a:ext>
              </a:extLst>
            </p:cNvPr>
            <p:cNvSpPr/>
            <p:nvPr/>
          </p:nvSpPr>
          <p:spPr>
            <a:xfrm>
              <a:off x="6029983" y="134012"/>
              <a:ext cx="234995" cy="234801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>
                <a:defRPr/>
              </a:pPr>
              <a:r>
                <a:rPr lang="en-US" altLang="ko-KR" sz="1200" spc="-50" dirty="0">
                  <a:ln>
                    <a:solidFill>
                      <a:schemeClr val="bg1">
                        <a:lumMod val="85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돋움체 Bold" panose="00000800000000000000" pitchFamily="2" charset="-127"/>
                  <a:ea typeface="KoPub돋움체 Bold" panose="00000800000000000000" pitchFamily="2" charset="-127"/>
                </a:rPr>
                <a:t>Ⅲ</a:t>
              </a:r>
              <a:endParaRPr lang="ko-KR" altLang="en-US" sz="1200" spc="-50" dirty="0">
                <a:ln>
                  <a:solidFill>
                    <a:prstClr val="white">
                      <a:lumMod val="85000"/>
                      <a:alpha val="0"/>
                    </a:prstClr>
                  </a:solidFill>
                </a:ln>
                <a:solidFill>
                  <a:prstClr val="white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endParaRPr>
            </a:p>
          </p:txBody>
        </p:sp>
        <p:sp>
          <p:nvSpPr>
            <p:cNvPr id="55" name="모서리가 둥근 직사각형 42">
              <a:extLst>
                <a:ext uri="{FF2B5EF4-FFF2-40B4-BE49-F238E27FC236}">
                  <a16:creationId xmlns:a16="http://schemas.microsoft.com/office/drawing/2014/main" id="{E6CB9817-ECB7-486E-BA4E-DC55B137EF93}"/>
                </a:ext>
              </a:extLst>
            </p:cNvPr>
            <p:cNvSpPr/>
            <p:nvPr/>
          </p:nvSpPr>
          <p:spPr>
            <a:xfrm>
              <a:off x="8750996" y="134012"/>
              <a:ext cx="245964" cy="234801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200" spc="-50" dirty="0">
                  <a:ln>
                    <a:solidFill>
                      <a:schemeClr val="bg1">
                        <a:lumMod val="85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돋움체 Bold" panose="00000800000000000000" pitchFamily="2" charset="-127"/>
                  <a:ea typeface="KoPub돋움체 Bold" panose="00000800000000000000" pitchFamily="2" charset="-127"/>
                </a:rPr>
                <a:t>Ⅵ</a:t>
              </a:r>
              <a:endParaRPr lang="ko-KR" altLang="en-US" sz="1200" spc="-50" dirty="0">
                <a:ln>
                  <a:solidFill>
                    <a:schemeClr val="bg1">
                      <a:lumMod val="85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endParaRPr>
            </a:p>
          </p:txBody>
        </p:sp>
        <p:sp>
          <p:nvSpPr>
            <p:cNvPr id="56" name="모서리가 둥근 직사각형 43">
              <a:extLst>
                <a:ext uri="{FF2B5EF4-FFF2-40B4-BE49-F238E27FC236}">
                  <a16:creationId xmlns:a16="http://schemas.microsoft.com/office/drawing/2014/main" id="{53196820-EC2F-4281-87CE-211077D8C48E}"/>
                </a:ext>
              </a:extLst>
            </p:cNvPr>
            <p:cNvSpPr/>
            <p:nvPr/>
          </p:nvSpPr>
          <p:spPr>
            <a:xfrm>
              <a:off x="6631780" y="134012"/>
              <a:ext cx="2061426" cy="234801"/>
            </a:xfrm>
            <a:prstGeom prst="roundRect">
              <a:avLst/>
            </a:prstGeom>
            <a:solidFill>
              <a:srgbClr val="2D506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200" spc="-50" dirty="0">
                  <a:ln>
                    <a:solidFill>
                      <a:schemeClr val="bg1">
                        <a:lumMod val="85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돋움체 Bold" panose="00000800000000000000" pitchFamily="2" charset="-127"/>
                  <a:ea typeface="KoPub돋움체 Bold" panose="00000800000000000000" pitchFamily="2" charset="-127"/>
                </a:rPr>
                <a:t>Ⅴ. </a:t>
              </a:r>
              <a:r>
                <a:rPr lang="ko-KR" altLang="en-US" sz="1200" spc="-50" dirty="0" smtClean="0">
                  <a:ln>
                    <a:solidFill>
                      <a:schemeClr val="bg1">
                        <a:lumMod val="85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돋움체 Bold" panose="00000800000000000000" pitchFamily="2" charset="-127"/>
                  <a:ea typeface="KoPub돋움체 Bold" panose="00000800000000000000" pitchFamily="2" charset="-127"/>
                </a:rPr>
                <a:t>연구목표 및 성능목표 달성도</a:t>
              </a:r>
              <a:endParaRPr lang="ko-KR" altLang="en-US" sz="1200" spc="-50" dirty="0">
                <a:ln>
                  <a:solidFill>
                    <a:schemeClr val="bg1">
                      <a:lumMod val="85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endParaRPr>
            </a:p>
          </p:txBody>
        </p:sp>
        <p:sp>
          <p:nvSpPr>
            <p:cNvPr id="57" name="모서리가 둥근 직사각형 44">
              <a:extLst>
                <a:ext uri="{FF2B5EF4-FFF2-40B4-BE49-F238E27FC236}">
                  <a16:creationId xmlns:a16="http://schemas.microsoft.com/office/drawing/2014/main" id="{2DDA21CF-81B4-47FB-ACEC-30B29478E697}"/>
                </a:ext>
              </a:extLst>
            </p:cNvPr>
            <p:cNvSpPr/>
            <p:nvPr/>
          </p:nvSpPr>
          <p:spPr>
            <a:xfrm>
              <a:off x="6330804" y="134012"/>
              <a:ext cx="235151" cy="234801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200" spc="-50" dirty="0">
                  <a:ln>
                    <a:solidFill>
                      <a:schemeClr val="bg1">
                        <a:lumMod val="85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돋움체 Bold" panose="00000800000000000000" pitchFamily="2" charset="-127"/>
                  <a:ea typeface="KoPub돋움체 Bold" panose="00000800000000000000" pitchFamily="2" charset="-127"/>
                </a:rPr>
                <a:t>Ⅳ</a:t>
              </a:r>
              <a:endParaRPr lang="ko-KR" altLang="en-US" sz="1200" spc="-50" dirty="0">
                <a:ln>
                  <a:solidFill>
                    <a:schemeClr val="bg1">
                      <a:lumMod val="85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67703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그림 25">
            <a:extLst>
              <a:ext uri="{FF2B5EF4-FFF2-40B4-BE49-F238E27FC236}">
                <a16:creationId xmlns:a16="http://schemas.microsoft.com/office/drawing/2014/main" id="{AD7040A1-E3A2-4ECF-A5F4-DB1F93CB66F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828675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13C0D3C6-25C0-43FD-A0F3-13EE231E8760}"/>
              </a:ext>
            </a:extLst>
          </p:cNvPr>
          <p:cNvSpPr txBox="1"/>
          <p:nvPr/>
        </p:nvSpPr>
        <p:spPr>
          <a:xfrm>
            <a:off x="158308" y="113210"/>
            <a:ext cx="306686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042873" latinLnBrk="1">
              <a:buClr>
                <a:schemeClr val="tx1">
                  <a:lumMod val="50000"/>
                  <a:lumOff val="50000"/>
                </a:schemeClr>
              </a:buClr>
            </a:pPr>
            <a:r>
              <a:rPr lang="ko-KR" altLang="en-US" sz="1050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화산섬 제주의 </a:t>
            </a:r>
            <a:r>
              <a:rPr lang="ko-KR" altLang="en-US" sz="1050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66FFFF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실시간 홍수 감지 및 안전지원 기술 </a:t>
            </a:r>
            <a:r>
              <a:rPr lang="ko-KR" altLang="en-US" sz="1050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개발</a:t>
            </a:r>
            <a:endParaRPr lang="ko-KR" altLang="en-US" sz="105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/>
              </a:solidFill>
              <a:latin typeface="KoPub돋움체 Bold" panose="02020603020101020101" pitchFamily="18" charset="-127"/>
              <a:ea typeface="KoPub돋움체 Bold" panose="02020603020101020101" pitchFamily="18" charset="-127"/>
            </a:endParaRPr>
          </a:p>
        </p:txBody>
      </p:sp>
      <p:cxnSp>
        <p:nvCxnSpPr>
          <p:cNvPr id="29" name="직선 연결선 28">
            <a:extLst>
              <a:ext uri="{FF2B5EF4-FFF2-40B4-BE49-F238E27FC236}">
                <a16:creationId xmlns:a16="http://schemas.microsoft.com/office/drawing/2014/main" id="{2A3B4120-C5D6-4E6B-83EF-99A42724F464}"/>
              </a:ext>
            </a:extLst>
          </p:cNvPr>
          <p:cNvCxnSpPr>
            <a:cxnSpLocks/>
          </p:cNvCxnSpPr>
          <p:nvPr/>
        </p:nvCxnSpPr>
        <p:spPr>
          <a:xfrm>
            <a:off x="250825" y="366126"/>
            <a:ext cx="2881015" cy="1000"/>
          </a:xfrm>
          <a:prstGeom prst="line">
            <a:avLst/>
          </a:prstGeom>
          <a:ln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" name="TextBox 86">
            <a:extLst>
              <a:ext uri="{FF2B5EF4-FFF2-40B4-BE49-F238E27FC236}">
                <a16:creationId xmlns:a16="http://schemas.microsoft.com/office/drawing/2014/main" id="{4C98EC26-7629-4A2B-ACCB-12B9E2EBE40D}"/>
              </a:ext>
            </a:extLst>
          </p:cNvPr>
          <p:cNvSpPr txBox="1"/>
          <p:nvPr/>
        </p:nvSpPr>
        <p:spPr>
          <a:xfrm>
            <a:off x="157980" y="400592"/>
            <a:ext cx="42210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042873" latinLnBrk="1">
              <a:spcAft>
                <a:spcPts val="600"/>
              </a:spcAft>
              <a:buClr>
                <a:schemeClr val="tx1">
                  <a:lumMod val="50000"/>
                  <a:lumOff val="50000"/>
                </a:schemeClr>
              </a:buClr>
            </a:pPr>
            <a:r>
              <a:rPr lang="ko-KR" altLang="en-US" sz="2000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기술개발 계획대비 정량적 연구개발성과</a:t>
            </a:r>
            <a:endParaRPr lang="en-US" altLang="ko-KR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/>
              </a:solidFill>
              <a:latin typeface="KoPub돋움체 Bold" panose="02020603020101020101" pitchFamily="18" charset="-127"/>
              <a:ea typeface="KoPub돋움체 Bold" panose="02020603020101020101" pitchFamily="18" charset="-127"/>
            </a:endParaRPr>
          </a:p>
        </p:txBody>
      </p:sp>
      <p:sp>
        <p:nvSpPr>
          <p:cNvPr id="49" name="Slide Number Placeholder 4">
            <a:extLst>
              <a:ext uri="{FF2B5EF4-FFF2-40B4-BE49-F238E27FC236}">
                <a16:creationId xmlns:a16="http://schemas.microsoft.com/office/drawing/2014/main" id="{2109913F-AE7C-4464-BE13-AABF4197645E}"/>
              </a:ext>
            </a:extLst>
          </p:cNvPr>
          <p:cNvSpPr txBox="1">
            <a:spLocks/>
          </p:cNvSpPr>
          <p:nvPr/>
        </p:nvSpPr>
        <p:spPr>
          <a:xfrm>
            <a:off x="4126064" y="6541360"/>
            <a:ext cx="891872" cy="25567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dirty="0"/>
              <a:t>Page </a:t>
            </a:r>
            <a:fld id="{F03C90E3-98FA-4A46-95E3-0DCDD3916FEC}" type="slidenum">
              <a:rPr lang="ko-KR" altLang="en-US" smtClean="0"/>
              <a:pPr algn="ctr"/>
              <a:t>36</a:t>
            </a:fld>
            <a:endParaRPr lang="ko-KR" altLang="en-US" dirty="0"/>
          </a:p>
        </p:txBody>
      </p:sp>
      <p:sp>
        <p:nvSpPr>
          <p:cNvPr id="50" name="직사각형 49"/>
          <p:cNvSpPr/>
          <p:nvPr/>
        </p:nvSpPr>
        <p:spPr>
          <a:xfrm>
            <a:off x="857224" y="1714488"/>
            <a:ext cx="359585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dirty="0" smtClean="0">
                <a:ln>
                  <a:solidFill>
                    <a:schemeClr val="bg1">
                      <a:lumMod val="65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돋움체 Medium" pitchFamily="18" charset="-127"/>
                <a:ea typeface="KoPub돋움체 Medium" pitchFamily="18" charset="-127"/>
              </a:rPr>
              <a:t>최종보고서 </a:t>
            </a:r>
            <a:r>
              <a:rPr lang="en-US" altLang="ko-KR" dirty="0" smtClean="0">
                <a:ln>
                  <a:solidFill>
                    <a:schemeClr val="bg1">
                      <a:lumMod val="65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돋움체 Medium" pitchFamily="18" charset="-127"/>
                <a:ea typeface="KoPub돋움체 Medium" pitchFamily="18" charset="-127"/>
              </a:rPr>
              <a:t>159-165</a:t>
            </a:r>
            <a:r>
              <a:rPr lang="ko-KR" altLang="en-US" dirty="0" smtClean="0">
                <a:ln>
                  <a:solidFill>
                    <a:schemeClr val="bg1">
                      <a:lumMod val="65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돋움체 Medium" pitchFamily="18" charset="-127"/>
                <a:ea typeface="KoPub돋움체 Medium" pitchFamily="18" charset="-127"/>
              </a:rPr>
              <a:t>쪽 </a:t>
            </a:r>
            <a:r>
              <a:rPr lang="en-US" altLang="ko-KR" dirty="0" smtClean="0">
                <a:ln>
                  <a:solidFill>
                    <a:schemeClr val="bg1">
                      <a:lumMod val="65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돋움체 Medium" pitchFamily="18" charset="-127"/>
                <a:ea typeface="KoPub돋움체 Medium" pitchFamily="18" charset="-127"/>
              </a:rPr>
              <a:t>(</a:t>
            </a:r>
            <a:r>
              <a:rPr lang="ko-KR" altLang="en-US" dirty="0" smtClean="0">
                <a:ln>
                  <a:solidFill>
                    <a:schemeClr val="bg1">
                      <a:lumMod val="65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돋움체 Medium" pitchFamily="18" charset="-127"/>
                <a:ea typeface="KoPub돋움체 Medium" pitchFamily="18" charset="-127"/>
              </a:rPr>
              <a:t>제주연구원</a:t>
            </a:r>
            <a:r>
              <a:rPr lang="en-US" altLang="ko-KR" dirty="0" smtClean="0">
                <a:ln>
                  <a:solidFill>
                    <a:schemeClr val="bg1">
                      <a:lumMod val="65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돋움체 Medium" pitchFamily="18" charset="-127"/>
                <a:ea typeface="KoPub돋움체 Medium" pitchFamily="18" charset="-127"/>
              </a:rPr>
              <a:t>)</a:t>
            </a:r>
          </a:p>
          <a:p>
            <a:endParaRPr lang="ko-KR" altLang="en-US" dirty="0"/>
          </a:p>
        </p:txBody>
      </p:sp>
      <p:grpSp>
        <p:nvGrpSpPr>
          <p:cNvPr id="15" name="그룹 14"/>
          <p:cNvGrpSpPr/>
          <p:nvPr/>
        </p:nvGrpSpPr>
        <p:grpSpPr>
          <a:xfrm>
            <a:off x="5415608" y="134012"/>
            <a:ext cx="3581352" cy="234801"/>
            <a:chOff x="5415608" y="134012"/>
            <a:chExt cx="3581352" cy="234801"/>
          </a:xfrm>
        </p:grpSpPr>
        <p:sp>
          <p:nvSpPr>
            <p:cNvPr id="16" name="모서리가 둥근 직사각형 39">
              <a:extLst>
                <a:ext uri="{FF2B5EF4-FFF2-40B4-BE49-F238E27FC236}">
                  <a16:creationId xmlns:a16="http://schemas.microsoft.com/office/drawing/2014/main" id="{3EF32203-AADE-4ED4-85C2-40B06A41E507}"/>
                </a:ext>
              </a:extLst>
            </p:cNvPr>
            <p:cNvSpPr/>
            <p:nvPr/>
          </p:nvSpPr>
          <p:spPr>
            <a:xfrm>
              <a:off x="5415608" y="134012"/>
              <a:ext cx="248205" cy="234801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30325">
                <a:spcBef>
                  <a:spcPts val="300"/>
                </a:spcBef>
                <a:buSzPct val="100000"/>
              </a:pPr>
              <a:r>
                <a:rPr lang="en-US" altLang="ko-KR" sz="1200" spc="-50" dirty="0">
                  <a:ln>
                    <a:solidFill>
                      <a:schemeClr val="bg1">
                        <a:lumMod val="85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돋움체 Bold" panose="00000800000000000000" pitchFamily="2" charset="-127"/>
                  <a:ea typeface="KoPub돋움체 Bold" panose="00000800000000000000" pitchFamily="2" charset="-127"/>
                </a:rPr>
                <a:t>Ⅰ</a:t>
              </a:r>
              <a:endParaRPr lang="ko-KR" altLang="en-US" sz="1200" spc="-50" dirty="0">
                <a:ln>
                  <a:solidFill>
                    <a:schemeClr val="bg1">
                      <a:lumMod val="85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endParaRPr>
            </a:p>
          </p:txBody>
        </p:sp>
        <p:sp>
          <p:nvSpPr>
            <p:cNvPr id="17" name="모서리가 둥근 직사각형 40">
              <a:extLst>
                <a:ext uri="{FF2B5EF4-FFF2-40B4-BE49-F238E27FC236}">
                  <a16:creationId xmlns:a16="http://schemas.microsoft.com/office/drawing/2014/main" id="{AF74CA35-DD4A-4E0E-B79B-E9BCAFBCF862}"/>
                </a:ext>
              </a:extLst>
            </p:cNvPr>
            <p:cNvSpPr/>
            <p:nvPr/>
          </p:nvSpPr>
          <p:spPr>
            <a:xfrm>
              <a:off x="5729639" y="134012"/>
              <a:ext cx="234518" cy="234801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30325">
                <a:spcBef>
                  <a:spcPts val="300"/>
                </a:spcBef>
                <a:buSzPct val="100000"/>
              </a:pPr>
              <a:r>
                <a:rPr lang="en-US" altLang="ko-KR" sz="1200" spc="-50" dirty="0">
                  <a:ln>
                    <a:solidFill>
                      <a:schemeClr val="bg1">
                        <a:lumMod val="85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돋움체 Bold" panose="00000800000000000000" pitchFamily="2" charset="-127"/>
                  <a:ea typeface="KoPub돋움체 Bold" panose="00000800000000000000" pitchFamily="2" charset="-127"/>
                </a:rPr>
                <a:t>Ⅱ</a:t>
              </a:r>
              <a:endParaRPr lang="ko-KR" altLang="en-US" sz="1200" spc="-50" dirty="0">
                <a:ln>
                  <a:solidFill>
                    <a:schemeClr val="bg1">
                      <a:lumMod val="85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endParaRPr>
            </a:p>
          </p:txBody>
        </p:sp>
        <p:sp>
          <p:nvSpPr>
            <p:cNvPr id="18" name="모서리가 둥근 직사각형 41">
              <a:extLst>
                <a:ext uri="{FF2B5EF4-FFF2-40B4-BE49-F238E27FC236}">
                  <a16:creationId xmlns:a16="http://schemas.microsoft.com/office/drawing/2014/main" id="{C57DCDFB-EDD9-4DAD-8EEB-5C05B849571A}"/>
                </a:ext>
              </a:extLst>
            </p:cNvPr>
            <p:cNvSpPr/>
            <p:nvPr/>
          </p:nvSpPr>
          <p:spPr>
            <a:xfrm>
              <a:off x="6029983" y="134012"/>
              <a:ext cx="234995" cy="234801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>
                <a:defRPr/>
              </a:pPr>
              <a:r>
                <a:rPr lang="en-US" altLang="ko-KR" sz="1200" spc="-50" dirty="0">
                  <a:ln>
                    <a:solidFill>
                      <a:schemeClr val="bg1">
                        <a:lumMod val="85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돋움체 Bold" panose="00000800000000000000" pitchFamily="2" charset="-127"/>
                  <a:ea typeface="KoPub돋움체 Bold" panose="00000800000000000000" pitchFamily="2" charset="-127"/>
                </a:rPr>
                <a:t>Ⅲ</a:t>
              </a:r>
              <a:endParaRPr lang="ko-KR" altLang="en-US" sz="1200" spc="-50" dirty="0">
                <a:ln>
                  <a:solidFill>
                    <a:prstClr val="white">
                      <a:lumMod val="85000"/>
                      <a:alpha val="0"/>
                    </a:prstClr>
                  </a:solidFill>
                </a:ln>
                <a:solidFill>
                  <a:prstClr val="white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endParaRPr>
            </a:p>
          </p:txBody>
        </p:sp>
        <p:sp>
          <p:nvSpPr>
            <p:cNvPr id="19" name="모서리가 둥근 직사각형 42">
              <a:extLst>
                <a:ext uri="{FF2B5EF4-FFF2-40B4-BE49-F238E27FC236}">
                  <a16:creationId xmlns:a16="http://schemas.microsoft.com/office/drawing/2014/main" id="{E6CB9817-ECB7-486E-BA4E-DC55B137EF93}"/>
                </a:ext>
              </a:extLst>
            </p:cNvPr>
            <p:cNvSpPr/>
            <p:nvPr/>
          </p:nvSpPr>
          <p:spPr>
            <a:xfrm>
              <a:off x="8750996" y="134012"/>
              <a:ext cx="245964" cy="234801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200" spc="-50" dirty="0">
                  <a:ln>
                    <a:solidFill>
                      <a:schemeClr val="bg1">
                        <a:lumMod val="85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돋움체 Bold" panose="00000800000000000000" pitchFamily="2" charset="-127"/>
                  <a:ea typeface="KoPub돋움체 Bold" panose="00000800000000000000" pitchFamily="2" charset="-127"/>
                </a:rPr>
                <a:t>Ⅵ</a:t>
              </a:r>
              <a:endParaRPr lang="ko-KR" altLang="en-US" sz="1200" spc="-50" dirty="0">
                <a:ln>
                  <a:solidFill>
                    <a:schemeClr val="bg1">
                      <a:lumMod val="85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endParaRPr>
            </a:p>
          </p:txBody>
        </p:sp>
        <p:sp>
          <p:nvSpPr>
            <p:cNvPr id="20" name="모서리가 둥근 직사각형 43">
              <a:extLst>
                <a:ext uri="{FF2B5EF4-FFF2-40B4-BE49-F238E27FC236}">
                  <a16:creationId xmlns:a16="http://schemas.microsoft.com/office/drawing/2014/main" id="{53196820-EC2F-4281-87CE-211077D8C48E}"/>
                </a:ext>
              </a:extLst>
            </p:cNvPr>
            <p:cNvSpPr/>
            <p:nvPr/>
          </p:nvSpPr>
          <p:spPr>
            <a:xfrm>
              <a:off x="6631780" y="134012"/>
              <a:ext cx="2061426" cy="234801"/>
            </a:xfrm>
            <a:prstGeom prst="roundRect">
              <a:avLst/>
            </a:prstGeom>
            <a:solidFill>
              <a:srgbClr val="2D506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200" spc="-50" dirty="0">
                  <a:ln>
                    <a:solidFill>
                      <a:schemeClr val="bg1">
                        <a:lumMod val="85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돋움체 Bold" panose="00000800000000000000" pitchFamily="2" charset="-127"/>
                  <a:ea typeface="KoPub돋움체 Bold" panose="00000800000000000000" pitchFamily="2" charset="-127"/>
                </a:rPr>
                <a:t>Ⅴ. </a:t>
              </a:r>
              <a:r>
                <a:rPr lang="ko-KR" altLang="en-US" sz="1200" spc="-50" dirty="0" smtClean="0">
                  <a:ln>
                    <a:solidFill>
                      <a:schemeClr val="bg1">
                        <a:lumMod val="85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돋움체 Bold" panose="00000800000000000000" pitchFamily="2" charset="-127"/>
                  <a:ea typeface="KoPub돋움체 Bold" panose="00000800000000000000" pitchFamily="2" charset="-127"/>
                </a:rPr>
                <a:t>연구목표 및 성능목표 달성도</a:t>
              </a:r>
              <a:endParaRPr lang="ko-KR" altLang="en-US" sz="1200" spc="-50" dirty="0">
                <a:ln>
                  <a:solidFill>
                    <a:schemeClr val="bg1">
                      <a:lumMod val="85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endParaRPr>
            </a:p>
          </p:txBody>
        </p:sp>
        <p:sp>
          <p:nvSpPr>
            <p:cNvPr id="21" name="모서리가 둥근 직사각형 44">
              <a:extLst>
                <a:ext uri="{FF2B5EF4-FFF2-40B4-BE49-F238E27FC236}">
                  <a16:creationId xmlns:a16="http://schemas.microsoft.com/office/drawing/2014/main" id="{2DDA21CF-81B4-47FB-ACEC-30B29478E697}"/>
                </a:ext>
              </a:extLst>
            </p:cNvPr>
            <p:cNvSpPr/>
            <p:nvPr/>
          </p:nvSpPr>
          <p:spPr>
            <a:xfrm>
              <a:off x="6330804" y="134012"/>
              <a:ext cx="235151" cy="234801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200" spc="-50" dirty="0">
                  <a:ln>
                    <a:solidFill>
                      <a:schemeClr val="bg1">
                        <a:lumMod val="85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돋움체 Bold" panose="00000800000000000000" pitchFamily="2" charset="-127"/>
                  <a:ea typeface="KoPub돋움체 Bold" panose="00000800000000000000" pitchFamily="2" charset="-127"/>
                </a:rPr>
                <a:t>Ⅳ</a:t>
              </a:r>
              <a:endParaRPr lang="ko-KR" altLang="en-US" sz="1200" spc="-50" dirty="0">
                <a:ln>
                  <a:solidFill>
                    <a:schemeClr val="bg1">
                      <a:lumMod val="85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67703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그림 25">
            <a:extLst>
              <a:ext uri="{FF2B5EF4-FFF2-40B4-BE49-F238E27FC236}">
                <a16:creationId xmlns:a16="http://schemas.microsoft.com/office/drawing/2014/main" id="{AD7040A1-E3A2-4ECF-A5F4-DB1F93CB66F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828675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13C0D3C6-25C0-43FD-A0F3-13EE231E8760}"/>
              </a:ext>
            </a:extLst>
          </p:cNvPr>
          <p:cNvSpPr txBox="1"/>
          <p:nvPr/>
        </p:nvSpPr>
        <p:spPr>
          <a:xfrm>
            <a:off x="158308" y="113210"/>
            <a:ext cx="306686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042873" latinLnBrk="1">
              <a:buClr>
                <a:schemeClr val="tx1">
                  <a:lumMod val="50000"/>
                  <a:lumOff val="50000"/>
                </a:schemeClr>
              </a:buClr>
            </a:pPr>
            <a:r>
              <a:rPr lang="ko-KR" altLang="en-US" sz="1050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화산섬 제주의 </a:t>
            </a:r>
            <a:r>
              <a:rPr lang="ko-KR" altLang="en-US" sz="1050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66FFFF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실시간 홍수 감지 및 안전지원 기술 </a:t>
            </a:r>
            <a:r>
              <a:rPr lang="ko-KR" altLang="en-US" sz="1050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개발</a:t>
            </a:r>
            <a:endParaRPr lang="ko-KR" altLang="en-US" sz="105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/>
              </a:solidFill>
              <a:latin typeface="KoPub돋움체 Bold" panose="02020603020101020101" pitchFamily="18" charset="-127"/>
              <a:ea typeface="KoPub돋움체 Bold" panose="02020603020101020101" pitchFamily="18" charset="-127"/>
            </a:endParaRPr>
          </a:p>
        </p:txBody>
      </p:sp>
      <p:cxnSp>
        <p:nvCxnSpPr>
          <p:cNvPr id="29" name="직선 연결선 28">
            <a:extLst>
              <a:ext uri="{FF2B5EF4-FFF2-40B4-BE49-F238E27FC236}">
                <a16:creationId xmlns:a16="http://schemas.microsoft.com/office/drawing/2014/main" id="{2A3B4120-C5D6-4E6B-83EF-99A42724F464}"/>
              </a:ext>
            </a:extLst>
          </p:cNvPr>
          <p:cNvCxnSpPr>
            <a:cxnSpLocks/>
          </p:cNvCxnSpPr>
          <p:nvPr/>
        </p:nvCxnSpPr>
        <p:spPr>
          <a:xfrm>
            <a:off x="250825" y="366126"/>
            <a:ext cx="2881015" cy="1000"/>
          </a:xfrm>
          <a:prstGeom prst="line">
            <a:avLst/>
          </a:prstGeom>
          <a:ln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" name="TextBox 86">
            <a:extLst>
              <a:ext uri="{FF2B5EF4-FFF2-40B4-BE49-F238E27FC236}">
                <a16:creationId xmlns:a16="http://schemas.microsoft.com/office/drawing/2014/main" id="{4C98EC26-7629-4A2B-ACCB-12B9E2EBE40D}"/>
              </a:ext>
            </a:extLst>
          </p:cNvPr>
          <p:cNvSpPr txBox="1"/>
          <p:nvPr/>
        </p:nvSpPr>
        <p:spPr>
          <a:xfrm>
            <a:off x="157980" y="400592"/>
            <a:ext cx="30251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042873" latinLnBrk="1">
              <a:spcAft>
                <a:spcPts val="600"/>
              </a:spcAft>
              <a:buClr>
                <a:schemeClr val="tx1">
                  <a:lumMod val="50000"/>
                  <a:lumOff val="50000"/>
                </a:schemeClr>
              </a:buClr>
            </a:pPr>
            <a:r>
              <a:rPr lang="ko-KR" altLang="en-US" sz="2000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연구개발성과 관련 증빙서류</a:t>
            </a:r>
            <a:endParaRPr lang="en-US" altLang="ko-KR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/>
              </a:solidFill>
              <a:latin typeface="KoPub돋움체 Bold" panose="02020603020101020101" pitchFamily="18" charset="-127"/>
              <a:ea typeface="KoPub돋움체 Bold" panose="02020603020101020101" pitchFamily="18" charset="-127"/>
            </a:endParaRPr>
          </a:p>
        </p:txBody>
      </p:sp>
      <p:sp>
        <p:nvSpPr>
          <p:cNvPr id="49" name="Slide Number Placeholder 4">
            <a:extLst>
              <a:ext uri="{FF2B5EF4-FFF2-40B4-BE49-F238E27FC236}">
                <a16:creationId xmlns:a16="http://schemas.microsoft.com/office/drawing/2014/main" id="{2109913F-AE7C-4464-BE13-AABF4197645E}"/>
              </a:ext>
            </a:extLst>
          </p:cNvPr>
          <p:cNvSpPr txBox="1">
            <a:spLocks/>
          </p:cNvSpPr>
          <p:nvPr/>
        </p:nvSpPr>
        <p:spPr>
          <a:xfrm>
            <a:off x="4126064" y="6541360"/>
            <a:ext cx="891872" cy="25567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dirty="0"/>
              <a:t>Page </a:t>
            </a:r>
            <a:fld id="{F03C90E3-98FA-4A46-95E3-0DCDD3916FEC}" type="slidenum">
              <a:rPr lang="ko-KR" altLang="en-US" smtClean="0"/>
              <a:pPr algn="ctr"/>
              <a:t>37</a:t>
            </a:fld>
            <a:endParaRPr lang="ko-KR" altLang="en-US" dirty="0"/>
          </a:p>
        </p:txBody>
      </p:sp>
      <p:grpSp>
        <p:nvGrpSpPr>
          <p:cNvPr id="15" name="그룹 14"/>
          <p:cNvGrpSpPr/>
          <p:nvPr/>
        </p:nvGrpSpPr>
        <p:grpSpPr>
          <a:xfrm>
            <a:off x="5415608" y="134012"/>
            <a:ext cx="3581352" cy="234801"/>
            <a:chOff x="5415608" y="134012"/>
            <a:chExt cx="3581352" cy="234801"/>
          </a:xfrm>
        </p:grpSpPr>
        <p:sp>
          <p:nvSpPr>
            <p:cNvPr id="16" name="모서리가 둥근 직사각형 39">
              <a:extLst>
                <a:ext uri="{FF2B5EF4-FFF2-40B4-BE49-F238E27FC236}">
                  <a16:creationId xmlns:a16="http://schemas.microsoft.com/office/drawing/2014/main" id="{3EF32203-AADE-4ED4-85C2-40B06A41E507}"/>
                </a:ext>
              </a:extLst>
            </p:cNvPr>
            <p:cNvSpPr/>
            <p:nvPr/>
          </p:nvSpPr>
          <p:spPr>
            <a:xfrm>
              <a:off x="5415608" y="134012"/>
              <a:ext cx="248205" cy="234801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30325">
                <a:spcBef>
                  <a:spcPts val="300"/>
                </a:spcBef>
                <a:buSzPct val="100000"/>
              </a:pPr>
              <a:r>
                <a:rPr lang="en-US" altLang="ko-KR" sz="1200" spc="-50" dirty="0">
                  <a:ln>
                    <a:solidFill>
                      <a:schemeClr val="bg1">
                        <a:lumMod val="85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돋움체 Bold" panose="00000800000000000000" pitchFamily="2" charset="-127"/>
                  <a:ea typeface="KoPub돋움체 Bold" panose="00000800000000000000" pitchFamily="2" charset="-127"/>
                </a:rPr>
                <a:t>Ⅰ</a:t>
              </a:r>
              <a:endParaRPr lang="ko-KR" altLang="en-US" sz="1200" spc="-50" dirty="0">
                <a:ln>
                  <a:solidFill>
                    <a:schemeClr val="bg1">
                      <a:lumMod val="85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endParaRPr>
            </a:p>
          </p:txBody>
        </p:sp>
        <p:sp>
          <p:nvSpPr>
            <p:cNvPr id="17" name="모서리가 둥근 직사각형 40">
              <a:extLst>
                <a:ext uri="{FF2B5EF4-FFF2-40B4-BE49-F238E27FC236}">
                  <a16:creationId xmlns:a16="http://schemas.microsoft.com/office/drawing/2014/main" id="{AF74CA35-DD4A-4E0E-B79B-E9BCAFBCF862}"/>
                </a:ext>
              </a:extLst>
            </p:cNvPr>
            <p:cNvSpPr/>
            <p:nvPr/>
          </p:nvSpPr>
          <p:spPr>
            <a:xfrm>
              <a:off x="5729639" y="134012"/>
              <a:ext cx="234518" cy="234801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30325">
                <a:spcBef>
                  <a:spcPts val="300"/>
                </a:spcBef>
                <a:buSzPct val="100000"/>
              </a:pPr>
              <a:r>
                <a:rPr lang="en-US" altLang="ko-KR" sz="1200" spc="-50" dirty="0">
                  <a:ln>
                    <a:solidFill>
                      <a:schemeClr val="bg1">
                        <a:lumMod val="85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돋움체 Bold" panose="00000800000000000000" pitchFamily="2" charset="-127"/>
                  <a:ea typeface="KoPub돋움체 Bold" panose="00000800000000000000" pitchFamily="2" charset="-127"/>
                </a:rPr>
                <a:t>Ⅱ</a:t>
              </a:r>
              <a:endParaRPr lang="ko-KR" altLang="en-US" sz="1200" spc="-50" dirty="0">
                <a:ln>
                  <a:solidFill>
                    <a:schemeClr val="bg1">
                      <a:lumMod val="85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endParaRPr>
            </a:p>
          </p:txBody>
        </p:sp>
        <p:sp>
          <p:nvSpPr>
            <p:cNvPr id="18" name="모서리가 둥근 직사각형 41">
              <a:extLst>
                <a:ext uri="{FF2B5EF4-FFF2-40B4-BE49-F238E27FC236}">
                  <a16:creationId xmlns:a16="http://schemas.microsoft.com/office/drawing/2014/main" id="{C57DCDFB-EDD9-4DAD-8EEB-5C05B849571A}"/>
                </a:ext>
              </a:extLst>
            </p:cNvPr>
            <p:cNvSpPr/>
            <p:nvPr/>
          </p:nvSpPr>
          <p:spPr>
            <a:xfrm>
              <a:off x="6029983" y="134012"/>
              <a:ext cx="234995" cy="234801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>
                <a:defRPr/>
              </a:pPr>
              <a:r>
                <a:rPr lang="en-US" altLang="ko-KR" sz="1200" spc="-50" dirty="0">
                  <a:ln>
                    <a:solidFill>
                      <a:schemeClr val="bg1">
                        <a:lumMod val="85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돋움체 Bold" panose="00000800000000000000" pitchFamily="2" charset="-127"/>
                  <a:ea typeface="KoPub돋움체 Bold" panose="00000800000000000000" pitchFamily="2" charset="-127"/>
                </a:rPr>
                <a:t>Ⅲ</a:t>
              </a:r>
              <a:endParaRPr lang="ko-KR" altLang="en-US" sz="1200" spc="-50" dirty="0">
                <a:ln>
                  <a:solidFill>
                    <a:prstClr val="white">
                      <a:lumMod val="85000"/>
                      <a:alpha val="0"/>
                    </a:prstClr>
                  </a:solidFill>
                </a:ln>
                <a:solidFill>
                  <a:prstClr val="white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endParaRPr>
            </a:p>
          </p:txBody>
        </p:sp>
        <p:sp>
          <p:nvSpPr>
            <p:cNvPr id="19" name="모서리가 둥근 직사각형 42">
              <a:extLst>
                <a:ext uri="{FF2B5EF4-FFF2-40B4-BE49-F238E27FC236}">
                  <a16:creationId xmlns:a16="http://schemas.microsoft.com/office/drawing/2014/main" id="{E6CB9817-ECB7-486E-BA4E-DC55B137EF93}"/>
                </a:ext>
              </a:extLst>
            </p:cNvPr>
            <p:cNvSpPr/>
            <p:nvPr/>
          </p:nvSpPr>
          <p:spPr>
            <a:xfrm>
              <a:off x="8750996" y="134012"/>
              <a:ext cx="245964" cy="234801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200" spc="-50" dirty="0">
                  <a:ln>
                    <a:solidFill>
                      <a:schemeClr val="bg1">
                        <a:lumMod val="85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돋움체 Bold" panose="00000800000000000000" pitchFamily="2" charset="-127"/>
                  <a:ea typeface="KoPub돋움체 Bold" panose="00000800000000000000" pitchFamily="2" charset="-127"/>
                </a:rPr>
                <a:t>Ⅵ</a:t>
              </a:r>
              <a:endParaRPr lang="ko-KR" altLang="en-US" sz="1200" spc="-50" dirty="0">
                <a:ln>
                  <a:solidFill>
                    <a:schemeClr val="bg1">
                      <a:lumMod val="85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endParaRPr>
            </a:p>
          </p:txBody>
        </p:sp>
        <p:sp>
          <p:nvSpPr>
            <p:cNvPr id="20" name="모서리가 둥근 직사각형 43">
              <a:extLst>
                <a:ext uri="{FF2B5EF4-FFF2-40B4-BE49-F238E27FC236}">
                  <a16:creationId xmlns:a16="http://schemas.microsoft.com/office/drawing/2014/main" id="{53196820-EC2F-4281-87CE-211077D8C48E}"/>
                </a:ext>
              </a:extLst>
            </p:cNvPr>
            <p:cNvSpPr/>
            <p:nvPr/>
          </p:nvSpPr>
          <p:spPr>
            <a:xfrm>
              <a:off x="6631780" y="134012"/>
              <a:ext cx="2061426" cy="234801"/>
            </a:xfrm>
            <a:prstGeom prst="roundRect">
              <a:avLst/>
            </a:prstGeom>
            <a:solidFill>
              <a:srgbClr val="2D506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200" spc="-50" dirty="0">
                  <a:ln>
                    <a:solidFill>
                      <a:schemeClr val="bg1">
                        <a:lumMod val="85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돋움체 Bold" panose="00000800000000000000" pitchFamily="2" charset="-127"/>
                  <a:ea typeface="KoPub돋움체 Bold" panose="00000800000000000000" pitchFamily="2" charset="-127"/>
                </a:rPr>
                <a:t>Ⅴ. </a:t>
              </a:r>
              <a:r>
                <a:rPr lang="ko-KR" altLang="en-US" sz="1200" spc="-50" dirty="0" smtClean="0">
                  <a:ln>
                    <a:solidFill>
                      <a:schemeClr val="bg1">
                        <a:lumMod val="85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돋움체 Bold" panose="00000800000000000000" pitchFamily="2" charset="-127"/>
                  <a:ea typeface="KoPub돋움체 Bold" panose="00000800000000000000" pitchFamily="2" charset="-127"/>
                </a:rPr>
                <a:t>연구목표 및 성능목표 달성도</a:t>
              </a:r>
              <a:endParaRPr lang="ko-KR" altLang="en-US" sz="1200" spc="-50" dirty="0">
                <a:ln>
                  <a:solidFill>
                    <a:schemeClr val="bg1">
                      <a:lumMod val="85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endParaRPr>
            </a:p>
          </p:txBody>
        </p:sp>
        <p:sp>
          <p:nvSpPr>
            <p:cNvPr id="21" name="모서리가 둥근 직사각형 44">
              <a:extLst>
                <a:ext uri="{FF2B5EF4-FFF2-40B4-BE49-F238E27FC236}">
                  <a16:creationId xmlns:a16="http://schemas.microsoft.com/office/drawing/2014/main" id="{2DDA21CF-81B4-47FB-ACEC-30B29478E697}"/>
                </a:ext>
              </a:extLst>
            </p:cNvPr>
            <p:cNvSpPr/>
            <p:nvPr/>
          </p:nvSpPr>
          <p:spPr>
            <a:xfrm>
              <a:off x="6330804" y="134012"/>
              <a:ext cx="235151" cy="234801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200" spc="-50" dirty="0">
                  <a:ln>
                    <a:solidFill>
                      <a:schemeClr val="bg1">
                        <a:lumMod val="85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돋움체 Bold" panose="00000800000000000000" pitchFamily="2" charset="-127"/>
                  <a:ea typeface="KoPub돋움체 Bold" panose="00000800000000000000" pitchFamily="2" charset="-127"/>
                </a:rPr>
                <a:t>Ⅳ</a:t>
              </a:r>
              <a:endParaRPr lang="ko-KR" altLang="en-US" sz="1200" spc="-50" dirty="0">
                <a:ln>
                  <a:solidFill>
                    <a:schemeClr val="bg1">
                      <a:lumMod val="85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endParaRPr>
            </a:p>
          </p:txBody>
        </p:sp>
      </p:grpSp>
      <p:sp>
        <p:nvSpPr>
          <p:cNvPr id="22" name="Text Box 23"/>
          <p:cNvSpPr txBox="1">
            <a:spLocks noChangeArrowheads="1"/>
          </p:cNvSpPr>
          <p:nvPr/>
        </p:nvSpPr>
        <p:spPr bwMode="auto">
          <a:xfrm>
            <a:off x="363001" y="1063175"/>
            <a:ext cx="8629280" cy="498135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lIns="0" tIns="0" rIns="0" bIns="0">
            <a:no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defTabSz="1279525" fontAlgn="base" latinLnBrk="0">
              <a:lnSpc>
                <a:spcPct val="150000"/>
              </a:lnSpc>
              <a:spcBef>
                <a:spcPts val="500"/>
              </a:spcBef>
              <a:spcAft>
                <a:spcPts val="100"/>
              </a:spcAft>
              <a:buClr>
                <a:srgbClr val="FCB21B"/>
              </a:buClr>
              <a:buSzPct val="100000"/>
              <a:defRPr/>
            </a:pPr>
            <a:r>
              <a:rPr lang="ko-KR" altLang="en-US" sz="1400" dirty="0" smtClean="0">
                <a:latin typeface="KoPub돋움체 Bold" panose="02020603020101020101" pitchFamily="18" charset="-127"/>
                <a:ea typeface="KoPub돋움체 Bold" panose="02020603020101020101" pitchFamily="18" charset="-127"/>
                <a:cs typeface="YDIYGO330" charset="-127"/>
              </a:rPr>
              <a:t>⚫ </a:t>
            </a:r>
            <a:r>
              <a:rPr lang="ko-KR" altLang="en-US" sz="1400" dirty="0" err="1">
                <a:latin typeface="KoPub돋움체 Bold" panose="02020603020101020101" pitchFamily="18" charset="-127"/>
                <a:ea typeface="KoPub돋움체 Bold" panose="02020603020101020101" pitchFamily="18" charset="-127"/>
                <a:cs typeface="YDIYGO330" charset="-127"/>
              </a:rPr>
              <a:t>국내논문</a:t>
            </a:r>
            <a:r>
              <a:rPr lang="en-US" altLang="ko-KR" sz="1400" dirty="0">
                <a:latin typeface="KoPub돋움체 Bold" panose="02020603020101020101" pitchFamily="18" charset="-127"/>
                <a:ea typeface="KoPub돋움체 Bold" panose="02020603020101020101" pitchFamily="18" charset="-127"/>
                <a:cs typeface="YDIYGO330" charset="-127"/>
              </a:rPr>
              <a:t>(2</a:t>
            </a:r>
            <a:r>
              <a:rPr lang="ko-KR" altLang="en-US" sz="1400" dirty="0" smtClean="0">
                <a:latin typeface="KoPub돋움체 Bold" panose="02020603020101020101" pitchFamily="18" charset="-127"/>
                <a:ea typeface="KoPub돋움체 Bold" panose="02020603020101020101" pitchFamily="18" charset="-127"/>
                <a:cs typeface="YDIYGO330" charset="-127"/>
              </a:rPr>
              <a:t>건</a:t>
            </a:r>
            <a:r>
              <a:rPr lang="en-US" altLang="ko-KR" sz="1400" dirty="0" smtClean="0">
                <a:latin typeface="KoPub돋움체 Bold" panose="02020603020101020101" pitchFamily="18" charset="-127"/>
                <a:ea typeface="KoPub돋움체 Bold" panose="02020603020101020101" pitchFamily="18" charset="-127"/>
                <a:cs typeface="YDIYGO330" charset="-127"/>
              </a:rPr>
              <a:t>)</a:t>
            </a:r>
            <a:r>
              <a:rPr lang="ko-KR" altLang="en-US" sz="1400" dirty="0" smtClean="0">
                <a:latin typeface="KoPub돋움체 Bold" panose="02020603020101020101" pitchFamily="18" charset="-127"/>
                <a:ea typeface="KoPub돋움체 Bold" panose="02020603020101020101" pitchFamily="18" charset="-127"/>
                <a:cs typeface="YDIYGO330" charset="-127"/>
              </a:rPr>
              <a:t> </a:t>
            </a:r>
            <a:endParaRPr lang="en-US" altLang="ko-KR" sz="1400" dirty="0">
              <a:latin typeface="KoPub돋움체 Bold" panose="02020603020101020101" pitchFamily="18" charset="-127"/>
              <a:ea typeface="KoPub돋움체 Bold" panose="02020603020101020101" pitchFamily="18" charset="-127"/>
              <a:cs typeface="YDIYGO330" charset="-127"/>
            </a:endParaRPr>
          </a:p>
          <a:p>
            <a:pPr marL="0" lvl="1" defTabSz="1279525" fontAlgn="base" latinLnBrk="0">
              <a:lnSpc>
                <a:spcPct val="150000"/>
              </a:lnSpc>
              <a:spcBef>
                <a:spcPts val="500"/>
              </a:spcBef>
              <a:spcAft>
                <a:spcPts val="100"/>
              </a:spcAft>
              <a:buClr>
                <a:srgbClr val="FCB21B"/>
              </a:buClr>
              <a:buSzPct val="100000"/>
              <a:defRPr/>
            </a:pPr>
            <a:r>
              <a:rPr lang="en-US" altLang="ko-KR" sz="1050" dirty="0"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   - (</a:t>
            </a:r>
            <a:r>
              <a:rPr lang="ko-KR" altLang="en-US" sz="1050" dirty="0" err="1" smtClean="0"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국내논문</a:t>
            </a:r>
            <a:r>
              <a:rPr lang="ko-KR" altLang="en-US" sz="1050" dirty="0" smtClean="0"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 </a:t>
            </a:r>
            <a:r>
              <a:rPr lang="en-US" altLang="ko-KR" sz="1050" dirty="0" smtClean="0"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1) </a:t>
            </a:r>
            <a:r>
              <a:rPr lang="ko-KR" altLang="en-US" sz="1050" dirty="0" smtClean="0"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윤정수 </a:t>
            </a:r>
            <a:r>
              <a:rPr lang="ko-KR" altLang="en-US" sz="1050" dirty="0"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등</a:t>
            </a:r>
            <a:r>
              <a:rPr lang="en-US" altLang="ko-KR" sz="1050" dirty="0" smtClean="0"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,“</a:t>
            </a:r>
            <a:r>
              <a:rPr lang="ko-KR" altLang="en-US" sz="1050" dirty="0" smtClean="0"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레이더강우의 수문 활용 제고를 위한 실시간 품질관리 기법 제안</a:t>
            </a:r>
            <a:r>
              <a:rPr lang="en-US" altLang="ko-KR" sz="1050" dirty="0" smtClean="0"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”, 23</a:t>
            </a:r>
            <a:r>
              <a:rPr lang="ko-KR" altLang="en-US" sz="1050" dirty="0" smtClean="0"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권</a:t>
            </a:r>
            <a:r>
              <a:rPr lang="en-US" altLang="ko-KR" sz="1050" dirty="0" smtClean="0"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(6</a:t>
            </a:r>
            <a:r>
              <a:rPr lang="ko-KR" altLang="en-US" sz="1050" dirty="0" smtClean="0"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호</a:t>
            </a:r>
            <a:r>
              <a:rPr lang="en-US" altLang="ko-KR" sz="1050" dirty="0" smtClean="0"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), </a:t>
            </a:r>
            <a:r>
              <a:rPr lang="en-US" altLang="ko-KR" sz="1050" dirty="0" smtClean="0"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pp. 101-109, </a:t>
            </a:r>
            <a:r>
              <a:rPr lang="ko-KR" altLang="en-US" sz="1050" dirty="0" smtClean="0"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한국방재학회</a:t>
            </a:r>
            <a:endParaRPr lang="en-US" altLang="ko-KR" sz="1050" dirty="0" smtClean="0">
              <a:latin typeface="KoPub돋움체 Bold" panose="02020603020101020101" pitchFamily="18" charset="-127"/>
              <a:ea typeface="KoPub돋움체 Bold" panose="02020603020101020101" pitchFamily="18" charset="-127"/>
            </a:endParaRPr>
          </a:p>
          <a:p>
            <a:pPr marL="0" lvl="1" defTabSz="1279525" fontAlgn="base" latinLnBrk="0">
              <a:lnSpc>
                <a:spcPct val="150000"/>
              </a:lnSpc>
              <a:spcBef>
                <a:spcPts val="500"/>
              </a:spcBef>
              <a:spcAft>
                <a:spcPts val="100"/>
              </a:spcAft>
              <a:buClr>
                <a:srgbClr val="FCB21B"/>
              </a:buClr>
              <a:buSzPct val="100000"/>
              <a:defRPr/>
            </a:pPr>
            <a:r>
              <a:rPr lang="en-US" altLang="ko-KR" sz="1050" dirty="0" smtClean="0"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   </a:t>
            </a:r>
            <a:r>
              <a:rPr lang="en-US" altLang="ko-KR" sz="1050" dirty="0"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- (</a:t>
            </a:r>
            <a:r>
              <a:rPr lang="ko-KR" altLang="en-US" sz="1050" dirty="0" err="1" smtClean="0"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국내논문</a:t>
            </a:r>
            <a:r>
              <a:rPr lang="ko-KR" altLang="en-US" sz="1050" dirty="0" smtClean="0"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 </a:t>
            </a:r>
            <a:r>
              <a:rPr lang="en-US" altLang="ko-KR" sz="1050" dirty="0" smtClean="0"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2) </a:t>
            </a:r>
            <a:r>
              <a:rPr lang="ko-KR" altLang="en-US" sz="1050" dirty="0" err="1" smtClean="0"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황석환</a:t>
            </a:r>
            <a:r>
              <a:rPr lang="ko-KR" altLang="en-US" sz="1050" dirty="0" smtClean="0"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 </a:t>
            </a:r>
            <a:r>
              <a:rPr lang="ko-KR" altLang="en-US" sz="1050" dirty="0"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등</a:t>
            </a:r>
            <a:r>
              <a:rPr lang="en-US" altLang="ko-KR" sz="1050" dirty="0" smtClean="0"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,“</a:t>
            </a:r>
            <a:r>
              <a:rPr lang="ko-KR" altLang="en-US" sz="1050" dirty="0" smtClean="0"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돌발홍수예보 선행예측시간 확보를 위한 </a:t>
            </a:r>
            <a:r>
              <a:rPr lang="ko-KR" altLang="en-US" sz="1050" dirty="0" err="1" smtClean="0"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예측강수</a:t>
            </a:r>
            <a:r>
              <a:rPr lang="ko-KR" altLang="en-US" sz="1050" dirty="0" smtClean="0"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 </a:t>
            </a:r>
            <a:r>
              <a:rPr lang="ko-KR" altLang="en-US" sz="1050" dirty="0" err="1" smtClean="0"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병합기법</a:t>
            </a:r>
            <a:r>
              <a:rPr lang="ko-KR" altLang="en-US" sz="1050" dirty="0" smtClean="0"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 개발</a:t>
            </a:r>
            <a:r>
              <a:rPr lang="en-US" altLang="ko-KR" sz="1050" dirty="0" smtClean="0"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”, 25</a:t>
            </a:r>
            <a:r>
              <a:rPr lang="ko-KR" altLang="en-US" sz="1050" dirty="0" smtClean="0"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권</a:t>
            </a:r>
            <a:r>
              <a:rPr lang="en-US" altLang="ko-KR" sz="1050" dirty="0" smtClean="0"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(1</a:t>
            </a:r>
            <a:r>
              <a:rPr lang="ko-KR" altLang="en-US" sz="1050" dirty="0" smtClean="0"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호</a:t>
            </a:r>
            <a:r>
              <a:rPr lang="en-US" altLang="ko-KR" sz="1050" dirty="0"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), pp. </a:t>
            </a:r>
            <a:r>
              <a:rPr lang="en-US" altLang="ko-KR" sz="1050" dirty="0" smtClean="0"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39-48, </a:t>
            </a:r>
            <a:r>
              <a:rPr lang="ko-KR" altLang="en-US" sz="1050" dirty="0"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한국방재학회</a:t>
            </a:r>
            <a:endParaRPr lang="en-US" altLang="ko-KR" sz="1050" dirty="0">
              <a:latin typeface="KoPub돋움체 Bold" panose="02020603020101020101" pitchFamily="18" charset="-127"/>
              <a:ea typeface="KoPub돋움체 Bold" panose="02020603020101020101" pitchFamily="18" charset="-127"/>
            </a:endParaRPr>
          </a:p>
          <a:p>
            <a:pPr marL="0" lvl="1" defTabSz="1279525" fontAlgn="base" latinLnBrk="0">
              <a:lnSpc>
                <a:spcPct val="150000"/>
              </a:lnSpc>
              <a:spcBef>
                <a:spcPts val="500"/>
              </a:spcBef>
              <a:spcAft>
                <a:spcPts val="100"/>
              </a:spcAft>
              <a:buClr>
                <a:srgbClr val="FCB21B"/>
              </a:buClr>
              <a:buSzPct val="100000"/>
              <a:defRPr/>
            </a:pPr>
            <a:r>
              <a:rPr lang="ko-KR" altLang="en-US" sz="1400" dirty="0" smtClean="0">
                <a:latin typeface="KoPub돋움체 Bold" panose="02020603020101020101" pitchFamily="18" charset="-127"/>
                <a:ea typeface="KoPub돋움체 Bold" panose="02020603020101020101" pitchFamily="18" charset="-127"/>
                <a:cs typeface="YDIYGO330" charset="-127"/>
              </a:rPr>
              <a:t>⚫ </a:t>
            </a:r>
            <a:r>
              <a:rPr lang="ko-KR" altLang="en-US" sz="1400" dirty="0" err="1" smtClean="0">
                <a:latin typeface="KoPub돋움체 Bold" panose="02020603020101020101" pitchFamily="18" charset="-127"/>
                <a:ea typeface="KoPub돋움체 Bold" panose="02020603020101020101" pitchFamily="18" charset="-127"/>
                <a:cs typeface="YDIYGO330" charset="-127"/>
              </a:rPr>
              <a:t>저작권등록</a:t>
            </a:r>
            <a:r>
              <a:rPr lang="en-US" altLang="ko-KR" sz="1400" dirty="0" smtClean="0">
                <a:latin typeface="KoPub돋움체 Bold" panose="02020603020101020101" pitchFamily="18" charset="-127"/>
                <a:ea typeface="KoPub돋움체 Bold" panose="02020603020101020101" pitchFamily="18" charset="-127"/>
                <a:cs typeface="YDIYGO330" charset="-127"/>
              </a:rPr>
              <a:t>(1</a:t>
            </a:r>
            <a:r>
              <a:rPr lang="ko-KR" altLang="en-US" sz="1400" dirty="0" smtClean="0">
                <a:latin typeface="KoPub돋움체 Bold" panose="02020603020101020101" pitchFamily="18" charset="-127"/>
                <a:ea typeface="KoPub돋움체 Bold" panose="02020603020101020101" pitchFamily="18" charset="-127"/>
                <a:cs typeface="YDIYGO330" charset="-127"/>
              </a:rPr>
              <a:t>건</a:t>
            </a:r>
            <a:r>
              <a:rPr lang="en-US" altLang="ko-KR" sz="1400" dirty="0" smtClean="0">
                <a:latin typeface="KoPub돋움체 Bold" panose="02020603020101020101" pitchFamily="18" charset="-127"/>
                <a:ea typeface="KoPub돋움체 Bold" panose="02020603020101020101" pitchFamily="18" charset="-127"/>
                <a:cs typeface="YDIYGO330" charset="-127"/>
              </a:rPr>
              <a:t>)</a:t>
            </a:r>
            <a:endParaRPr lang="en-US" altLang="ko-KR" sz="1400" dirty="0" smtClean="0">
              <a:solidFill>
                <a:srgbClr val="FF0000"/>
              </a:solidFill>
              <a:latin typeface="맑은 고딕" panose="020B0503020000020004" pitchFamily="50" charset="-127"/>
            </a:endParaRPr>
          </a:p>
          <a:p>
            <a:pPr marL="0" lvl="1" defTabSz="1279525" fontAlgn="base" latinLnBrk="0">
              <a:lnSpc>
                <a:spcPct val="150000"/>
              </a:lnSpc>
              <a:spcBef>
                <a:spcPts val="500"/>
              </a:spcBef>
              <a:spcAft>
                <a:spcPts val="100"/>
              </a:spcAft>
              <a:buClr>
                <a:srgbClr val="FCB21B"/>
              </a:buClr>
              <a:buSzPct val="100000"/>
              <a:defRPr/>
            </a:pPr>
            <a:r>
              <a:rPr lang="ko-KR" altLang="en-US" sz="1050" dirty="0" smtClean="0"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   </a:t>
            </a:r>
            <a:r>
              <a:rPr lang="en-US" altLang="ko-KR" sz="1050" dirty="0"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-</a:t>
            </a:r>
            <a:r>
              <a:rPr lang="ko-KR" altLang="en-US" sz="1050" dirty="0"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 </a:t>
            </a:r>
            <a:r>
              <a:rPr lang="en-US" altLang="ko-KR" sz="1050" dirty="0" smtClean="0"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(</a:t>
            </a:r>
            <a:r>
              <a:rPr lang="ko-KR" altLang="en-US" sz="1050" dirty="0" smtClean="0"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소프트웨어등록 </a:t>
            </a:r>
            <a:r>
              <a:rPr lang="en-US" altLang="ko-KR" sz="1050" dirty="0" smtClean="0"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1</a:t>
            </a:r>
            <a:r>
              <a:rPr lang="en-US" altLang="ko-KR" sz="1050" dirty="0" smtClean="0"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) “</a:t>
            </a:r>
            <a:r>
              <a:rPr lang="ko-KR" altLang="en-US" sz="1050" dirty="0" smtClean="0"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지상 우량계 분류 프로그램</a:t>
            </a:r>
            <a:r>
              <a:rPr lang="en-US" altLang="ko-KR" sz="1050" dirty="0" smtClean="0"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”,</a:t>
            </a:r>
            <a:r>
              <a:rPr lang="ko-KR" altLang="en-US" sz="1050" dirty="0" smtClean="0"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 한국건설기술연구원</a:t>
            </a:r>
            <a:r>
              <a:rPr lang="en-US" altLang="ko-KR" sz="1050" dirty="0" smtClean="0"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 (</a:t>
            </a:r>
            <a:r>
              <a:rPr lang="ko-KR" altLang="en-US" sz="1050" dirty="0" smtClean="0"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등록번호 </a:t>
            </a:r>
            <a:r>
              <a:rPr lang="en-US" altLang="ko-KR" sz="1050" dirty="0"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: </a:t>
            </a:r>
            <a:r>
              <a:rPr lang="en-US" altLang="ko-KR" sz="1050" dirty="0" smtClean="0"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C-2024-049049)</a:t>
            </a:r>
            <a:r>
              <a:rPr lang="ko-KR" altLang="en-US" sz="1050" dirty="0" smtClean="0"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 </a:t>
            </a:r>
            <a:endParaRPr lang="en-US" altLang="ko-KR" sz="1050" dirty="0">
              <a:latin typeface="KoPub돋움체 Bold" panose="02020603020101020101" pitchFamily="18" charset="-127"/>
              <a:ea typeface="KoPub돋움체 Bold" panose="02020603020101020101" pitchFamily="18" charset="-127"/>
            </a:endParaRPr>
          </a:p>
          <a:p>
            <a:pPr marL="0" lvl="1" defTabSz="1279525" fontAlgn="base" latinLnBrk="0">
              <a:lnSpc>
                <a:spcPct val="150000"/>
              </a:lnSpc>
              <a:spcBef>
                <a:spcPts val="500"/>
              </a:spcBef>
              <a:spcAft>
                <a:spcPts val="100"/>
              </a:spcAft>
              <a:buClr>
                <a:srgbClr val="FCB21B"/>
              </a:buClr>
              <a:buSzPct val="100000"/>
              <a:defRPr/>
            </a:pPr>
            <a:r>
              <a:rPr lang="ko-KR" altLang="en-US" sz="1400" dirty="0">
                <a:latin typeface="KoPub돋움체 Bold" panose="02020603020101020101" pitchFamily="18" charset="-127"/>
                <a:ea typeface="KoPub돋움체 Bold" panose="02020603020101020101" pitchFamily="18" charset="-127"/>
                <a:cs typeface="YDIYGO330" charset="-127"/>
              </a:rPr>
              <a:t>⚫ </a:t>
            </a:r>
            <a:r>
              <a:rPr lang="ko-KR" altLang="en-US" sz="1400" dirty="0" smtClean="0">
                <a:latin typeface="KoPub돋움체 Bold" panose="02020603020101020101" pitchFamily="18" charset="-127"/>
                <a:ea typeface="KoPub돋움체 Bold" panose="02020603020101020101" pitchFamily="18" charset="-127"/>
                <a:cs typeface="YDIYGO330" charset="-127"/>
              </a:rPr>
              <a:t>학술발표</a:t>
            </a:r>
            <a:r>
              <a:rPr lang="en-US" altLang="ko-KR" sz="1400" dirty="0" smtClean="0">
                <a:latin typeface="KoPub돋움체 Bold" panose="02020603020101020101" pitchFamily="18" charset="-127"/>
                <a:ea typeface="KoPub돋움체 Bold" panose="02020603020101020101" pitchFamily="18" charset="-127"/>
                <a:cs typeface="YDIYGO330" charset="-127"/>
              </a:rPr>
              <a:t>(5</a:t>
            </a:r>
            <a:r>
              <a:rPr lang="ko-KR" altLang="en-US" sz="1400" dirty="0" smtClean="0">
                <a:latin typeface="KoPub돋움체 Bold" panose="02020603020101020101" pitchFamily="18" charset="-127"/>
                <a:ea typeface="KoPub돋움체 Bold" panose="02020603020101020101" pitchFamily="18" charset="-127"/>
                <a:cs typeface="YDIYGO330" charset="-127"/>
              </a:rPr>
              <a:t>건</a:t>
            </a:r>
            <a:r>
              <a:rPr lang="en-US" altLang="ko-KR" sz="1400" dirty="0" smtClean="0">
                <a:latin typeface="KoPub돋움체 Bold" panose="02020603020101020101" pitchFamily="18" charset="-127"/>
                <a:ea typeface="KoPub돋움체 Bold" panose="02020603020101020101" pitchFamily="18" charset="-127"/>
                <a:cs typeface="YDIYGO330" charset="-127"/>
              </a:rPr>
              <a:t>)</a:t>
            </a:r>
            <a:endParaRPr lang="en-US" altLang="ko-KR" sz="1400" dirty="0">
              <a:solidFill>
                <a:srgbClr val="FF0000"/>
              </a:solidFill>
              <a:latin typeface="맑은 고딕" panose="020B0503020000020004" pitchFamily="50" charset="-127"/>
            </a:endParaRPr>
          </a:p>
          <a:p>
            <a:pPr marL="0" lvl="1" defTabSz="1279525" fontAlgn="base" latinLnBrk="0">
              <a:lnSpc>
                <a:spcPct val="150000"/>
              </a:lnSpc>
              <a:spcBef>
                <a:spcPts val="500"/>
              </a:spcBef>
              <a:spcAft>
                <a:spcPts val="100"/>
              </a:spcAft>
              <a:buClr>
                <a:srgbClr val="FCB21B"/>
              </a:buClr>
              <a:buSzPct val="100000"/>
              <a:defRPr/>
            </a:pPr>
            <a:r>
              <a:rPr lang="ko-KR" altLang="en-US" sz="1050" dirty="0"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   </a:t>
            </a:r>
            <a:r>
              <a:rPr lang="en-US" altLang="ko-KR" sz="1050" dirty="0"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-</a:t>
            </a:r>
            <a:r>
              <a:rPr lang="ko-KR" altLang="en-US" sz="1050" dirty="0"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 </a:t>
            </a:r>
            <a:r>
              <a:rPr lang="en-US" altLang="ko-KR" sz="1050" dirty="0" smtClean="0"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(</a:t>
            </a:r>
            <a:r>
              <a:rPr lang="ko-KR" altLang="en-US" sz="1050" dirty="0" err="1" smtClean="0"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국내학술</a:t>
            </a:r>
            <a:r>
              <a:rPr lang="ko-KR" altLang="en-US" sz="1050" dirty="0" smtClean="0"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 </a:t>
            </a:r>
            <a:r>
              <a:rPr lang="en-US" altLang="ko-KR" sz="1050" dirty="0"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1) </a:t>
            </a:r>
            <a:r>
              <a:rPr lang="en-US" altLang="ko-KR" sz="1050" dirty="0" smtClean="0"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“</a:t>
            </a:r>
            <a:r>
              <a:rPr lang="ko-KR" altLang="en-US" sz="1050" dirty="0" smtClean="0"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제주도 지역 특성을 반영한 홍수 모델링 기술 개발</a:t>
            </a:r>
            <a:r>
              <a:rPr lang="en-US" altLang="ko-KR" sz="1050" dirty="0" smtClean="0"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”,</a:t>
            </a:r>
            <a:r>
              <a:rPr lang="ko-KR" altLang="en-US" sz="1050" dirty="0" smtClean="0"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 </a:t>
            </a:r>
            <a:r>
              <a:rPr lang="en-US" altLang="ko-KR" sz="1050" dirty="0" smtClean="0"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2023 </a:t>
            </a:r>
            <a:r>
              <a:rPr lang="ko-KR" altLang="en-US" sz="1050" dirty="0" smtClean="0"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한국농공학회 학술발표회</a:t>
            </a:r>
            <a:endParaRPr lang="en-US" altLang="ko-KR" sz="1050" dirty="0" smtClean="0">
              <a:latin typeface="KoPub돋움체 Bold" panose="02020603020101020101" pitchFamily="18" charset="-127"/>
              <a:ea typeface="KoPub돋움체 Bold" panose="02020603020101020101" pitchFamily="18" charset="-127"/>
            </a:endParaRPr>
          </a:p>
          <a:p>
            <a:pPr marL="0" lvl="1" defTabSz="1279525" fontAlgn="base" latinLnBrk="0">
              <a:lnSpc>
                <a:spcPct val="150000"/>
              </a:lnSpc>
              <a:spcBef>
                <a:spcPts val="500"/>
              </a:spcBef>
              <a:spcAft>
                <a:spcPts val="100"/>
              </a:spcAft>
              <a:buClr>
                <a:srgbClr val="FCB21B"/>
              </a:buClr>
              <a:buSzPct val="100000"/>
              <a:defRPr/>
            </a:pPr>
            <a:r>
              <a:rPr lang="ko-KR" altLang="en-US" sz="1050" dirty="0" smtClean="0"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   </a:t>
            </a:r>
            <a:r>
              <a:rPr lang="en-US" altLang="ko-KR" sz="1050" dirty="0"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-</a:t>
            </a:r>
            <a:r>
              <a:rPr lang="ko-KR" altLang="en-US" sz="1050" dirty="0"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 </a:t>
            </a:r>
            <a:r>
              <a:rPr lang="en-US" altLang="ko-KR" sz="1050" dirty="0"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(</a:t>
            </a:r>
            <a:r>
              <a:rPr lang="ko-KR" altLang="en-US" sz="1050" dirty="0" err="1"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국내학술</a:t>
            </a:r>
            <a:r>
              <a:rPr lang="ko-KR" altLang="en-US" sz="1050" dirty="0"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 </a:t>
            </a:r>
            <a:r>
              <a:rPr lang="en-US" altLang="ko-KR" sz="1050" dirty="0" smtClean="0"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2) “</a:t>
            </a:r>
            <a:r>
              <a:rPr lang="ko-KR" altLang="en-US" sz="1050" dirty="0" smtClean="0"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제주도 지역 특성을 반영한 강우 시나리오 및 홍수 모델링 기술 개발</a:t>
            </a:r>
            <a:r>
              <a:rPr lang="en-US" altLang="ko-KR" sz="1050" dirty="0" smtClean="0"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”,</a:t>
            </a:r>
            <a:r>
              <a:rPr lang="ko-KR" altLang="en-US" sz="1050" dirty="0" smtClean="0"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 </a:t>
            </a:r>
            <a:r>
              <a:rPr lang="en-US" altLang="ko-KR" sz="1050" dirty="0" smtClean="0"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2024 </a:t>
            </a:r>
            <a:r>
              <a:rPr lang="ko-KR" altLang="en-US" sz="1050" dirty="0" smtClean="0"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한국방재학회 </a:t>
            </a:r>
            <a:r>
              <a:rPr lang="ko-KR" altLang="en-US" sz="1050" dirty="0"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학술발표회 </a:t>
            </a:r>
            <a:endParaRPr lang="en-US" altLang="ko-KR" sz="1050" dirty="0" smtClean="0">
              <a:latin typeface="KoPub돋움체 Bold" panose="02020603020101020101" pitchFamily="18" charset="-127"/>
              <a:ea typeface="KoPub돋움체 Bold" panose="02020603020101020101" pitchFamily="18" charset="-127"/>
            </a:endParaRPr>
          </a:p>
          <a:p>
            <a:pPr marL="0" lvl="1" defTabSz="1279525" fontAlgn="base" latinLnBrk="0">
              <a:lnSpc>
                <a:spcPct val="150000"/>
              </a:lnSpc>
              <a:spcBef>
                <a:spcPts val="500"/>
              </a:spcBef>
              <a:spcAft>
                <a:spcPts val="100"/>
              </a:spcAft>
              <a:buClr>
                <a:srgbClr val="FCB21B"/>
              </a:buClr>
              <a:buSzPct val="100000"/>
              <a:defRPr/>
            </a:pPr>
            <a:r>
              <a:rPr lang="ko-KR" altLang="en-US" sz="1050" dirty="0" smtClean="0"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   </a:t>
            </a:r>
            <a:r>
              <a:rPr lang="en-US" altLang="ko-KR" sz="1050" dirty="0"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-</a:t>
            </a:r>
            <a:r>
              <a:rPr lang="ko-KR" altLang="en-US" sz="1050" dirty="0"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 </a:t>
            </a:r>
            <a:r>
              <a:rPr lang="en-US" altLang="ko-KR" sz="1050" dirty="0"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(</a:t>
            </a:r>
            <a:r>
              <a:rPr lang="ko-KR" altLang="en-US" sz="1050" dirty="0" err="1"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국내학술</a:t>
            </a:r>
            <a:r>
              <a:rPr lang="ko-KR" altLang="en-US" sz="1050" dirty="0"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 </a:t>
            </a:r>
            <a:r>
              <a:rPr lang="en-US" altLang="ko-KR" sz="1050" dirty="0" smtClean="0"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3) “</a:t>
            </a:r>
            <a:r>
              <a:rPr lang="ko-KR" altLang="en-US" sz="1050" dirty="0" smtClean="0"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제주 지역 홍수 감지를 위한 실시간 홍수 위험 정보 제공 시스템 개발</a:t>
            </a:r>
            <a:r>
              <a:rPr lang="en-US" altLang="ko-KR" sz="1050" dirty="0" smtClean="0"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”,</a:t>
            </a:r>
            <a:r>
              <a:rPr lang="ko-KR" altLang="en-US" sz="1050" dirty="0" smtClean="0"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 </a:t>
            </a:r>
            <a:r>
              <a:rPr lang="en-US" altLang="ko-KR" sz="1050" dirty="0"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2024 </a:t>
            </a:r>
            <a:r>
              <a:rPr lang="ko-KR" altLang="en-US" sz="1050" dirty="0" smtClean="0"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한국수자원학회 학술발표회</a:t>
            </a:r>
            <a:endParaRPr lang="en-US" altLang="ko-KR" sz="1050" dirty="0" smtClean="0">
              <a:latin typeface="KoPub돋움체 Bold" panose="02020603020101020101" pitchFamily="18" charset="-127"/>
              <a:ea typeface="KoPub돋움체 Bold" panose="02020603020101020101" pitchFamily="18" charset="-127"/>
            </a:endParaRPr>
          </a:p>
          <a:p>
            <a:pPr marL="0" lvl="1" defTabSz="1279525" fontAlgn="base" latinLnBrk="0">
              <a:lnSpc>
                <a:spcPct val="150000"/>
              </a:lnSpc>
              <a:spcBef>
                <a:spcPts val="500"/>
              </a:spcBef>
              <a:spcAft>
                <a:spcPts val="100"/>
              </a:spcAft>
              <a:buClr>
                <a:srgbClr val="FCB21B"/>
              </a:buClr>
              <a:buSzPct val="100000"/>
              <a:defRPr/>
            </a:pPr>
            <a:r>
              <a:rPr lang="ko-KR" altLang="en-US" sz="1050" dirty="0"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 </a:t>
            </a:r>
            <a:r>
              <a:rPr lang="ko-KR" altLang="en-US" sz="1050" dirty="0" smtClean="0"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  </a:t>
            </a:r>
            <a:r>
              <a:rPr lang="en-US" altLang="ko-KR" sz="1050" dirty="0" smtClean="0"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-</a:t>
            </a:r>
            <a:r>
              <a:rPr lang="ko-KR" altLang="en-US" sz="1050" dirty="0" smtClean="0"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 </a:t>
            </a:r>
            <a:r>
              <a:rPr lang="en-US" altLang="ko-KR" sz="1050" dirty="0"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(</a:t>
            </a:r>
            <a:r>
              <a:rPr lang="ko-KR" altLang="en-US" sz="1050" dirty="0" err="1"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국내학술</a:t>
            </a:r>
            <a:r>
              <a:rPr lang="ko-KR" altLang="en-US" sz="1050" dirty="0"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 </a:t>
            </a:r>
            <a:r>
              <a:rPr lang="en-US" altLang="ko-KR" sz="1050" dirty="0" smtClean="0"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4) “</a:t>
            </a:r>
            <a:r>
              <a:rPr lang="ko-KR" altLang="en-US" sz="1050" dirty="0" smtClean="0"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파동방정식을 활용한 공간 강우시나리오 생산 기법 제안</a:t>
            </a:r>
            <a:r>
              <a:rPr lang="en-US" altLang="ko-KR" sz="1050" dirty="0" smtClean="0"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”,</a:t>
            </a:r>
            <a:r>
              <a:rPr lang="ko-KR" altLang="en-US" sz="1050" dirty="0" smtClean="0"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 </a:t>
            </a:r>
            <a:r>
              <a:rPr lang="en-US" altLang="ko-KR" sz="1050" dirty="0" smtClean="0"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KSCE 2024 </a:t>
            </a:r>
            <a:r>
              <a:rPr lang="ko-KR" altLang="en-US" sz="1050" dirty="0" smtClean="0"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컨벤션</a:t>
            </a:r>
            <a:endParaRPr lang="en-US" altLang="ko-KR" sz="1050" dirty="0" smtClean="0">
              <a:latin typeface="KoPub돋움체 Bold" panose="02020603020101020101" pitchFamily="18" charset="-127"/>
              <a:ea typeface="KoPub돋움체 Bold" panose="02020603020101020101" pitchFamily="18" charset="-127"/>
            </a:endParaRPr>
          </a:p>
          <a:p>
            <a:pPr marL="0" lvl="1" defTabSz="1279525" fontAlgn="base" latinLnBrk="0">
              <a:lnSpc>
                <a:spcPct val="150000"/>
              </a:lnSpc>
              <a:spcBef>
                <a:spcPts val="500"/>
              </a:spcBef>
              <a:spcAft>
                <a:spcPts val="100"/>
              </a:spcAft>
              <a:buClr>
                <a:srgbClr val="FCB21B"/>
              </a:buClr>
              <a:buSzPct val="100000"/>
              <a:defRPr/>
            </a:pPr>
            <a:r>
              <a:rPr lang="ko-KR" altLang="en-US" sz="1050" dirty="0" smtClean="0"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   </a:t>
            </a:r>
            <a:r>
              <a:rPr lang="en-US" altLang="ko-KR" sz="1050" dirty="0"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-</a:t>
            </a:r>
            <a:r>
              <a:rPr lang="ko-KR" altLang="en-US" sz="1050" dirty="0"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 </a:t>
            </a:r>
            <a:r>
              <a:rPr lang="en-US" altLang="ko-KR" sz="1050" dirty="0"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(</a:t>
            </a:r>
            <a:r>
              <a:rPr lang="ko-KR" altLang="en-US" sz="1050" dirty="0" err="1" smtClean="0"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국외학술</a:t>
            </a:r>
            <a:r>
              <a:rPr lang="ko-KR" altLang="en-US" sz="1050" dirty="0" smtClean="0"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 </a:t>
            </a:r>
            <a:r>
              <a:rPr lang="en-US" altLang="ko-KR" sz="1050" dirty="0" smtClean="0"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5) “Development real-time flood modelling technique reflecting regional characteristics of </a:t>
            </a:r>
            <a:r>
              <a:rPr lang="en-US" altLang="ko-KR" sz="1050" dirty="0" err="1" smtClean="0"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Jeju</a:t>
            </a:r>
            <a:r>
              <a:rPr lang="en-US" altLang="ko-KR" sz="1050" dirty="0" smtClean="0"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 Island”,</a:t>
            </a:r>
            <a:r>
              <a:rPr lang="ko-KR" altLang="en-US" sz="1050" dirty="0" smtClean="0"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 </a:t>
            </a:r>
            <a:r>
              <a:rPr lang="en-US" altLang="ko-KR" sz="1050" dirty="0" smtClean="0"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EGU 2024</a:t>
            </a:r>
            <a:r>
              <a:rPr lang="ko-KR" altLang="en-US" sz="1050" dirty="0" smtClean="0"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  </a:t>
            </a:r>
            <a:endParaRPr lang="en-US" altLang="ko-KR" sz="1050" dirty="0">
              <a:latin typeface="KoPub돋움체 Bold" panose="02020603020101020101" pitchFamily="18" charset="-127"/>
              <a:ea typeface="KoPub돋움체 Bold" panose="02020603020101020101" pitchFamily="18" charset="-127"/>
            </a:endParaRPr>
          </a:p>
          <a:p>
            <a:pPr marL="180000" lvl="1" indent="-180000" defTabSz="1279525" fontAlgn="base" latinLnBrk="0">
              <a:lnSpc>
                <a:spcPct val="150000"/>
              </a:lnSpc>
              <a:spcBef>
                <a:spcPts val="500"/>
              </a:spcBef>
              <a:spcAft>
                <a:spcPts val="100"/>
              </a:spcAft>
              <a:buClr>
                <a:srgbClr val="FCB21B"/>
              </a:buClr>
              <a:buSzPct val="100000"/>
              <a:defRPr/>
            </a:pPr>
            <a:endParaRPr lang="en-US" altLang="ko-KR" sz="1050" dirty="0">
              <a:latin typeface="KoPub돋움체 Bold" panose="02020603020101020101" pitchFamily="18" charset="-127"/>
              <a:ea typeface="KoPub돋움체 Bold" panose="02020603020101020101" pitchFamily="18" charset="-127"/>
            </a:endParaRPr>
          </a:p>
          <a:p>
            <a:pPr marL="0" lvl="1" defTabSz="1279525" fontAlgn="base" latinLnBrk="0">
              <a:lnSpc>
                <a:spcPct val="150000"/>
              </a:lnSpc>
              <a:spcBef>
                <a:spcPts val="500"/>
              </a:spcBef>
              <a:spcAft>
                <a:spcPts val="100"/>
              </a:spcAft>
              <a:buClr>
                <a:srgbClr val="FCB21B"/>
              </a:buClr>
              <a:buSzPct val="100000"/>
              <a:defRPr/>
            </a:pPr>
            <a:endParaRPr lang="en-US" altLang="ko-KR" sz="1050" dirty="0">
              <a:latin typeface="KoPub돋움체 Bold" panose="02020603020101020101" pitchFamily="18" charset="-127"/>
              <a:ea typeface="KoPub돋움체 Bold" panose="02020603020101020101" pitchFamily="18" charset="-127"/>
            </a:endParaRPr>
          </a:p>
          <a:p>
            <a:pPr marL="180000" lvl="1" indent="-180000" defTabSz="1279525" fontAlgn="base" latinLnBrk="0">
              <a:lnSpc>
                <a:spcPct val="150000"/>
              </a:lnSpc>
              <a:spcBef>
                <a:spcPts val="500"/>
              </a:spcBef>
              <a:spcAft>
                <a:spcPts val="100"/>
              </a:spcAft>
              <a:buClr>
                <a:srgbClr val="FCB21B"/>
              </a:buClr>
              <a:buSzPct val="100000"/>
              <a:defRPr/>
            </a:pPr>
            <a:endParaRPr lang="en-US" altLang="ko-KR" sz="1050" dirty="0">
              <a:latin typeface="KoPub돋움체 Bold" panose="02020603020101020101" pitchFamily="18" charset="-127"/>
              <a:ea typeface="KoPub돋움체 Bold" panose="020206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867703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그림 25">
            <a:extLst>
              <a:ext uri="{FF2B5EF4-FFF2-40B4-BE49-F238E27FC236}">
                <a16:creationId xmlns:a16="http://schemas.microsoft.com/office/drawing/2014/main" id="{AD7040A1-E3A2-4ECF-A5F4-DB1F93CB66F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828675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13C0D3C6-25C0-43FD-A0F3-13EE231E8760}"/>
              </a:ext>
            </a:extLst>
          </p:cNvPr>
          <p:cNvSpPr txBox="1"/>
          <p:nvPr/>
        </p:nvSpPr>
        <p:spPr>
          <a:xfrm>
            <a:off x="158308" y="113210"/>
            <a:ext cx="306686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042873" latinLnBrk="1">
              <a:buClr>
                <a:schemeClr val="tx1">
                  <a:lumMod val="50000"/>
                  <a:lumOff val="50000"/>
                </a:schemeClr>
              </a:buClr>
            </a:pPr>
            <a:r>
              <a:rPr lang="ko-KR" altLang="en-US" sz="1050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화산섬 제주의 </a:t>
            </a:r>
            <a:r>
              <a:rPr lang="ko-KR" altLang="en-US" sz="1050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66FFFF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실시간 홍수 감지 및 안전지원 기술 </a:t>
            </a:r>
            <a:r>
              <a:rPr lang="ko-KR" altLang="en-US" sz="1050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개발</a:t>
            </a:r>
            <a:endParaRPr lang="ko-KR" altLang="en-US" sz="105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/>
              </a:solidFill>
              <a:latin typeface="KoPub돋움체 Bold" panose="02020603020101020101" pitchFamily="18" charset="-127"/>
              <a:ea typeface="KoPub돋움체 Bold" panose="02020603020101020101" pitchFamily="18" charset="-127"/>
            </a:endParaRPr>
          </a:p>
        </p:txBody>
      </p:sp>
      <p:cxnSp>
        <p:nvCxnSpPr>
          <p:cNvPr id="29" name="직선 연결선 28">
            <a:extLst>
              <a:ext uri="{FF2B5EF4-FFF2-40B4-BE49-F238E27FC236}">
                <a16:creationId xmlns:a16="http://schemas.microsoft.com/office/drawing/2014/main" id="{2A3B4120-C5D6-4E6B-83EF-99A42724F464}"/>
              </a:ext>
            </a:extLst>
          </p:cNvPr>
          <p:cNvCxnSpPr>
            <a:cxnSpLocks/>
          </p:cNvCxnSpPr>
          <p:nvPr/>
        </p:nvCxnSpPr>
        <p:spPr>
          <a:xfrm>
            <a:off x="250825" y="366126"/>
            <a:ext cx="2881015" cy="1000"/>
          </a:xfrm>
          <a:prstGeom prst="line">
            <a:avLst/>
          </a:prstGeom>
          <a:ln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" name="TextBox 86">
            <a:extLst>
              <a:ext uri="{FF2B5EF4-FFF2-40B4-BE49-F238E27FC236}">
                <a16:creationId xmlns:a16="http://schemas.microsoft.com/office/drawing/2014/main" id="{4C98EC26-7629-4A2B-ACCB-12B9E2EBE40D}"/>
              </a:ext>
            </a:extLst>
          </p:cNvPr>
          <p:cNvSpPr txBox="1"/>
          <p:nvPr/>
        </p:nvSpPr>
        <p:spPr>
          <a:xfrm>
            <a:off x="157980" y="400592"/>
            <a:ext cx="30251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042873" latinLnBrk="1">
              <a:spcAft>
                <a:spcPts val="600"/>
              </a:spcAft>
              <a:buClr>
                <a:schemeClr val="tx1">
                  <a:lumMod val="50000"/>
                  <a:lumOff val="50000"/>
                </a:schemeClr>
              </a:buClr>
            </a:pPr>
            <a:r>
              <a:rPr lang="ko-KR" altLang="en-US" sz="2000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연구개발성과 관련 증빙서류</a:t>
            </a:r>
            <a:endParaRPr lang="en-US" altLang="ko-KR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/>
              </a:solidFill>
              <a:latin typeface="KoPub돋움체 Bold" panose="02020603020101020101" pitchFamily="18" charset="-127"/>
              <a:ea typeface="KoPub돋움체 Bold" panose="02020603020101020101" pitchFamily="18" charset="-127"/>
            </a:endParaRPr>
          </a:p>
        </p:txBody>
      </p:sp>
      <p:sp>
        <p:nvSpPr>
          <p:cNvPr id="49" name="Slide Number Placeholder 4">
            <a:extLst>
              <a:ext uri="{FF2B5EF4-FFF2-40B4-BE49-F238E27FC236}">
                <a16:creationId xmlns:a16="http://schemas.microsoft.com/office/drawing/2014/main" id="{2109913F-AE7C-4464-BE13-AABF4197645E}"/>
              </a:ext>
            </a:extLst>
          </p:cNvPr>
          <p:cNvSpPr txBox="1">
            <a:spLocks/>
          </p:cNvSpPr>
          <p:nvPr/>
        </p:nvSpPr>
        <p:spPr>
          <a:xfrm>
            <a:off x="4126064" y="6541360"/>
            <a:ext cx="891872" cy="25567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dirty="0"/>
              <a:t>Page </a:t>
            </a:r>
            <a:fld id="{F03C90E3-98FA-4A46-95E3-0DCDD3916FEC}" type="slidenum">
              <a:rPr lang="ko-KR" altLang="en-US" smtClean="0"/>
              <a:pPr algn="ctr"/>
              <a:t>38</a:t>
            </a:fld>
            <a:endParaRPr lang="ko-KR" altLang="en-US" dirty="0"/>
          </a:p>
        </p:txBody>
      </p:sp>
      <p:grpSp>
        <p:nvGrpSpPr>
          <p:cNvPr id="15" name="그룹 14"/>
          <p:cNvGrpSpPr/>
          <p:nvPr/>
        </p:nvGrpSpPr>
        <p:grpSpPr>
          <a:xfrm>
            <a:off x="5415608" y="134012"/>
            <a:ext cx="3581352" cy="234801"/>
            <a:chOff x="5415608" y="134012"/>
            <a:chExt cx="3581352" cy="234801"/>
          </a:xfrm>
        </p:grpSpPr>
        <p:sp>
          <p:nvSpPr>
            <p:cNvPr id="16" name="모서리가 둥근 직사각형 39">
              <a:extLst>
                <a:ext uri="{FF2B5EF4-FFF2-40B4-BE49-F238E27FC236}">
                  <a16:creationId xmlns:a16="http://schemas.microsoft.com/office/drawing/2014/main" id="{3EF32203-AADE-4ED4-85C2-40B06A41E507}"/>
                </a:ext>
              </a:extLst>
            </p:cNvPr>
            <p:cNvSpPr/>
            <p:nvPr/>
          </p:nvSpPr>
          <p:spPr>
            <a:xfrm>
              <a:off x="5415608" y="134012"/>
              <a:ext cx="248205" cy="234801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30325">
                <a:spcBef>
                  <a:spcPts val="300"/>
                </a:spcBef>
                <a:buSzPct val="100000"/>
              </a:pPr>
              <a:r>
                <a:rPr lang="en-US" altLang="ko-KR" sz="1200" spc="-50" dirty="0">
                  <a:ln>
                    <a:solidFill>
                      <a:schemeClr val="bg1">
                        <a:lumMod val="85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돋움체 Bold" panose="00000800000000000000" pitchFamily="2" charset="-127"/>
                  <a:ea typeface="KoPub돋움체 Bold" panose="00000800000000000000" pitchFamily="2" charset="-127"/>
                </a:rPr>
                <a:t>Ⅰ</a:t>
              </a:r>
              <a:endParaRPr lang="ko-KR" altLang="en-US" sz="1200" spc="-50" dirty="0">
                <a:ln>
                  <a:solidFill>
                    <a:schemeClr val="bg1">
                      <a:lumMod val="85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endParaRPr>
            </a:p>
          </p:txBody>
        </p:sp>
        <p:sp>
          <p:nvSpPr>
            <p:cNvPr id="17" name="모서리가 둥근 직사각형 40">
              <a:extLst>
                <a:ext uri="{FF2B5EF4-FFF2-40B4-BE49-F238E27FC236}">
                  <a16:creationId xmlns:a16="http://schemas.microsoft.com/office/drawing/2014/main" id="{AF74CA35-DD4A-4E0E-B79B-E9BCAFBCF862}"/>
                </a:ext>
              </a:extLst>
            </p:cNvPr>
            <p:cNvSpPr/>
            <p:nvPr/>
          </p:nvSpPr>
          <p:spPr>
            <a:xfrm>
              <a:off x="5729639" y="134012"/>
              <a:ext cx="234518" cy="234801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30325">
                <a:spcBef>
                  <a:spcPts val="300"/>
                </a:spcBef>
                <a:buSzPct val="100000"/>
              </a:pPr>
              <a:r>
                <a:rPr lang="en-US" altLang="ko-KR" sz="1200" spc="-50" dirty="0">
                  <a:ln>
                    <a:solidFill>
                      <a:schemeClr val="bg1">
                        <a:lumMod val="85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돋움체 Bold" panose="00000800000000000000" pitchFamily="2" charset="-127"/>
                  <a:ea typeface="KoPub돋움체 Bold" panose="00000800000000000000" pitchFamily="2" charset="-127"/>
                </a:rPr>
                <a:t>Ⅱ</a:t>
              </a:r>
              <a:endParaRPr lang="ko-KR" altLang="en-US" sz="1200" spc="-50" dirty="0">
                <a:ln>
                  <a:solidFill>
                    <a:schemeClr val="bg1">
                      <a:lumMod val="85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endParaRPr>
            </a:p>
          </p:txBody>
        </p:sp>
        <p:sp>
          <p:nvSpPr>
            <p:cNvPr id="18" name="모서리가 둥근 직사각형 41">
              <a:extLst>
                <a:ext uri="{FF2B5EF4-FFF2-40B4-BE49-F238E27FC236}">
                  <a16:creationId xmlns:a16="http://schemas.microsoft.com/office/drawing/2014/main" id="{C57DCDFB-EDD9-4DAD-8EEB-5C05B849571A}"/>
                </a:ext>
              </a:extLst>
            </p:cNvPr>
            <p:cNvSpPr/>
            <p:nvPr/>
          </p:nvSpPr>
          <p:spPr>
            <a:xfrm>
              <a:off x="6029983" y="134012"/>
              <a:ext cx="234995" cy="234801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>
                <a:defRPr/>
              </a:pPr>
              <a:r>
                <a:rPr lang="en-US" altLang="ko-KR" sz="1200" spc="-50" dirty="0">
                  <a:ln>
                    <a:solidFill>
                      <a:schemeClr val="bg1">
                        <a:lumMod val="85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돋움체 Bold" panose="00000800000000000000" pitchFamily="2" charset="-127"/>
                  <a:ea typeface="KoPub돋움체 Bold" panose="00000800000000000000" pitchFamily="2" charset="-127"/>
                </a:rPr>
                <a:t>Ⅲ</a:t>
              </a:r>
              <a:endParaRPr lang="ko-KR" altLang="en-US" sz="1200" spc="-50" dirty="0">
                <a:ln>
                  <a:solidFill>
                    <a:prstClr val="white">
                      <a:lumMod val="85000"/>
                      <a:alpha val="0"/>
                    </a:prstClr>
                  </a:solidFill>
                </a:ln>
                <a:solidFill>
                  <a:prstClr val="white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endParaRPr>
            </a:p>
          </p:txBody>
        </p:sp>
        <p:sp>
          <p:nvSpPr>
            <p:cNvPr id="19" name="모서리가 둥근 직사각형 42">
              <a:extLst>
                <a:ext uri="{FF2B5EF4-FFF2-40B4-BE49-F238E27FC236}">
                  <a16:creationId xmlns:a16="http://schemas.microsoft.com/office/drawing/2014/main" id="{E6CB9817-ECB7-486E-BA4E-DC55B137EF93}"/>
                </a:ext>
              </a:extLst>
            </p:cNvPr>
            <p:cNvSpPr/>
            <p:nvPr/>
          </p:nvSpPr>
          <p:spPr>
            <a:xfrm>
              <a:off x="8750996" y="134012"/>
              <a:ext cx="245964" cy="234801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200" spc="-50" dirty="0">
                  <a:ln>
                    <a:solidFill>
                      <a:schemeClr val="bg1">
                        <a:lumMod val="85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돋움체 Bold" panose="00000800000000000000" pitchFamily="2" charset="-127"/>
                  <a:ea typeface="KoPub돋움체 Bold" panose="00000800000000000000" pitchFamily="2" charset="-127"/>
                </a:rPr>
                <a:t>Ⅵ</a:t>
              </a:r>
              <a:endParaRPr lang="ko-KR" altLang="en-US" sz="1200" spc="-50" dirty="0">
                <a:ln>
                  <a:solidFill>
                    <a:schemeClr val="bg1">
                      <a:lumMod val="85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endParaRPr>
            </a:p>
          </p:txBody>
        </p:sp>
        <p:sp>
          <p:nvSpPr>
            <p:cNvPr id="20" name="모서리가 둥근 직사각형 43">
              <a:extLst>
                <a:ext uri="{FF2B5EF4-FFF2-40B4-BE49-F238E27FC236}">
                  <a16:creationId xmlns:a16="http://schemas.microsoft.com/office/drawing/2014/main" id="{53196820-EC2F-4281-87CE-211077D8C48E}"/>
                </a:ext>
              </a:extLst>
            </p:cNvPr>
            <p:cNvSpPr/>
            <p:nvPr/>
          </p:nvSpPr>
          <p:spPr>
            <a:xfrm>
              <a:off x="6631780" y="134012"/>
              <a:ext cx="2061426" cy="234801"/>
            </a:xfrm>
            <a:prstGeom prst="roundRect">
              <a:avLst/>
            </a:prstGeom>
            <a:solidFill>
              <a:srgbClr val="2D506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200" spc="-50" dirty="0">
                  <a:ln>
                    <a:solidFill>
                      <a:schemeClr val="bg1">
                        <a:lumMod val="85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돋움체 Bold" panose="00000800000000000000" pitchFamily="2" charset="-127"/>
                  <a:ea typeface="KoPub돋움체 Bold" panose="00000800000000000000" pitchFamily="2" charset="-127"/>
                </a:rPr>
                <a:t>Ⅴ. </a:t>
              </a:r>
              <a:r>
                <a:rPr lang="ko-KR" altLang="en-US" sz="1200" spc="-50" dirty="0" smtClean="0">
                  <a:ln>
                    <a:solidFill>
                      <a:schemeClr val="bg1">
                        <a:lumMod val="85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돋움체 Bold" panose="00000800000000000000" pitchFamily="2" charset="-127"/>
                  <a:ea typeface="KoPub돋움체 Bold" panose="00000800000000000000" pitchFamily="2" charset="-127"/>
                </a:rPr>
                <a:t>연구목표 및 성능목표 달성도</a:t>
              </a:r>
              <a:endParaRPr lang="ko-KR" altLang="en-US" sz="1200" spc="-50" dirty="0">
                <a:ln>
                  <a:solidFill>
                    <a:schemeClr val="bg1">
                      <a:lumMod val="85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endParaRPr>
            </a:p>
          </p:txBody>
        </p:sp>
        <p:sp>
          <p:nvSpPr>
            <p:cNvPr id="21" name="모서리가 둥근 직사각형 44">
              <a:extLst>
                <a:ext uri="{FF2B5EF4-FFF2-40B4-BE49-F238E27FC236}">
                  <a16:creationId xmlns:a16="http://schemas.microsoft.com/office/drawing/2014/main" id="{2DDA21CF-81B4-47FB-ACEC-30B29478E697}"/>
                </a:ext>
              </a:extLst>
            </p:cNvPr>
            <p:cNvSpPr/>
            <p:nvPr/>
          </p:nvSpPr>
          <p:spPr>
            <a:xfrm>
              <a:off x="6330804" y="134012"/>
              <a:ext cx="235151" cy="234801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200" spc="-50" dirty="0">
                  <a:ln>
                    <a:solidFill>
                      <a:schemeClr val="bg1">
                        <a:lumMod val="85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돋움체 Bold" panose="00000800000000000000" pitchFamily="2" charset="-127"/>
                  <a:ea typeface="KoPub돋움체 Bold" panose="00000800000000000000" pitchFamily="2" charset="-127"/>
                </a:rPr>
                <a:t>Ⅳ</a:t>
              </a:r>
              <a:endParaRPr lang="ko-KR" altLang="en-US" sz="1200" spc="-50" dirty="0">
                <a:ln>
                  <a:solidFill>
                    <a:schemeClr val="bg1">
                      <a:lumMod val="85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endParaRPr>
            </a:p>
          </p:txBody>
        </p:sp>
      </p:grpSp>
      <p:pic>
        <p:nvPicPr>
          <p:cNvPr id="4" name="그림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0367" y="1323317"/>
            <a:ext cx="3744416" cy="5258702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0" y="1200886"/>
            <a:ext cx="3744416" cy="5340474"/>
          </a:xfrm>
          <a:prstGeom prst="rect">
            <a:avLst/>
          </a:prstGeom>
        </p:spPr>
      </p:pic>
      <p:sp>
        <p:nvSpPr>
          <p:cNvPr id="22" name="직사각형 21"/>
          <p:cNvSpPr/>
          <p:nvPr/>
        </p:nvSpPr>
        <p:spPr>
          <a:xfrm>
            <a:off x="250825" y="899428"/>
            <a:ext cx="15616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dirty="0" smtClean="0"/>
              <a:t>● </a:t>
            </a:r>
            <a:r>
              <a:rPr lang="ko-KR" altLang="en-US" dirty="0" err="1" smtClean="0"/>
              <a:t>국내논문</a:t>
            </a:r>
            <a:r>
              <a:rPr lang="ko-KR" altLang="en-US" dirty="0" smtClean="0"/>
              <a:t> </a:t>
            </a:r>
            <a:r>
              <a:rPr lang="en-US" altLang="ko-KR" dirty="0" smtClean="0"/>
              <a:t>1</a:t>
            </a:r>
            <a:endParaRPr lang="ko-KR" altLang="en-US" dirty="0"/>
          </a:p>
        </p:txBody>
      </p:sp>
      <p:sp>
        <p:nvSpPr>
          <p:cNvPr id="23" name="직사각형 22"/>
          <p:cNvSpPr/>
          <p:nvPr/>
        </p:nvSpPr>
        <p:spPr>
          <a:xfrm>
            <a:off x="6444208" y="3375670"/>
            <a:ext cx="1940576" cy="70140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68710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그림 25">
            <a:extLst>
              <a:ext uri="{FF2B5EF4-FFF2-40B4-BE49-F238E27FC236}">
                <a16:creationId xmlns:a16="http://schemas.microsoft.com/office/drawing/2014/main" id="{AD7040A1-E3A2-4ECF-A5F4-DB1F93CB66F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828675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13C0D3C6-25C0-43FD-A0F3-13EE231E8760}"/>
              </a:ext>
            </a:extLst>
          </p:cNvPr>
          <p:cNvSpPr txBox="1"/>
          <p:nvPr/>
        </p:nvSpPr>
        <p:spPr>
          <a:xfrm>
            <a:off x="158308" y="113210"/>
            <a:ext cx="306686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042873" latinLnBrk="1">
              <a:buClr>
                <a:schemeClr val="tx1">
                  <a:lumMod val="50000"/>
                  <a:lumOff val="50000"/>
                </a:schemeClr>
              </a:buClr>
            </a:pPr>
            <a:r>
              <a:rPr lang="ko-KR" altLang="en-US" sz="1050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화산섬 제주의 </a:t>
            </a:r>
            <a:r>
              <a:rPr lang="ko-KR" altLang="en-US" sz="1050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66FFFF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실시간 홍수 감지 및 안전지원 기술 </a:t>
            </a:r>
            <a:r>
              <a:rPr lang="ko-KR" altLang="en-US" sz="1050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개발</a:t>
            </a:r>
            <a:endParaRPr lang="ko-KR" altLang="en-US" sz="105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/>
              </a:solidFill>
              <a:latin typeface="KoPub돋움체 Bold" panose="02020603020101020101" pitchFamily="18" charset="-127"/>
              <a:ea typeface="KoPub돋움체 Bold" panose="02020603020101020101" pitchFamily="18" charset="-127"/>
            </a:endParaRPr>
          </a:p>
        </p:txBody>
      </p:sp>
      <p:cxnSp>
        <p:nvCxnSpPr>
          <p:cNvPr id="29" name="직선 연결선 28">
            <a:extLst>
              <a:ext uri="{FF2B5EF4-FFF2-40B4-BE49-F238E27FC236}">
                <a16:creationId xmlns:a16="http://schemas.microsoft.com/office/drawing/2014/main" id="{2A3B4120-C5D6-4E6B-83EF-99A42724F464}"/>
              </a:ext>
            </a:extLst>
          </p:cNvPr>
          <p:cNvCxnSpPr>
            <a:cxnSpLocks/>
          </p:cNvCxnSpPr>
          <p:nvPr/>
        </p:nvCxnSpPr>
        <p:spPr>
          <a:xfrm>
            <a:off x="250825" y="366126"/>
            <a:ext cx="2881015" cy="1000"/>
          </a:xfrm>
          <a:prstGeom prst="line">
            <a:avLst/>
          </a:prstGeom>
          <a:ln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" name="TextBox 86">
            <a:extLst>
              <a:ext uri="{FF2B5EF4-FFF2-40B4-BE49-F238E27FC236}">
                <a16:creationId xmlns:a16="http://schemas.microsoft.com/office/drawing/2014/main" id="{4C98EC26-7629-4A2B-ACCB-12B9E2EBE40D}"/>
              </a:ext>
            </a:extLst>
          </p:cNvPr>
          <p:cNvSpPr txBox="1"/>
          <p:nvPr/>
        </p:nvSpPr>
        <p:spPr>
          <a:xfrm>
            <a:off x="157980" y="400592"/>
            <a:ext cx="30251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042873" latinLnBrk="1">
              <a:spcAft>
                <a:spcPts val="600"/>
              </a:spcAft>
              <a:buClr>
                <a:schemeClr val="tx1">
                  <a:lumMod val="50000"/>
                  <a:lumOff val="50000"/>
                </a:schemeClr>
              </a:buClr>
            </a:pPr>
            <a:r>
              <a:rPr lang="ko-KR" altLang="en-US" sz="2000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연구개발성과 관련 증빙서류</a:t>
            </a:r>
            <a:endParaRPr lang="en-US" altLang="ko-KR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/>
              </a:solidFill>
              <a:latin typeface="KoPub돋움체 Bold" panose="02020603020101020101" pitchFamily="18" charset="-127"/>
              <a:ea typeface="KoPub돋움체 Bold" panose="02020603020101020101" pitchFamily="18" charset="-127"/>
            </a:endParaRPr>
          </a:p>
        </p:txBody>
      </p:sp>
      <p:sp>
        <p:nvSpPr>
          <p:cNvPr id="49" name="Slide Number Placeholder 4">
            <a:extLst>
              <a:ext uri="{FF2B5EF4-FFF2-40B4-BE49-F238E27FC236}">
                <a16:creationId xmlns:a16="http://schemas.microsoft.com/office/drawing/2014/main" id="{2109913F-AE7C-4464-BE13-AABF4197645E}"/>
              </a:ext>
            </a:extLst>
          </p:cNvPr>
          <p:cNvSpPr txBox="1">
            <a:spLocks/>
          </p:cNvSpPr>
          <p:nvPr/>
        </p:nvSpPr>
        <p:spPr>
          <a:xfrm>
            <a:off x="4126064" y="6541360"/>
            <a:ext cx="891872" cy="25567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dirty="0"/>
              <a:t>Page </a:t>
            </a:r>
            <a:fld id="{F03C90E3-98FA-4A46-95E3-0DCDD3916FEC}" type="slidenum">
              <a:rPr lang="ko-KR" altLang="en-US" smtClean="0"/>
              <a:pPr algn="ctr"/>
              <a:t>39</a:t>
            </a:fld>
            <a:endParaRPr lang="ko-KR" altLang="en-US" dirty="0"/>
          </a:p>
        </p:txBody>
      </p:sp>
      <p:grpSp>
        <p:nvGrpSpPr>
          <p:cNvPr id="15" name="그룹 14"/>
          <p:cNvGrpSpPr/>
          <p:nvPr/>
        </p:nvGrpSpPr>
        <p:grpSpPr>
          <a:xfrm>
            <a:off x="5415608" y="134012"/>
            <a:ext cx="3581352" cy="234801"/>
            <a:chOff x="5415608" y="134012"/>
            <a:chExt cx="3581352" cy="234801"/>
          </a:xfrm>
        </p:grpSpPr>
        <p:sp>
          <p:nvSpPr>
            <p:cNvPr id="16" name="모서리가 둥근 직사각형 39">
              <a:extLst>
                <a:ext uri="{FF2B5EF4-FFF2-40B4-BE49-F238E27FC236}">
                  <a16:creationId xmlns:a16="http://schemas.microsoft.com/office/drawing/2014/main" id="{3EF32203-AADE-4ED4-85C2-40B06A41E507}"/>
                </a:ext>
              </a:extLst>
            </p:cNvPr>
            <p:cNvSpPr/>
            <p:nvPr/>
          </p:nvSpPr>
          <p:spPr>
            <a:xfrm>
              <a:off x="5415608" y="134012"/>
              <a:ext cx="248205" cy="234801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30325">
                <a:spcBef>
                  <a:spcPts val="300"/>
                </a:spcBef>
                <a:buSzPct val="100000"/>
              </a:pPr>
              <a:r>
                <a:rPr lang="en-US" altLang="ko-KR" sz="1200" spc="-50" dirty="0">
                  <a:ln>
                    <a:solidFill>
                      <a:schemeClr val="bg1">
                        <a:lumMod val="85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돋움체 Bold" panose="00000800000000000000" pitchFamily="2" charset="-127"/>
                  <a:ea typeface="KoPub돋움체 Bold" panose="00000800000000000000" pitchFamily="2" charset="-127"/>
                </a:rPr>
                <a:t>Ⅰ</a:t>
              </a:r>
              <a:endParaRPr lang="ko-KR" altLang="en-US" sz="1200" spc="-50" dirty="0">
                <a:ln>
                  <a:solidFill>
                    <a:schemeClr val="bg1">
                      <a:lumMod val="85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endParaRPr>
            </a:p>
          </p:txBody>
        </p:sp>
        <p:sp>
          <p:nvSpPr>
            <p:cNvPr id="17" name="모서리가 둥근 직사각형 40">
              <a:extLst>
                <a:ext uri="{FF2B5EF4-FFF2-40B4-BE49-F238E27FC236}">
                  <a16:creationId xmlns:a16="http://schemas.microsoft.com/office/drawing/2014/main" id="{AF74CA35-DD4A-4E0E-B79B-E9BCAFBCF862}"/>
                </a:ext>
              </a:extLst>
            </p:cNvPr>
            <p:cNvSpPr/>
            <p:nvPr/>
          </p:nvSpPr>
          <p:spPr>
            <a:xfrm>
              <a:off x="5729639" y="134012"/>
              <a:ext cx="234518" cy="234801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30325">
                <a:spcBef>
                  <a:spcPts val="300"/>
                </a:spcBef>
                <a:buSzPct val="100000"/>
              </a:pPr>
              <a:r>
                <a:rPr lang="en-US" altLang="ko-KR" sz="1200" spc="-50" dirty="0">
                  <a:ln>
                    <a:solidFill>
                      <a:schemeClr val="bg1">
                        <a:lumMod val="85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돋움체 Bold" panose="00000800000000000000" pitchFamily="2" charset="-127"/>
                  <a:ea typeface="KoPub돋움체 Bold" panose="00000800000000000000" pitchFamily="2" charset="-127"/>
                </a:rPr>
                <a:t>Ⅱ</a:t>
              </a:r>
              <a:endParaRPr lang="ko-KR" altLang="en-US" sz="1200" spc="-50" dirty="0">
                <a:ln>
                  <a:solidFill>
                    <a:schemeClr val="bg1">
                      <a:lumMod val="85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endParaRPr>
            </a:p>
          </p:txBody>
        </p:sp>
        <p:sp>
          <p:nvSpPr>
            <p:cNvPr id="18" name="모서리가 둥근 직사각형 41">
              <a:extLst>
                <a:ext uri="{FF2B5EF4-FFF2-40B4-BE49-F238E27FC236}">
                  <a16:creationId xmlns:a16="http://schemas.microsoft.com/office/drawing/2014/main" id="{C57DCDFB-EDD9-4DAD-8EEB-5C05B849571A}"/>
                </a:ext>
              </a:extLst>
            </p:cNvPr>
            <p:cNvSpPr/>
            <p:nvPr/>
          </p:nvSpPr>
          <p:spPr>
            <a:xfrm>
              <a:off x="6029983" y="134012"/>
              <a:ext cx="234995" cy="234801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>
                <a:defRPr/>
              </a:pPr>
              <a:r>
                <a:rPr lang="en-US" altLang="ko-KR" sz="1200" spc="-50" dirty="0">
                  <a:ln>
                    <a:solidFill>
                      <a:schemeClr val="bg1">
                        <a:lumMod val="85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돋움체 Bold" panose="00000800000000000000" pitchFamily="2" charset="-127"/>
                  <a:ea typeface="KoPub돋움체 Bold" panose="00000800000000000000" pitchFamily="2" charset="-127"/>
                </a:rPr>
                <a:t>Ⅲ</a:t>
              </a:r>
              <a:endParaRPr lang="ko-KR" altLang="en-US" sz="1200" spc="-50" dirty="0">
                <a:ln>
                  <a:solidFill>
                    <a:prstClr val="white">
                      <a:lumMod val="85000"/>
                      <a:alpha val="0"/>
                    </a:prstClr>
                  </a:solidFill>
                </a:ln>
                <a:solidFill>
                  <a:prstClr val="white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endParaRPr>
            </a:p>
          </p:txBody>
        </p:sp>
        <p:sp>
          <p:nvSpPr>
            <p:cNvPr id="19" name="모서리가 둥근 직사각형 42">
              <a:extLst>
                <a:ext uri="{FF2B5EF4-FFF2-40B4-BE49-F238E27FC236}">
                  <a16:creationId xmlns:a16="http://schemas.microsoft.com/office/drawing/2014/main" id="{E6CB9817-ECB7-486E-BA4E-DC55B137EF93}"/>
                </a:ext>
              </a:extLst>
            </p:cNvPr>
            <p:cNvSpPr/>
            <p:nvPr/>
          </p:nvSpPr>
          <p:spPr>
            <a:xfrm>
              <a:off x="8750996" y="134012"/>
              <a:ext cx="245964" cy="234801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200" spc="-50" dirty="0">
                  <a:ln>
                    <a:solidFill>
                      <a:schemeClr val="bg1">
                        <a:lumMod val="85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돋움체 Bold" panose="00000800000000000000" pitchFamily="2" charset="-127"/>
                  <a:ea typeface="KoPub돋움체 Bold" panose="00000800000000000000" pitchFamily="2" charset="-127"/>
                </a:rPr>
                <a:t>Ⅵ</a:t>
              </a:r>
              <a:endParaRPr lang="ko-KR" altLang="en-US" sz="1200" spc="-50" dirty="0">
                <a:ln>
                  <a:solidFill>
                    <a:schemeClr val="bg1">
                      <a:lumMod val="85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endParaRPr>
            </a:p>
          </p:txBody>
        </p:sp>
        <p:sp>
          <p:nvSpPr>
            <p:cNvPr id="20" name="모서리가 둥근 직사각형 43">
              <a:extLst>
                <a:ext uri="{FF2B5EF4-FFF2-40B4-BE49-F238E27FC236}">
                  <a16:creationId xmlns:a16="http://schemas.microsoft.com/office/drawing/2014/main" id="{53196820-EC2F-4281-87CE-211077D8C48E}"/>
                </a:ext>
              </a:extLst>
            </p:cNvPr>
            <p:cNvSpPr/>
            <p:nvPr/>
          </p:nvSpPr>
          <p:spPr>
            <a:xfrm>
              <a:off x="6631780" y="134012"/>
              <a:ext cx="2061426" cy="234801"/>
            </a:xfrm>
            <a:prstGeom prst="roundRect">
              <a:avLst/>
            </a:prstGeom>
            <a:solidFill>
              <a:srgbClr val="2D506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200" spc="-50" dirty="0">
                  <a:ln>
                    <a:solidFill>
                      <a:schemeClr val="bg1">
                        <a:lumMod val="85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돋움체 Bold" panose="00000800000000000000" pitchFamily="2" charset="-127"/>
                  <a:ea typeface="KoPub돋움체 Bold" panose="00000800000000000000" pitchFamily="2" charset="-127"/>
                </a:rPr>
                <a:t>Ⅴ. </a:t>
              </a:r>
              <a:r>
                <a:rPr lang="ko-KR" altLang="en-US" sz="1200" spc="-50" dirty="0" smtClean="0">
                  <a:ln>
                    <a:solidFill>
                      <a:schemeClr val="bg1">
                        <a:lumMod val="85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돋움체 Bold" panose="00000800000000000000" pitchFamily="2" charset="-127"/>
                  <a:ea typeface="KoPub돋움체 Bold" panose="00000800000000000000" pitchFamily="2" charset="-127"/>
                </a:rPr>
                <a:t>연구목표 및 성능목표 달성도</a:t>
              </a:r>
              <a:endParaRPr lang="ko-KR" altLang="en-US" sz="1200" spc="-50" dirty="0">
                <a:ln>
                  <a:solidFill>
                    <a:schemeClr val="bg1">
                      <a:lumMod val="85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endParaRPr>
            </a:p>
          </p:txBody>
        </p:sp>
        <p:sp>
          <p:nvSpPr>
            <p:cNvPr id="21" name="모서리가 둥근 직사각형 44">
              <a:extLst>
                <a:ext uri="{FF2B5EF4-FFF2-40B4-BE49-F238E27FC236}">
                  <a16:creationId xmlns:a16="http://schemas.microsoft.com/office/drawing/2014/main" id="{2DDA21CF-81B4-47FB-ACEC-30B29478E697}"/>
                </a:ext>
              </a:extLst>
            </p:cNvPr>
            <p:cNvSpPr/>
            <p:nvPr/>
          </p:nvSpPr>
          <p:spPr>
            <a:xfrm>
              <a:off x="6330804" y="134012"/>
              <a:ext cx="235151" cy="234801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200" spc="-50" dirty="0">
                  <a:ln>
                    <a:solidFill>
                      <a:schemeClr val="bg1">
                        <a:lumMod val="85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돋움체 Bold" panose="00000800000000000000" pitchFamily="2" charset="-127"/>
                  <a:ea typeface="KoPub돋움체 Bold" panose="00000800000000000000" pitchFamily="2" charset="-127"/>
                </a:rPr>
                <a:t>Ⅳ</a:t>
              </a:r>
              <a:endParaRPr lang="ko-KR" altLang="en-US" sz="1200" spc="-50" dirty="0">
                <a:ln>
                  <a:solidFill>
                    <a:schemeClr val="bg1">
                      <a:lumMod val="85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endParaRPr>
            </a:p>
          </p:txBody>
        </p:sp>
      </p:grpSp>
      <p:pic>
        <p:nvPicPr>
          <p:cNvPr id="3" name="그림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25549" y="1151735"/>
            <a:ext cx="3818859" cy="5439681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5895" y="1264084"/>
            <a:ext cx="3730528" cy="5326060"/>
          </a:xfrm>
          <a:prstGeom prst="rect">
            <a:avLst/>
          </a:prstGeom>
        </p:spPr>
      </p:pic>
      <p:sp>
        <p:nvSpPr>
          <p:cNvPr id="23" name="직사각형 22"/>
          <p:cNvSpPr/>
          <p:nvPr/>
        </p:nvSpPr>
        <p:spPr>
          <a:xfrm>
            <a:off x="250825" y="899428"/>
            <a:ext cx="15616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dirty="0" smtClean="0"/>
              <a:t>● </a:t>
            </a:r>
            <a:r>
              <a:rPr lang="ko-KR" altLang="en-US" dirty="0" err="1" smtClean="0"/>
              <a:t>국내논문</a:t>
            </a:r>
            <a:r>
              <a:rPr lang="ko-KR" altLang="en-US" dirty="0" smtClean="0"/>
              <a:t> </a:t>
            </a:r>
            <a:r>
              <a:rPr lang="en-US" altLang="ko-KR" dirty="0"/>
              <a:t>2</a:t>
            </a:r>
            <a:endParaRPr lang="ko-KR" altLang="en-US" dirty="0"/>
          </a:p>
        </p:txBody>
      </p:sp>
      <p:sp>
        <p:nvSpPr>
          <p:cNvPr id="24" name="직사각형 23"/>
          <p:cNvSpPr/>
          <p:nvPr/>
        </p:nvSpPr>
        <p:spPr>
          <a:xfrm>
            <a:off x="4390228" y="1484784"/>
            <a:ext cx="1940576" cy="64807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55854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그룹 9">
            <a:extLst>
              <a:ext uri="{FF2B5EF4-FFF2-40B4-BE49-F238E27FC236}">
                <a16:creationId xmlns:a16="http://schemas.microsoft.com/office/drawing/2014/main" id="{F7CCC949-F33F-417F-BE55-CE85F38C33BF}"/>
              </a:ext>
            </a:extLst>
          </p:cNvPr>
          <p:cNvGrpSpPr/>
          <p:nvPr/>
        </p:nvGrpSpPr>
        <p:grpSpPr>
          <a:xfrm>
            <a:off x="5300631" y="2699656"/>
            <a:ext cx="3329559" cy="461665"/>
            <a:chOff x="5300631" y="2699656"/>
            <a:chExt cx="3329559" cy="461665"/>
          </a:xfrm>
        </p:grpSpPr>
        <p:pic>
          <p:nvPicPr>
            <p:cNvPr id="8" name="그림 7">
              <a:extLst>
                <a:ext uri="{FF2B5EF4-FFF2-40B4-BE49-F238E27FC236}">
                  <a16:creationId xmlns:a16="http://schemas.microsoft.com/office/drawing/2014/main" id="{070A2C55-3B88-42E1-B050-55838045275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29646" y="2714898"/>
              <a:ext cx="435428" cy="435428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C35AA70-E907-4A8A-932B-DA7447D9823D}"/>
                </a:ext>
              </a:extLst>
            </p:cNvPr>
            <p:cNvSpPr txBox="1"/>
            <p:nvPr/>
          </p:nvSpPr>
          <p:spPr>
            <a:xfrm>
              <a:off x="5300631" y="2699656"/>
              <a:ext cx="46198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2400" dirty="0">
                  <a:solidFill>
                    <a:schemeClr val="bg1"/>
                  </a:solidFill>
                  <a:latin typeface="KoPub바탕체 Bold" panose="00000800000000000000" pitchFamily="2" charset="-127"/>
                  <a:ea typeface="KoPub바탕체 Bold" panose="00000800000000000000" pitchFamily="2" charset="-127"/>
                </a:rPr>
                <a:t>Ⅰ</a:t>
              </a:r>
              <a:endParaRPr lang="ko-KR" altLang="en-US" sz="2400" dirty="0">
                <a:solidFill>
                  <a:schemeClr val="bg1"/>
                </a:solidFill>
                <a:latin typeface="KoPub바탕체 Bold" panose="00000800000000000000" pitchFamily="2" charset="-127"/>
                <a:ea typeface="KoPub바탕체 Bold" panose="00000800000000000000" pitchFamily="2" charset="-127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9C435E2B-F13D-4CF1-9C48-018A156C3669}"/>
                </a:ext>
              </a:extLst>
            </p:cNvPr>
            <p:cNvSpPr txBox="1"/>
            <p:nvPr/>
          </p:nvSpPr>
          <p:spPr>
            <a:xfrm>
              <a:off x="5762181" y="2717074"/>
              <a:ext cx="286800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2000" spc="-15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Bold" panose="02020603020101020101" pitchFamily="18" charset="-127"/>
                  <a:ea typeface="KoPub돋움체 Bold" panose="02020603020101020101" pitchFamily="18" charset="-127"/>
                </a:rPr>
                <a:t>연구 배경 </a:t>
              </a:r>
              <a:r>
                <a:rPr lang="ko-KR" altLang="en-US" sz="2000" spc="-15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Bold" panose="02020603020101020101" pitchFamily="18" charset="-127"/>
                  <a:ea typeface="KoPub돋움체 Bold" panose="02020603020101020101" pitchFamily="18" charset="-127"/>
                </a:rPr>
                <a:t>및 필요성</a:t>
              </a:r>
            </a:p>
          </p:txBody>
        </p:sp>
      </p:grpSp>
      <p:grpSp>
        <p:nvGrpSpPr>
          <p:cNvPr id="11" name="그룹 10">
            <a:extLst>
              <a:ext uri="{FF2B5EF4-FFF2-40B4-BE49-F238E27FC236}">
                <a16:creationId xmlns:a16="http://schemas.microsoft.com/office/drawing/2014/main" id="{58F951B4-8DE2-4D9D-9313-FE75D6A19483}"/>
              </a:ext>
            </a:extLst>
          </p:cNvPr>
          <p:cNvGrpSpPr/>
          <p:nvPr/>
        </p:nvGrpSpPr>
        <p:grpSpPr>
          <a:xfrm>
            <a:off x="5300631" y="3233348"/>
            <a:ext cx="3399213" cy="461665"/>
            <a:chOff x="5300631" y="2699656"/>
            <a:chExt cx="3399213" cy="461665"/>
          </a:xfrm>
        </p:grpSpPr>
        <p:pic>
          <p:nvPicPr>
            <p:cNvPr id="12" name="그림 11">
              <a:extLst>
                <a:ext uri="{FF2B5EF4-FFF2-40B4-BE49-F238E27FC236}">
                  <a16:creationId xmlns:a16="http://schemas.microsoft.com/office/drawing/2014/main" id="{C47FA774-3AE2-4FFE-B27A-E9AC8586DE6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29646" y="2714898"/>
              <a:ext cx="435428" cy="435428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E5CE8D5A-9CB6-4240-8CF5-94269E1CE128}"/>
                </a:ext>
              </a:extLst>
            </p:cNvPr>
            <p:cNvSpPr txBox="1"/>
            <p:nvPr/>
          </p:nvSpPr>
          <p:spPr>
            <a:xfrm>
              <a:off x="5300631" y="2699656"/>
              <a:ext cx="47320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2400" dirty="0">
                  <a:solidFill>
                    <a:schemeClr val="bg1"/>
                  </a:solidFill>
                  <a:latin typeface="KoPub바탕체 Bold" panose="00000800000000000000" pitchFamily="2" charset="-127"/>
                  <a:ea typeface="KoPub바탕체 Bold" panose="00000800000000000000" pitchFamily="2" charset="-127"/>
                </a:rPr>
                <a:t>Ⅱ</a:t>
              </a:r>
              <a:endParaRPr lang="ko-KR" altLang="en-US" sz="2400" dirty="0">
                <a:solidFill>
                  <a:schemeClr val="bg1"/>
                </a:solidFill>
                <a:latin typeface="KoPub바탕체 Bold" panose="00000800000000000000" pitchFamily="2" charset="-127"/>
                <a:ea typeface="KoPub바탕체 Bold" panose="00000800000000000000" pitchFamily="2" charset="-127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5D9D4EB7-964D-4E12-B479-2EF8BD819E77}"/>
                </a:ext>
              </a:extLst>
            </p:cNvPr>
            <p:cNvSpPr txBox="1"/>
            <p:nvPr/>
          </p:nvSpPr>
          <p:spPr>
            <a:xfrm>
              <a:off x="5762181" y="2717074"/>
              <a:ext cx="293766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2000" spc="-15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Bold" panose="02020603020101020101" pitchFamily="18" charset="-127"/>
                  <a:ea typeface="KoPub돋움체 Bold" panose="02020603020101020101" pitchFamily="18" charset="-127"/>
                </a:rPr>
                <a:t>연구개발 목표 및 내용</a:t>
              </a:r>
            </a:p>
          </p:txBody>
        </p:sp>
      </p:grpSp>
      <p:grpSp>
        <p:nvGrpSpPr>
          <p:cNvPr id="14" name="그룹 13">
            <a:extLst>
              <a:ext uri="{FF2B5EF4-FFF2-40B4-BE49-F238E27FC236}">
                <a16:creationId xmlns:a16="http://schemas.microsoft.com/office/drawing/2014/main" id="{CCE622EC-EF00-4E82-8BD2-B9BABE397A99}"/>
              </a:ext>
            </a:extLst>
          </p:cNvPr>
          <p:cNvGrpSpPr/>
          <p:nvPr/>
        </p:nvGrpSpPr>
        <p:grpSpPr>
          <a:xfrm>
            <a:off x="5300631" y="3786190"/>
            <a:ext cx="3399213" cy="461665"/>
            <a:chOff x="5300631" y="2699656"/>
            <a:chExt cx="3399213" cy="461665"/>
          </a:xfrm>
        </p:grpSpPr>
        <p:pic>
          <p:nvPicPr>
            <p:cNvPr id="15" name="그림 14">
              <a:extLst>
                <a:ext uri="{FF2B5EF4-FFF2-40B4-BE49-F238E27FC236}">
                  <a16:creationId xmlns:a16="http://schemas.microsoft.com/office/drawing/2014/main" id="{0A5BF0D3-6377-4B8D-8345-A42D98F7F27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29646" y="2714898"/>
              <a:ext cx="435428" cy="435428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DB7311AD-419A-48D7-A427-F9133E93980E}"/>
                </a:ext>
              </a:extLst>
            </p:cNvPr>
            <p:cNvSpPr txBox="1"/>
            <p:nvPr/>
          </p:nvSpPr>
          <p:spPr>
            <a:xfrm>
              <a:off x="5300631" y="2699656"/>
              <a:ext cx="47320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2400" dirty="0">
                  <a:solidFill>
                    <a:schemeClr val="bg1"/>
                  </a:solidFill>
                  <a:latin typeface="KoPub바탕체 Bold" panose="00000800000000000000" pitchFamily="2" charset="-127"/>
                  <a:ea typeface="KoPub바탕체 Bold" panose="00000800000000000000" pitchFamily="2" charset="-127"/>
                </a:rPr>
                <a:t>Ⅲ</a:t>
              </a:r>
              <a:endParaRPr lang="ko-KR" altLang="en-US" sz="2400" dirty="0">
                <a:solidFill>
                  <a:schemeClr val="bg1"/>
                </a:solidFill>
                <a:latin typeface="KoPub바탕체 Bold" panose="00000800000000000000" pitchFamily="2" charset="-127"/>
                <a:ea typeface="KoPub바탕체 Bold" panose="00000800000000000000" pitchFamily="2" charset="-127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2ED6AB17-D508-4AAD-A9CA-31282629B76F}"/>
                </a:ext>
              </a:extLst>
            </p:cNvPr>
            <p:cNvSpPr txBox="1"/>
            <p:nvPr/>
          </p:nvSpPr>
          <p:spPr>
            <a:xfrm>
              <a:off x="5762181" y="2717074"/>
              <a:ext cx="293766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2000" spc="-15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Bold" panose="02020603020101020101" pitchFamily="18" charset="-127"/>
                  <a:ea typeface="KoPub돋움체 Bold" panose="02020603020101020101" pitchFamily="18" charset="-127"/>
                </a:rPr>
                <a:t>연구추진전략 및 계획</a:t>
              </a:r>
              <a:endParaRPr lang="ko-KR" altLang="en-US" sz="2000" spc="-150" dirty="0">
                <a:solidFill>
                  <a:schemeClr val="tx1">
                    <a:lumMod val="75000"/>
                    <a:lumOff val="25000"/>
                  </a:schemeClr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endParaRPr>
            </a:p>
          </p:txBody>
        </p:sp>
      </p:grpSp>
      <p:grpSp>
        <p:nvGrpSpPr>
          <p:cNvPr id="18" name="그룹 17">
            <a:extLst>
              <a:ext uri="{FF2B5EF4-FFF2-40B4-BE49-F238E27FC236}">
                <a16:creationId xmlns:a16="http://schemas.microsoft.com/office/drawing/2014/main" id="{92BA2599-BF0A-4FEB-A968-6E364B9955AF}"/>
              </a:ext>
            </a:extLst>
          </p:cNvPr>
          <p:cNvGrpSpPr/>
          <p:nvPr/>
        </p:nvGrpSpPr>
        <p:grpSpPr>
          <a:xfrm>
            <a:off x="5300631" y="4301708"/>
            <a:ext cx="3399213" cy="461665"/>
            <a:chOff x="5300631" y="2699656"/>
            <a:chExt cx="3399213" cy="461665"/>
          </a:xfrm>
        </p:grpSpPr>
        <p:pic>
          <p:nvPicPr>
            <p:cNvPr id="19" name="그림 18">
              <a:extLst>
                <a:ext uri="{FF2B5EF4-FFF2-40B4-BE49-F238E27FC236}">
                  <a16:creationId xmlns:a16="http://schemas.microsoft.com/office/drawing/2014/main" id="{BBCABF41-85AA-43B9-8DE8-61A4610FC9B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29646" y="2714898"/>
              <a:ext cx="435428" cy="435428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64E18249-D4D7-447D-83DC-4C68675F9171}"/>
                </a:ext>
              </a:extLst>
            </p:cNvPr>
            <p:cNvSpPr txBox="1"/>
            <p:nvPr/>
          </p:nvSpPr>
          <p:spPr>
            <a:xfrm>
              <a:off x="5300631" y="2699656"/>
              <a:ext cx="47320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2400" dirty="0">
                  <a:solidFill>
                    <a:schemeClr val="bg1"/>
                  </a:solidFill>
                  <a:latin typeface="KoPub바탕체 Bold" panose="00000800000000000000" pitchFamily="2" charset="-127"/>
                  <a:ea typeface="KoPub바탕체 Bold" panose="00000800000000000000" pitchFamily="2" charset="-127"/>
                </a:rPr>
                <a:t>Ⅳ</a:t>
              </a:r>
              <a:endParaRPr lang="ko-KR" altLang="en-US" sz="2400" dirty="0">
                <a:solidFill>
                  <a:schemeClr val="bg1"/>
                </a:solidFill>
                <a:latin typeface="KoPub바탕체 Bold" panose="00000800000000000000" pitchFamily="2" charset="-127"/>
                <a:ea typeface="KoPub바탕체 Bold" panose="00000800000000000000" pitchFamily="2" charset="-127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2098FD2A-2B5D-459D-A106-57EEEC75A0D0}"/>
                </a:ext>
              </a:extLst>
            </p:cNvPr>
            <p:cNvSpPr txBox="1"/>
            <p:nvPr/>
          </p:nvSpPr>
          <p:spPr>
            <a:xfrm>
              <a:off x="5762181" y="2717074"/>
              <a:ext cx="293766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2000" spc="-15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Bold" panose="02020603020101020101" pitchFamily="18" charset="-127"/>
                  <a:ea typeface="KoPub돋움체 Bold" panose="02020603020101020101" pitchFamily="18" charset="-127"/>
                </a:rPr>
                <a:t>기관별 연구개발 실적</a:t>
              </a:r>
              <a:endParaRPr lang="ko-KR" altLang="en-US" sz="2000" spc="-150" dirty="0">
                <a:solidFill>
                  <a:schemeClr val="tx1">
                    <a:lumMod val="75000"/>
                    <a:lumOff val="25000"/>
                  </a:schemeClr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endParaRP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A16D1814-C50E-4B66-8BB8-4C85E38F72DF}"/>
              </a:ext>
            </a:extLst>
          </p:cNvPr>
          <p:cNvSpPr txBox="1"/>
          <p:nvPr/>
        </p:nvSpPr>
        <p:spPr>
          <a:xfrm>
            <a:off x="5300631" y="4671439"/>
            <a:ext cx="4732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dirty="0">
                <a:solidFill>
                  <a:schemeClr val="bg1"/>
                </a:solidFill>
                <a:latin typeface="KoPub바탕체 Bold" panose="00000800000000000000" pitchFamily="2" charset="-127"/>
                <a:ea typeface="KoPub바탕체 Bold" panose="00000800000000000000" pitchFamily="2" charset="-127"/>
              </a:rPr>
              <a:t>Ⅴ</a:t>
            </a:r>
            <a:endParaRPr lang="ko-KR" altLang="en-US" sz="2400" dirty="0">
              <a:solidFill>
                <a:schemeClr val="bg1"/>
              </a:solidFill>
              <a:latin typeface="KoPub바탕체 Bold" panose="00000800000000000000" pitchFamily="2" charset="-127"/>
              <a:ea typeface="KoPub바탕체 Bold" panose="00000800000000000000" pitchFamily="2" charset="-127"/>
            </a:endParaRPr>
          </a:p>
        </p:txBody>
      </p:sp>
      <p:pic>
        <p:nvPicPr>
          <p:cNvPr id="35" name="그림 34">
            <a:extLst>
              <a:ext uri="{FF2B5EF4-FFF2-40B4-BE49-F238E27FC236}">
                <a16:creationId xmlns:a16="http://schemas.microsoft.com/office/drawing/2014/main" id="{C9523227-98F4-4D04-8464-E601580B83E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434"/>
          <a:stretch/>
        </p:blipFill>
        <p:spPr>
          <a:xfrm>
            <a:off x="5320937" y="6172750"/>
            <a:ext cx="1627327" cy="445067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06E42F32-7D67-4379-86FD-4F88949874DE}"/>
              </a:ext>
            </a:extLst>
          </p:cNvPr>
          <p:cNvSpPr txBox="1"/>
          <p:nvPr/>
        </p:nvSpPr>
        <p:spPr>
          <a:xfrm>
            <a:off x="5183061" y="674914"/>
            <a:ext cx="3603888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5200" dirty="0">
                <a:solidFill>
                  <a:srgbClr val="006EBC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CONTENTS</a:t>
            </a:r>
            <a:endParaRPr lang="ko-KR" altLang="en-US" sz="5200" dirty="0">
              <a:solidFill>
                <a:srgbClr val="006EBC"/>
              </a:solidFill>
              <a:latin typeface="KoPub돋움체 Bold" panose="02020603020101020101" pitchFamily="18" charset="-127"/>
              <a:ea typeface="KoPub돋움체 Bold" panose="02020603020101020101" pitchFamily="18" charset="-127"/>
            </a:endParaRPr>
          </a:p>
        </p:txBody>
      </p:sp>
      <p:pic>
        <p:nvPicPr>
          <p:cNvPr id="34" name="그림 33" descr="제주연구원CI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162930" y="6172328"/>
            <a:ext cx="1536914" cy="395342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27A1B00D-C31C-433F-AB54-B6BB008F8D26}"/>
              </a:ext>
            </a:extLst>
          </p:cNvPr>
          <p:cNvSpPr txBox="1"/>
          <p:nvPr/>
        </p:nvSpPr>
        <p:spPr>
          <a:xfrm>
            <a:off x="4329621" y="2047938"/>
            <a:ext cx="48508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pc="-150" dirty="0">
                <a:solidFill>
                  <a:srgbClr val="3C83C5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화산섬 제주의 </a:t>
            </a:r>
            <a:r>
              <a:rPr lang="ko-KR" altLang="en-US" sz="2000" spc="-150" dirty="0">
                <a:solidFill>
                  <a:schemeClr val="tx2">
                    <a:lumMod val="75000"/>
                  </a:schemeClr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실시간 홍수 감지 </a:t>
            </a:r>
            <a:r>
              <a:rPr lang="ko-KR" altLang="en-US" spc="-150" dirty="0">
                <a:solidFill>
                  <a:schemeClr val="tx2">
                    <a:lumMod val="75000"/>
                  </a:schemeClr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및 </a:t>
            </a:r>
            <a:r>
              <a:rPr lang="ko-KR" altLang="en-US" sz="2000" spc="-150" dirty="0">
                <a:solidFill>
                  <a:schemeClr val="tx2">
                    <a:lumMod val="75000"/>
                  </a:schemeClr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안전지원</a:t>
            </a:r>
            <a:r>
              <a:rPr lang="ko-KR" altLang="en-US" spc="-150" dirty="0">
                <a:solidFill>
                  <a:srgbClr val="3C83C5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 </a:t>
            </a:r>
            <a:r>
              <a:rPr lang="ko-KR" altLang="en-US" spc="-150" dirty="0">
                <a:solidFill>
                  <a:schemeClr val="tx2">
                    <a:lumMod val="75000"/>
                  </a:schemeClr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기술</a:t>
            </a:r>
            <a:r>
              <a:rPr lang="ko-KR" altLang="en-US" spc="-150" dirty="0">
                <a:solidFill>
                  <a:srgbClr val="3C83C5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 개발</a:t>
            </a:r>
            <a:endParaRPr lang="ko-KR" altLang="en-US" sz="2200" spc="-150" dirty="0">
              <a:solidFill>
                <a:srgbClr val="3C83C5"/>
              </a:solidFill>
              <a:latin typeface="KoPub돋움체 Bold" panose="02020603020101020101" pitchFamily="18" charset="-127"/>
              <a:ea typeface="KoPub돋움체 Bold" panose="02020603020101020101" pitchFamily="18" charset="-127"/>
            </a:endParaRPr>
          </a:p>
        </p:txBody>
      </p:sp>
      <p:grpSp>
        <p:nvGrpSpPr>
          <p:cNvPr id="42" name="그룹 41">
            <a:extLst>
              <a:ext uri="{FF2B5EF4-FFF2-40B4-BE49-F238E27FC236}">
                <a16:creationId xmlns:a16="http://schemas.microsoft.com/office/drawing/2014/main" id="{ED02CA87-9DC0-4797-BD7D-CC312C830ACC}"/>
              </a:ext>
            </a:extLst>
          </p:cNvPr>
          <p:cNvGrpSpPr/>
          <p:nvPr/>
        </p:nvGrpSpPr>
        <p:grpSpPr>
          <a:xfrm>
            <a:off x="4362993" y="1988840"/>
            <a:ext cx="4781007" cy="540000"/>
            <a:chOff x="513806" y="2586443"/>
            <a:chExt cx="2551611" cy="444137"/>
          </a:xfrm>
        </p:grpSpPr>
        <p:cxnSp>
          <p:nvCxnSpPr>
            <p:cNvPr id="43" name="직선 연결선 42">
              <a:extLst>
                <a:ext uri="{FF2B5EF4-FFF2-40B4-BE49-F238E27FC236}">
                  <a16:creationId xmlns:a16="http://schemas.microsoft.com/office/drawing/2014/main" id="{7C460817-CA15-4968-BE17-FBEA344802D8}"/>
                </a:ext>
              </a:extLst>
            </p:cNvPr>
            <p:cNvCxnSpPr/>
            <p:nvPr/>
          </p:nvCxnSpPr>
          <p:spPr>
            <a:xfrm>
              <a:off x="513806" y="2586443"/>
              <a:ext cx="2551611" cy="0"/>
            </a:xfrm>
            <a:prstGeom prst="line">
              <a:avLst/>
            </a:prstGeom>
            <a:ln w="15875">
              <a:solidFill>
                <a:srgbClr val="4589C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직선 연결선 43">
              <a:extLst>
                <a:ext uri="{FF2B5EF4-FFF2-40B4-BE49-F238E27FC236}">
                  <a16:creationId xmlns:a16="http://schemas.microsoft.com/office/drawing/2014/main" id="{6DDE2420-EC71-4B15-A818-4DD86623FC13}"/>
                </a:ext>
              </a:extLst>
            </p:cNvPr>
            <p:cNvCxnSpPr/>
            <p:nvPr/>
          </p:nvCxnSpPr>
          <p:spPr>
            <a:xfrm>
              <a:off x="513806" y="3030580"/>
              <a:ext cx="2551611" cy="0"/>
            </a:xfrm>
            <a:prstGeom prst="line">
              <a:avLst/>
            </a:prstGeom>
            <a:ln w="15875">
              <a:solidFill>
                <a:srgbClr val="4589C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6" name="그림 3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072632" cy="6858000"/>
          </a:xfrm>
          <a:prstGeom prst="rect">
            <a:avLst/>
          </a:prstGeom>
        </p:spPr>
      </p:pic>
      <p:grpSp>
        <p:nvGrpSpPr>
          <p:cNvPr id="27" name="그룹 26">
            <a:extLst>
              <a:ext uri="{FF2B5EF4-FFF2-40B4-BE49-F238E27FC236}">
                <a16:creationId xmlns:a16="http://schemas.microsoft.com/office/drawing/2014/main" id="{3FEE1010-5D68-438A-B97E-D4309479687C}"/>
              </a:ext>
            </a:extLst>
          </p:cNvPr>
          <p:cNvGrpSpPr/>
          <p:nvPr/>
        </p:nvGrpSpPr>
        <p:grpSpPr>
          <a:xfrm>
            <a:off x="5300631" y="4814654"/>
            <a:ext cx="3399213" cy="461665"/>
            <a:chOff x="5300631" y="2699656"/>
            <a:chExt cx="3399213" cy="461665"/>
          </a:xfrm>
        </p:grpSpPr>
        <p:pic>
          <p:nvPicPr>
            <p:cNvPr id="32" name="그림 31">
              <a:extLst>
                <a:ext uri="{FF2B5EF4-FFF2-40B4-BE49-F238E27FC236}">
                  <a16:creationId xmlns:a16="http://schemas.microsoft.com/office/drawing/2014/main" id="{6FF86C46-77E7-4505-A952-13D0D018497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29646" y="2714898"/>
              <a:ext cx="435428" cy="435428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A16D1814-C50E-4B66-8BB8-4C85E38F72DF}"/>
                </a:ext>
              </a:extLst>
            </p:cNvPr>
            <p:cNvSpPr txBox="1"/>
            <p:nvPr/>
          </p:nvSpPr>
          <p:spPr>
            <a:xfrm>
              <a:off x="5300631" y="2699656"/>
              <a:ext cx="47320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2400" dirty="0">
                  <a:solidFill>
                    <a:schemeClr val="bg1"/>
                  </a:solidFill>
                  <a:latin typeface="KoPub바탕체 Bold" panose="00000800000000000000" pitchFamily="2" charset="-127"/>
                  <a:ea typeface="KoPub바탕체 Bold" panose="00000800000000000000" pitchFamily="2" charset="-127"/>
                </a:rPr>
                <a:t>Ⅴ</a:t>
              </a:r>
              <a:endParaRPr lang="ko-KR" altLang="en-US" sz="2400" dirty="0">
                <a:solidFill>
                  <a:schemeClr val="bg1"/>
                </a:solidFill>
                <a:latin typeface="KoPub바탕체 Bold" panose="00000800000000000000" pitchFamily="2" charset="-127"/>
                <a:ea typeface="KoPub바탕체 Bold" panose="00000800000000000000" pitchFamily="2" charset="-127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343FC876-EBAD-4799-B155-287F23691243}"/>
                </a:ext>
              </a:extLst>
            </p:cNvPr>
            <p:cNvSpPr txBox="1"/>
            <p:nvPr/>
          </p:nvSpPr>
          <p:spPr>
            <a:xfrm>
              <a:off x="5762181" y="2717074"/>
              <a:ext cx="293766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2000" spc="-15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Bold" panose="02020603020101020101" pitchFamily="18" charset="-127"/>
                  <a:ea typeface="KoPub돋움체 Bold" panose="02020603020101020101" pitchFamily="18" charset="-127"/>
                </a:rPr>
                <a:t>연구성과 및 성능목표 달성도</a:t>
              </a:r>
              <a:endParaRPr lang="ko-KR" altLang="en-US" sz="2000" spc="-150" dirty="0">
                <a:solidFill>
                  <a:schemeClr val="tx1">
                    <a:lumMod val="75000"/>
                    <a:lumOff val="25000"/>
                  </a:schemeClr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endParaRPr>
            </a:p>
          </p:txBody>
        </p:sp>
      </p:grpSp>
      <p:grpSp>
        <p:nvGrpSpPr>
          <p:cNvPr id="38" name="그룹 37">
            <a:extLst>
              <a:ext uri="{FF2B5EF4-FFF2-40B4-BE49-F238E27FC236}">
                <a16:creationId xmlns:a16="http://schemas.microsoft.com/office/drawing/2014/main" id="{9102FA68-9492-432C-9A36-A537DA904430}"/>
              </a:ext>
            </a:extLst>
          </p:cNvPr>
          <p:cNvGrpSpPr/>
          <p:nvPr/>
        </p:nvGrpSpPr>
        <p:grpSpPr>
          <a:xfrm>
            <a:off x="5300631" y="5336796"/>
            <a:ext cx="3399213" cy="461665"/>
            <a:chOff x="5300631" y="2699656"/>
            <a:chExt cx="3399213" cy="461665"/>
          </a:xfrm>
        </p:grpSpPr>
        <p:pic>
          <p:nvPicPr>
            <p:cNvPr id="39" name="그림 38">
              <a:extLst>
                <a:ext uri="{FF2B5EF4-FFF2-40B4-BE49-F238E27FC236}">
                  <a16:creationId xmlns:a16="http://schemas.microsoft.com/office/drawing/2014/main" id="{81B42417-42E2-44C0-BFC7-02805711A55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29646" y="2714898"/>
              <a:ext cx="435428" cy="435428"/>
            </a:xfrm>
            <a:prstGeom prst="rect">
              <a:avLst/>
            </a:prstGeom>
          </p:spPr>
        </p:pic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BEE1036A-8CBE-4A64-8CCF-88FA1D7C4978}"/>
                </a:ext>
              </a:extLst>
            </p:cNvPr>
            <p:cNvSpPr txBox="1"/>
            <p:nvPr/>
          </p:nvSpPr>
          <p:spPr>
            <a:xfrm>
              <a:off x="5300631" y="2699656"/>
              <a:ext cx="47320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2400" dirty="0">
                  <a:solidFill>
                    <a:schemeClr val="bg1"/>
                  </a:solidFill>
                  <a:latin typeface="KoPub바탕체 Bold" panose="00000800000000000000" pitchFamily="2" charset="-127"/>
                  <a:ea typeface="KoPub바탕체 Bold" panose="00000800000000000000" pitchFamily="2" charset="-127"/>
                </a:rPr>
                <a:t>Ⅵ</a:t>
              </a:r>
              <a:endParaRPr lang="ko-KR" altLang="en-US" sz="2400" dirty="0">
                <a:solidFill>
                  <a:schemeClr val="bg1"/>
                </a:solidFill>
                <a:latin typeface="KoPub바탕체 Bold" panose="00000800000000000000" pitchFamily="2" charset="-127"/>
                <a:ea typeface="KoPub바탕체 Bold" panose="00000800000000000000" pitchFamily="2" charset="-127"/>
              </a:endParaRP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B1354960-1EE1-4CAD-9224-FE0DD539D54B}"/>
                </a:ext>
              </a:extLst>
            </p:cNvPr>
            <p:cNvSpPr txBox="1"/>
            <p:nvPr/>
          </p:nvSpPr>
          <p:spPr>
            <a:xfrm>
              <a:off x="5762181" y="2717074"/>
              <a:ext cx="293766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2000" spc="-15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Bold" panose="02020603020101020101" pitchFamily="18" charset="-127"/>
                  <a:ea typeface="KoPub돋움체 Bold" panose="02020603020101020101" pitchFamily="18" charset="-127"/>
                </a:rPr>
                <a:t>연구개발 성과 활용 계획</a:t>
              </a:r>
              <a:endParaRPr lang="ko-KR" altLang="en-US" sz="2000" spc="-150" dirty="0">
                <a:solidFill>
                  <a:schemeClr val="tx1">
                    <a:lumMod val="75000"/>
                    <a:lumOff val="25000"/>
                  </a:schemeClr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2737975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그림 25">
            <a:extLst>
              <a:ext uri="{FF2B5EF4-FFF2-40B4-BE49-F238E27FC236}">
                <a16:creationId xmlns:a16="http://schemas.microsoft.com/office/drawing/2014/main" id="{AD7040A1-E3A2-4ECF-A5F4-DB1F93CB66F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828675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13C0D3C6-25C0-43FD-A0F3-13EE231E8760}"/>
              </a:ext>
            </a:extLst>
          </p:cNvPr>
          <p:cNvSpPr txBox="1"/>
          <p:nvPr/>
        </p:nvSpPr>
        <p:spPr>
          <a:xfrm>
            <a:off x="158308" y="113210"/>
            <a:ext cx="306686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042873" latinLnBrk="1">
              <a:buClr>
                <a:schemeClr val="tx1">
                  <a:lumMod val="50000"/>
                  <a:lumOff val="50000"/>
                </a:schemeClr>
              </a:buClr>
            </a:pPr>
            <a:r>
              <a:rPr lang="ko-KR" altLang="en-US" sz="1050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화산섬 제주의 </a:t>
            </a:r>
            <a:r>
              <a:rPr lang="ko-KR" altLang="en-US" sz="1050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66FFFF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실시간 홍수 감지 및 안전지원 기술 </a:t>
            </a:r>
            <a:r>
              <a:rPr lang="ko-KR" altLang="en-US" sz="1050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개발</a:t>
            </a:r>
            <a:endParaRPr lang="ko-KR" altLang="en-US" sz="105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/>
              </a:solidFill>
              <a:latin typeface="KoPub돋움체 Bold" panose="02020603020101020101" pitchFamily="18" charset="-127"/>
              <a:ea typeface="KoPub돋움체 Bold" panose="02020603020101020101" pitchFamily="18" charset="-127"/>
            </a:endParaRPr>
          </a:p>
        </p:txBody>
      </p:sp>
      <p:cxnSp>
        <p:nvCxnSpPr>
          <p:cNvPr id="29" name="직선 연결선 28">
            <a:extLst>
              <a:ext uri="{FF2B5EF4-FFF2-40B4-BE49-F238E27FC236}">
                <a16:creationId xmlns:a16="http://schemas.microsoft.com/office/drawing/2014/main" id="{2A3B4120-C5D6-4E6B-83EF-99A42724F464}"/>
              </a:ext>
            </a:extLst>
          </p:cNvPr>
          <p:cNvCxnSpPr>
            <a:cxnSpLocks/>
          </p:cNvCxnSpPr>
          <p:nvPr/>
        </p:nvCxnSpPr>
        <p:spPr>
          <a:xfrm>
            <a:off x="250825" y="366126"/>
            <a:ext cx="2881015" cy="1000"/>
          </a:xfrm>
          <a:prstGeom prst="line">
            <a:avLst/>
          </a:prstGeom>
          <a:ln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" name="TextBox 86">
            <a:extLst>
              <a:ext uri="{FF2B5EF4-FFF2-40B4-BE49-F238E27FC236}">
                <a16:creationId xmlns:a16="http://schemas.microsoft.com/office/drawing/2014/main" id="{4C98EC26-7629-4A2B-ACCB-12B9E2EBE40D}"/>
              </a:ext>
            </a:extLst>
          </p:cNvPr>
          <p:cNvSpPr txBox="1"/>
          <p:nvPr/>
        </p:nvSpPr>
        <p:spPr>
          <a:xfrm>
            <a:off x="157980" y="400592"/>
            <a:ext cx="30251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042873" latinLnBrk="1">
              <a:spcAft>
                <a:spcPts val="600"/>
              </a:spcAft>
              <a:buClr>
                <a:schemeClr val="tx1">
                  <a:lumMod val="50000"/>
                  <a:lumOff val="50000"/>
                </a:schemeClr>
              </a:buClr>
            </a:pPr>
            <a:r>
              <a:rPr lang="ko-KR" altLang="en-US" sz="2000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연구개발성과 관련 증빙서류</a:t>
            </a:r>
            <a:endParaRPr lang="en-US" altLang="ko-KR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/>
              </a:solidFill>
              <a:latin typeface="KoPub돋움체 Bold" panose="02020603020101020101" pitchFamily="18" charset="-127"/>
              <a:ea typeface="KoPub돋움체 Bold" panose="02020603020101020101" pitchFamily="18" charset="-127"/>
            </a:endParaRPr>
          </a:p>
        </p:txBody>
      </p:sp>
      <p:sp>
        <p:nvSpPr>
          <p:cNvPr id="49" name="Slide Number Placeholder 4">
            <a:extLst>
              <a:ext uri="{FF2B5EF4-FFF2-40B4-BE49-F238E27FC236}">
                <a16:creationId xmlns:a16="http://schemas.microsoft.com/office/drawing/2014/main" id="{2109913F-AE7C-4464-BE13-AABF4197645E}"/>
              </a:ext>
            </a:extLst>
          </p:cNvPr>
          <p:cNvSpPr txBox="1">
            <a:spLocks/>
          </p:cNvSpPr>
          <p:nvPr/>
        </p:nvSpPr>
        <p:spPr>
          <a:xfrm>
            <a:off x="4126064" y="6541360"/>
            <a:ext cx="891872" cy="25567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dirty="0"/>
              <a:t>Page </a:t>
            </a:r>
            <a:fld id="{F03C90E3-98FA-4A46-95E3-0DCDD3916FEC}" type="slidenum">
              <a:rPr lang="ko-KR" altLang="en-US" smtClean="0"/>
              <a:pPr algn="ctr"/>
              <a:t>40</a:t>
            </a:fld>
            <a:endParaRPr lang="ko-KR" altLang="en-US" dirty="0"/>
          </a:p>
        </p:txBody>
      </p:sp>
      <p:grpSp>
        <p:nvGrpSpPr>
          <p:cNvPr id="15" name="그룹 14"/>
          <p:cNvGrpSpPr/>
          <p:nvPr/>
        </p:nvGrpSpPr>
        <p:grpSpPr>
          <a:xfrm>
            <a:off x="5415608" y="134012"/>
            <a:ext cx="3581352" cy="234801"/>
            <a:chOff x="5415608" y="134012"/>
            <a:chExt cx="3581352" cy="234801"/>
          </a:xfrm>
        </p:grpSpPr>
        <p:sp>
          <p:nvSpPr>
            <p:cNvPr id="16" name="모서리가 둥근 직사각형 39">
              <a:extLst>
                <a:ext uri="{FF2B5EF4-FFF2-40B4-BE49-F238E27FC236}">
                  <a16:creationId xmlns:a16="http://schemas.microsoft.com/office/drawing/2014/main" id="{3EF32203-AADE-4ED4-85C2-40B06A41E507}"/>
                </a:ext>
              </a:extLst>
            </p:cNvPr>
            <p:cNvSpPr/>
            <p:nvPr/>
          </p:nvSpPr>
          <p:spPr>
            <a:xfrm>
              <a:off x="5415608" y="134012"/>
              <a:ext cx="248205" cy="234801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30325">
                <a:spcBef>
                  <a:spcPts val="300"/>
                </a:spcBef>
                <a:buSzPct val="100000"/>
              </a:pPr>
              <a:r>
                <a:rPr lang="en-US" altLang="ko-KR" sz="1200" spc="-50" dirty="0">
                  <a:ln>
                    <a:solidFill>
                      <a:schemeClr val="bg1">
                        <a:lumMod val="85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돋움체 Bold" panose="00000800000000000000" pitchFamily="2" charset="-127"/>
                  <a:ea typeface="KoPub돋움체 Bold" panose="00000800000000000000" pitchFamily="2" charset="-127"/>
                </a:rPr>
                <a:t>Ⅰ</a:t>
              </a:r>
              <a:endParaRPr lang="ko-KR" altLang="en-US" sz="1200" spc="-50" dirty="0">
                <a:ln>
                  <a:solidFill>
                    <a:schemeClr val="bg1">
                      <a:lumMod val="85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endParaRPr>
            </a:p>
          </p:txBody>
        </p:sp>
        <p:sp>
          <p:nvSpPr>
            <p:cNvPr id="17" name="모서리가 둥근 직사각형 40">
              <a:extLst>
                <a:ext uri="{FF2B5EF4-FFF2-40B4-BE49-F238E27FC236}">
                  <a16:creationId xmlns:a16="http://schemas.microsoft.com/office/drawing/2014/main" id="{AF74CA35-DD4A-4E0E-B79B-E9BCAFBCF862}"/>
                </a:ext>
              </a:extLst>
            </p:cNvPr>
            <p:cNvSpPr/>
            <p:nvPr/>
          </p:nvSpPr>
          <p:spPr>
            <a:xfrm>
              <a:off x="5729639" y="134012"/>
              <a:ext cx="234518" cy="234801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30325">
                <a:spcBef>
                  <a:spcPts val="300"/>
                </a:spcBef>
                <a:buSzPct val="100000"/>
              </a:pPr>
              <a:r>
                <a:rPr lang="en-US" altLang="ko-KR" sz="1200" spc="-50" dirty="0">
                  <a:ln>
                    <a:solidFill>
                      <a:schemeClr val="bg1">
                        <a:lumMod val="85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돋움체 Bold" panose="00000800000000000000" pitchFamily="2" charset="-127"/>
                  <a:ea typeface="KoPub돋움체 Bold" panose="00000800000000000000" pitchFamily="2" charset="-127"/>
                </a:rPr>
                <a:t>Ⅱ</a:t>
              </a:r>
              <a:endParaRPr lang="ko-KR" altLang="en-US" sz="1200" spc="-50" dirty="0">
                <a:ln>
                  <a:solidFill>
                    <a:schemeClr val="bg1">
                      <a:lumMod val="85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endParaRPr>
            </a:p>
          </p:txBody>
        </p:sp>
        <p:sp>
          <p:nvSpPr>
            <p:cNvPr id="18" name="모서리가 둥근 직사각형 41">
              <a:extLst>
                <a:ext uri="{FF2B5EF4-FFF2-40B4-BE49-F238E27FC236}">
                  <a16:creationId xmlns:a16="http://schemas.microsoft.com/office/drawing/2014/main" id="{C57DCDFB-EDD9-4DAD-8EEB-5C05B849571A}"/>
                </a:ext>
              </a:extLst>
            </p:cNvPr>
            <p:cNvSpPr/>
            <p:nvPr/>
          </p:nvSpPr>
          <p:spPr>
            <a:xfrm>
              <a:off x="6029983" y="134012"/>
              <a:ext cx="234995" cy="234801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>
                <a:defRPr/>
              </a:pPr>
              <a:r>
                <a:rPr lang="en-US" altLang="ko-KR" sz="1200" spc="-50" dirty="0">
                  <a:ln>
                    <a:solidFill>
                      <a:schemeClr val="bg1">
                        <a:lumMod val="85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돋움체 Bold" panose="00000800000000000000" pitchFamily="2" charset="-127"/>
                  <a:ea typeface="KoPub돋움체 Bold" panose="00000800000000000000" pitchFamily="2" charset="-127"/>
                </a:rPr>
                <a:t>Ⅲ</a:t>
              </a:r>
              <a:endParaRPr lang="ko-KR" altLang="en-US" sz="1200" spc="-50" dirty="0">
                <a:ln>
                  <a:solidFill>
                    <a:prstClr val="white">
                      <a:lumMod val="85000"/>
                      <a:alpha val="0"/>
                    </a:prstClr>
                  </a:solidFill>
                </a:ln>
                <a:solidFill>
                  <a:prstClr val="white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endParaRPr>
            </a:p>
          </p:txBody>
        </p:sp>
        <p:sp>
          <p:nvSpPr>
            <p:cNvPr id="19" name="모서리가 둥근 직사각형 42">
              <a:extLst>
                <a:ext uri="{FF2B5EF4-FFF2-40B4-BE49-F238E27FC236}">
                  <a16:creationId xmlns:a16="http://schemas.microsoft.com/office/drawing/2014/main" id="{E6CB9817-ECB7-486E-BA4E-DC55B137EF93}"/>
                </a:ext>
              </a:extLst>
            </p:cNvPr>
            <p:cNvSpPr/>
            <p:nvPr/>
          </p:nvSpPr>
          <p:spPr>
            <a:xfrm>
              <a:off x="8750996" y="134012"/>
              <a:ext cx="245964" cy="234801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200" spc="-50" dirty="0">
                  <a:ln>
                    <a:solidFill>
                      <a:schemeClr val="bg1">
                        <a:lumMod val="85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돋움체 Bold" panose="00000800000000000000" pitchFamily="2" charset="-127"/>
                  <a:ea typeface="KoPub돋움체 Bold" panose="00000800000000000000" pitchFamily="2" charset="-127"/>
                </a:rPr>
                <a:t>Ⅵ</a:t>
              </a:r>
              <a:endParaRPr lang="ko-KR" altLang="en-US" sz="1200" spc="-50" dirty="0">
                <a:ln>
                  <a:solidFill>
                    <a:schemeClr val="bg1">
                      <a:lumMod val="85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endParaRPr>
            </a:p>
          </p:txBody>
        </p:sp>
        <p:sp>
          <p:nvSpPr>
            <p:cNvPr id="20" name="모서리가 둥근 직사각형 43">
              <a:extLst>
                <a:ext uri="{FF2B5EF4-FFF2-40B4-BE49-F238E27FC236}">
                  <a16:creationId xmlns:a16="http://schemas.microsoft.com/office/drawing/2014/main" id="{53196820-EC2F-4281-87CE-211077D8C48E}"/>
                </a:ext>
              </a:extLst>
            </p:cNvPr>
            <p:cNvSpPr/>
            <p:nvPr/>
          </p:nvSpPr>
          <p:spPr>
            <a:xfrm>
              <a:off x="6631780" y="134012"/>
              <a:ext cx="2061426" cy="234801"/>
            </a:xfrm>
            <a:prstGeom prst="roundRect">
              <a:avLst/>
            </a:prstGeom>
            <a:solidFill>
              <a:srgbClr val="2D506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200" spc="-50" dirty="0">
                  <a:ln>
                    <a:solidFill>
                      <a:schemeClr val="bg1">
                        <a:lumMod val="85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돋움체 Bold" panose="00000800000000000000" pitchFamily="2" charset="-127"/>
                  <a:ea typeface="KoPub돋움체 Bold" panose="00000800000000000000" pitchFamily="2" charset="-127"/>
                </a:rPr>
                <a:t>Ⅴ. </a:t>
              </a:r>
              <a:r>
                <a:rPr lang="ko-KR" altLang="en-US" sz="1200" spc="-50" dirty="0" smtClean="0">
                  <a:ln>
                    <a:solidFill>
                      <a:schemeClr val="bg1">
                        <a:lumMod val="85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돋움체 Bold" panose="00000800000000000000" pitchFamily="2" charset="-127"/>
                  <a:ea typeface="KoPub돋움체 Bold" panose="00000800000000000000" pitchFamily="2" charset="-127"/>
                </a:rPr>
                <a:t>연구목표 및 성능목표 달성도</a:t>
              </a:r>
              <a:endParaRPr lang="ko-KR" altLang="en-US" sz="1200" spc="-50" dirty="0">
                <a:ln>
                  <a:solidFill>
                    <a:schemeClr val="bg1">
                      <a:lumMod val="85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endParaRPr>
            </a:p>
          </p:txBody>
        </p:sp>
        <p:sp>
          <p:nvSpPr>
            <p:cNvPr id="21" name="모서리가 둥근 직사각형 44">
              <a:extLst>
                <a:ext uri="{FF2B5EF4-FFF2-40B4-BE49-F238E27FC236}">
                  <a16:creationId xmlns:a16="http://schemas.microsoft.com/office/drawing/2014/main" id="{2DDA21CF-81B4-47FB-ACEC-30B29478E697}"/>
                </a:ext>
              </a:extLst>
            </p:cNvPr>
            <p:cNvSpPr/>
            <p:nvPr/>
          </p:nvSpPr>
          <p:spPr>
            <a:xfrm>
              <a:off x="6330804" y="134012"/>
              <a:ext cx="235151" cy="234801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200" spc="-50" dirty="0">
                  <a:ln>
                    <a:solidFill>
                      <a:schemeClr val="bg1">
                        <a:lumMod val="85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돋움체 Bold" panose="00000800000000000000" pitchFamily="2" charset="-127"/>
                  <a:ea typeface="KoPub돋움체 Bold" panose="00000800000000000000" pitchFamily="2" charset="-127"/>
                </a:rPr>
                <a:t>Ⅳ</a:t>
              </a:r>
              <a:endParaRPr lang="ko-KR" altLang="en-US" sz="1200" spc="-50" dirty="0">
                <a:ln>
                  <a:solidFill>
                    <a:schemeClr val="bg1">
                      <a:lumMod val="85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endParaRPr>
            </a:p>
          </p:txBody>
        </p:sp>
      </p:grpSp>
      <p:pic>
        <p:nvPicPr>
          <p:cNvPr id="2" name="그림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55429" y="1256355"/>
            <a:ext cx="3775376" cy="5322266"/>
          </a:xfrm>
          <a:prstGeom prst="rect">
            <a:avLst/>
          </a:prstGeom>
        </p:spPr>
      </p:pic>
      <p:sp>
        <p:nvSpPr>
          <p:cNvPr id="22" name="직사각형 21"/>
          <p:cNvSpPr/>
          <p:nvPr/>
        </p:nvSpPr>
        <p:spPr>
          <a:xfrm>
            <a:off x="250825" y="899428"/>
            <a:ext cx="23070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dirty="0" smtClean="0"/>
              <a:t>● 소프트웨어 등록 </a:t>
            </a:r>
            <a:r>
              <a:rPr lang="en-US" altLang="ko-KR" dirty="0" smtClean="0"/>
              <a:t>1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934366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그림 25">
            <a:extLst>
              <a:ext uri="{FF2B5EF4-FFF2-40B4-BE49-F238E27FC236}">
                <a16:creationId xmlns:a16="http://schemas.microsoft.com/office/drawing/2014/main" id="{AD7040A1-E3A2-4ECF-A5F4-DB1F93CB66F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828675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13C0D3C6-25C0-43FD-A0F3-13EE231E8760}"/>
              </a:ext>
            </a:extLst>
          </p:cNvPr>
          <p:cNvSpPr txBox="1"/>
          <p:nvPr/>
        </p:nvSpPr>
        <p:spPr>
          <a:xfrm>
            <a:off x="158308" y="113210"/>
            <a:ext cx="306686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042873" latinLnBrk="1">
              <a:buClr>
                <a:schemeClr val="tx1">
                  <a:lumMod val="50000"/>
                  <a:lumOff val="50000"/>
                </a:schemeClr>
              </a:buClr>
            </a:pPr>
            <a:r>
              <a:rPr lang="ko-KR" altLang="en-US" sz="1050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화산섬 제주의 </a:t>
            </a:r>
            <a:r>
              <a:rPr lang="ko-KR" altLang="en-US" sz="1050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66FFFF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실시간 홍수 감지 및 안전지원 기술 </a:t>
            </a:r>
            <a:r>
              <a:rPr lang="ko-KR" altLang="en-US" sz="1050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개발</a:t>
            </a:r>
            <a:endParaRPr lang="ko-KR" altLang="en-US" sz="105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/>
              </a:solidFill>
              <a:latin typeface="KoPub돋움체 Bold" panose="02020603020101020101" pitchFamily="18" charset="-127"/>
              <a:ea typeface="KoPub돋움체 Bold" panose="02020603020101020101" pitchFamily="18" charset="-127"/>
            </a:endParaRPr>
          </a:p>
        </p:txBody>
      </p:sp>
      <p:cxnSp>
        <p:nvCxnSpPr>
          <p:cNvPr id="29" name="직선 연결선 28">
            <a:extLst>
              <a:ext uri="{FF2B5EF4-FFF2-40B4-BE49-F238E27FC236}">
                <a16:creationId xmlns:a16="http://schemas.microsoft.com/office/drawing/2014/main" id="{2A3B4120-C5D6-4E6B-83EF-99A42724F464}"/>
              </a:ext>
            </a:extLst>
          </p:cNvPr>
          <p:cNvCxnSpPr>
            <a:cxnSpLocks/>
          </p:cNvCxnSpPr>
          <p:nvPr/>
        </p:nvCxnSpPr>
        <p:spPr>
          <a:xfrm>
            <a:off x="250825" y="366126"/>
            <a:ext cx="2881015" cy="1000"/>
          </a:xfrm>
          <a:prstGeom prst="line">
            <a:avLst/>
          </a:prstGeom>
          <a:ln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" name="TextBox 86">
            <a:extLst>
              <a:ext uri="{FF2B5EF4-FFF2-40B4-BE49-F238E27FC236}">
                <a16:creationId xmlns:a16="http://schemas.microsoft.com/office/drawing/2014/main" id="{4C98EC26-7629-4A2B-ACCB-12B9E2EBE40D}"/>
              </a:ext>
            </a:extLst>
          </p:cNvPr>
          <p:cNvSpPr txBox="1"/>
          <p:nvPr/>
        </p:nvSpPr>
        <p:spPr>
          <a:xfrm>
            <a:off x="157980" y="400592"/>
            <a:ext cx="30251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042873" latinLnBrk="1">
              <a:spcAft>
                <a:spcPts val="600"/>
              </a:spcAft>
              <a:buClr>
                <a:schemeClr val="tx1">
                  <a:lumMod val="50000"/>
                  <a:lumOff val="50000"/>
                </a:schemeClr>
              </a:buClr>
            </a:pPr>
            <a:r>
              <a:rPr lang="ko-KR" altLang="en-US" sz="2000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연구개발성과 관련 증빙서류</a:t>
            </a:r>
            <a:endParaRPr lang="en-US" altLang="ko-KR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/>
              </a:solidFill>
              <a:latin typeface="KoPub돋움체 Bold" panose="02020603020101020101" pitchFamily="18" charset="-127"/>
              <a:ea typeface="KoPub돋움체 Bold" panose="02020603020101020101" pitchFamily="18" charset="-127"/>
            </a:endParaRPr>
          </a:p>
        </p:txBody>
      </p:sp>
      <p:sp>
        <p:nvSpPr>
          <p:cNvPr id="49" name="Slide Number Placeholder 4">
            <a:extLst>
              <a:ext uri="{FF2B5EF4-FFF2-40B4-BE49-F238E27FC236}">
                <a16:creationId xmlns:a16="http://schemas.microsoft.com/office/drawing/2014/main" id="{2109913F-AE7C-4464-BE13-AABF4197645E}"/>
              </a:ext>
            </a:extLst>
          </p:cNvPr>
          <p:cNvSpPr txBox="1">
            <a:spLocks/>
          </p:cNvSpPr>
          <p:nvPr/>
        </p:nvSpPr>
        <p:spPr>
          <a:xfrm>
            <a:off x="4126064" y="6541360"/>
            <a:ext cx="891872" cy="25567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dirty="0"/>
              <a:t>Page </a:t>
            </a:r>
            <a:fld id="{F03C90E3-98FA-4A46-95E3-0DCDD3916FEC}" type="slidenum">
              <a:rPr lang="ko-KR" altLang="en-US" smtClean="0"/>
              <a:pPr algn="ctr"/>
              <a:t>41</a:t>
            </a:fld>
            <a:endParaRPr lang="ko-KR" altLang="en-US" dirty="0"/>
          </a:p>
        </p:txBody>
      </p:sp>
      <p:grpSp>
        <p:nvGrpSpPr>
          <p:cNvPr id="15" name="그룹 14"/>
          <p:cNvGrpSpPr/>
          <p:nvPr/>
        </p:nvGrpSpPr>
        <p:grpSpPr>
          <a:xfrm>
            <a:off x="5415608" y="134012"/>
            <a:ext cx="3581352" cy="234801"/>
            <a:chOff x="5415608" y="134012"/>
            <a:chExt cx="3581352" cy="234801"/>
          </a:xfrm>
        </p:grpSpPr>
        <p:sp>
          <p:nvSpPr>
            <p:cNvPr id="16" name="모서리가 둥근 직사각형 39">
              <a:extLst>
                <a:ext uri="{FF2B5EF4-FFF2-40B4-BE49-F238E27FC236}">
                  <a16:creationId xmlns:a16="http://schemas.microsoft.com/office/drawing/2014/main" id="{3EF32203-AADE-4ED4-85C2-40B06A41E507}"/>
                </a:ext>
              </a:extLst>
            </p:cNvPr>
            <p:cNvSpPr/>
            <p:nvPr/>
          </p:nvSpPr>
          <p:spPr>
            <a:xfrm>
              <a:off x="5415608" y="134012"/>
              <a:ext cx="248205" cy="234801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30325">
                <a:spcBef>
                  <a:spcPts val="300"/>
                </a:spcBef>
                <a:buSzPct val="100000"/>
              </a:pPr>
              <a:r>
                <a:rPr lang="en-US" altLang="ko-KR" sz="1200" spc="-50" dirty="0">
                  <a:ln>
                    <a:solidFill>
                      <a:schemeClr val="bg1">
                        <a:lumMod val="85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돋움체 Bold" panose="00000800000000000000" pitchFamily="2" charset="-127"/>
                  <a:ea typeface="KoPub돋움체 Bold" panose="00000800000000000000" pitchFamily="2" charset="-127"/>
                </a:rPr>
                <a:t>Ⅰ</a:t>
              </a:r>
              <a:endParaRPr lang="ko-KR" altLang="en-US" sz="1200" spc="-50" dirty="0">
                <a:ln>
                  <a:solidFill>
                    <a:schemeClr val="bg1">
                      <a:lumMod val="85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endParaRPr>
            </a:p>
          </p:txBody>
        </p:sp>
        <p:sp>
          <p:nvSpPr>
            <p:cNvPr id="17" name="모서리가 둥근 직사각형 40">
              <a:extLst>
                <a:ext uri="{FF2B5EF4-FFF2-40B4-BE49-F238E27FC236}">
                  <a16:creationId xmlns:a16="http://schemas.microsoft.com/office/drawing/2014/main" id="{AF74CA35-DD4A-4E0E-B79B-E9BCAFBCF862}"/>
                </a:ext>
              </a:extLst>
            </p:cNvPr>
            <p:cNvSpPr/>
            <p:nvPr/>
          </p:nvSpPr>
          <p:spPr>
            <a:xfrm>
              <a:off x="5729639" y="134012"/>
              <a:ext cx="234518" cy="234801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30325">
                <a:spcBef>
                  <a:spcPts val="300"/>
                </a:spcBef>
                <a:buSzPct val="100000"/>
              </a:pPr>
              <a:r>
                <a:rPr lang="en-US" altLang="ko-KR" sz="1200" spc="-50" dirty="0">
                  <a:ln>
                    <a:solidFill>
                      <a:schemeClr val="bg1">
                        <a:lumMod val="85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돋움체 Bold" panose="00000800000000000000" pitchFamily="2" charset="-127"/>
                  <a:ea typeface="KoPub돋움체 Bold" panose="00000800000000000000" pitchFamily="2" charset="-127"/>
                </a:rPr>
                <a:t>Ⅱ</a:t>
              </a:r>
              <a:endParaRPr lang="ko-KR" altLang="en-US" sz="1200" spc="-50" dirty="0">
                <a:ln>
                  <a:solidFill>
                    <a:schemeClr val="bg1">
                      <a:lumMod val="85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endParaRPr>
            </a:p>
          </p:txBody>
        </p:sp>
        <p:sp>
          <p:nvSpPr>
            <p:cNvPr id="18" name="모서리가 둥근 직사각형 41">
              <a:extLst>
                <a:ext uri="{FF2B5EF4-FFF2-40B4-BE49-F238E27FC236}">
                  <a16:creationId xmlns:a16="http://schemas.microsoft.com/office/drawing/2014/main" id="{C57DCDFB-EDD9-4DAD-8EEB-5C05B849571A}"/>
                </a:ext>
              </a:extLst>
            </p:cNvPr>
            <p:cNvSpPr/>
            <p:nvPr/>
          </p:nvSpPr>
          <p:spPr>
            <a:xfrm>
              <a:off x="6029983" y="134012"/>
              <a:ext cx="234995" cy="234801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>
                <a:defRPr/>
              </a:pPr>
              <a:r>
                <a:rPr lang="en-US" altLang="ko-KR" sz="1200" spc="-50" dirty="0">
                  <a:ln>
                    <a:solidFill>
                      <a:schemeClr val="bg1">
                        <a:lumMod val="85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돋움체 Bold" panose="00000800000000000000" pitchFamily="2" charset="-127"/>
                  <a:ea typeface="KoPub돋움체 Bold" panose="00000800000000000000" pitchFamily="2" charset="-127"/>
                </a:rPr>
                <a:t>Ⅲ</a:t>
              </a:r>
              <a:endParaRPr lang="ko-KR" altLang="en-US" sz="1200" spc="-50" dirty="0">
                <a:ln>
                  <a:solidFill>
                    <a:prstClr val="white">
                      <a:lumMod val="85000"/>
                      <a:alpha val="0"/>
                    </a:prstClr>
                  </a:solidFill>
                </a:ln>
                <a:solidFill>
                  <a:prstClr val="white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endParaRPr>
            </a:p>
          </p:txBody>
        </p:sp>
        <p:sp>
          <p:nvSpPr>
            <p:cNvPr id="19" name="모서리가 둥근 직사각형 42">
              <a:extLst>
                <a:ext uri="{FF2B5EF4-FFF2-40B4-BE49-F238E27FC236}">
                  <a16:creationId xmlns:a16="http://schemas.microsoft.com/office/drawing/2014/main" id="{E6CB9817-ECB7-486E-BA4E-DC55B137EF93}"/>
                </a:ext>
              </a:extLst>
            </p:cNvPr>
            <p:cNvSpPr/>
            <p:nvPr/>
          </p:nvSpPr>
          <p:spPr>
            <a:xfrm>
              <a:off x="8750996" y="134012"/>
              <a:ext cx="245964" cy="234801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200" spc="-50" dirty="0">
                  <a:ln>
                    <a:solidFill>
                      <a:schemeClr val="bg1">
                        <a:lumMod val="85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돋움체 Bold" panose="00000800000000000000" pitchFamily="2" charset="-127"/>
                  <a:ea typeface="KoPub돋움체 Bold" panose="00000800000000000000" pitchFamily="2" charset="-127"/>
                </a:rPr>
                <a:t>Ⅵ</a:t>
              </a:r>
              <a:endParaRPr lang="ko-KR" altLang="en-US" sz="1200" spc="-50" dirty="0">
                <a:ln>
                  <a:solidFill>
                    <a:schemeClr val="bg1">
                      <a:lumMod val="85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endParaRPr>
            </a:p>
          </p:txBody>
        </p:sp>
        <p:sp>
          <p:nvSpPr>
            <p:cNvPr id="20" name="모서리가 둥근 직사각형 43">
              <a:extLst>
                <a:ext uri="{FF2B5EF4-FFF2-40B4-BE49-F238E27FC236}">
                  <a16:creationId xmlns:a16="http://schemas.microsoft.com/office/drawing/2014/main" id="{53196820-EC2F-4281-87CE-211077D8C48E}"/>
                </a:ext>
              </a:extLst>
            </p:cNvPr>
            <p:cNvSpPr/>
            <p:nvPr/>
          </p:nvSpPr>
          <p:spPr>
            <a:xfrm>
              <a:off x="6631780" y="134012"/>
              <a:ext cx="2061426" cy="234801"/>
            </a:xfrm>
            <a:prstGeom prst="roundRect">
              <a:avLst/>
            </a:prstGeom>
            <a:solidFill>
              <a:srgbClr val="2D506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200" spc="-50" dirty="0">
                  <a:ln>
                    <a:solidFill>
                      <a:schemeClr val="bg1">
                        <a:lumMod val="85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돋움체 Bold" panose="00000800000000000000" pitchFamily="2" charset="-127"/>
                  <a:ea typeface="KoPub돋움체 Bold" panose="00000800000000000000" pitchFamily="2" charset="-127"/>
                </a:rPr>
                <a:t>Ⅴ. </a:t>
              </a:r>
              <a:r>
                <a:rPr lang="ko-KR" altLang="en-US" sz="1200" spc="-50" dirty="0" smtClean="0">
                  <a:ln>
                    <a:solidFill>
                      <a:schemeClr val="bg1">
                        <a:lumMod val="85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돋움체 Bold" panose="00000800000000000000" pitchFamily="2" charset="-127"/>
                  <a:ea typeface="KoPub돋움체 Bold" panose="00000800000000000000" pitchFamily="2" charset="-127"/>
                </a:rPr>
                <a:t>연구목표 및 성능목표 달성도</a:t>
              </a:r>
              <a:endParaRPr lang="ko-KR" altLang="en-US" sz="1200" spc="-50" dirty="0">
                <a:ln>
                  <a:solidFill>
                    <a:schemeClr val="bg1">
                      <a:lumMod val="85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endParaRPr>
            </a:p>
          </p:txBody>
        </p:sp>
        <p:sp>
          <p:nvSpPr>
            <p:cNvPr id="21" name="모서리가 둥근 직사각형 44">
              <a:extLst>
                <a:ext uri="{FF2B5EF4-FFF2-40B4-BE49-F238E27FC236}">
                  <a16:creationId xmlns:a16="http://schemas.microsoft.com/office/drawing/2014/main" id="{2DDA21CF-81B4-47FB-ACEC-30B29478E697}"/>
                </a:ext>
              </a:extLst>
            </p:cNvPr>
            <p:cNvSpPr/>
            <p:nvPr/>
          </p:nvSpPr>
          <p:spPr>
            <a:xfrm>
              <a:off x="6330804" y="134012"/>
              <a:ext cx="235151" cy="234801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200" spc="-50" dirty="0">
                  <a:ln>
                    <a:solidFill>
                      <a:schemeClr val="bg1">
                        <a:lumMod val="85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돋움체 Bold" panose="00000800000000000000" pitchFamily="2" charset="-127"/>
                  <a:ea typeface="KoPub돋움체 Bold" panose="00000800000000000000" pitchFamily="2" charset="-127"/>
                </a:rPr>
                <a:t>Ⅳ</a:t>
              </a:r>
              <a:endParaRPr lang="ko-KR" altLang="en-US" sz="1200" spc="-50" dirty="0">
                <a:ln>
                  <a:solidFill>
                    <a:schemeClr val="bg1">
                      <a:lumMod val="85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endParaRPr>
            </a:p>
          </p:txBody>
        </p:sp>
      </p:grpSp>
      <p:sp>
        <p:nvSpPr>
          <p:cNvPr id="22" name="직사각형 21"/>
          <p:cNvSpPr/>
          <p:nvPr/>
        </p:nvSpPr>
        <p:spPr>
          <a:xfrm>
            <a:off x="250825" y="899428"/>
            <a:ext cx="15616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dirty="0" smtClean="0"/>
              <a:t>● </a:t>
            </a:r>
            <a:r>
              <a:rPr lang="ko-KR" altLang="en-US" dirty="0" err="1" smtClean="0"/>
              <a:t>국내학술</a:t>
            </a:r>
            <a:r>
              <a:rPr lang="ko-KR" altLang="en-US" dirty="0" smtClean="0"/>
              <a:t> </a:t>
            </a:r>
            <a:r>
              <a:rPr lang="en-US" altLang="ko-KR" dirty="0" smtClean="0"/>
              <a:t>1</a:t>
            </a:r>
            <a:endParaRPr lang="ko-KR" altLang="en-US" dirty="0"/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0274" y="1268760"/>
            <a:ext cx="3881726" cy="5320853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53340" y="945108"/>
            <a:ext cx="3897656" cy="5644505"/>
          </a:xfrm>
          <a:prstGeom prst="rect">
            <a:avLst/>
          </a:prstGeom>
        </p:spPr>
      </p:pic>
      <p:sp>
        <p:nvSpPr>
          <p:cNvPr id="5" name="직사각형 4"/>
          <p:cNvSpPr/>
          <p:nvPr/>
        </p:nvSpPr>
        <p:spPr>
          <a:xfrm>
            <a:off x="5017936" y="5157192"/>
            <a:ext cx="3514504" cy="57606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98064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그림 25">
            <a:extLst>
              <a:ext uri="{FF2B5EF4-FFF2-40B4-BE49-F238E27FC236}">
                <a16:creationId xmlns:a16="http://schemas.microsoft.com/office/drawing/2014/main" id="{AD7040A1-E3A2-4ECF-A5F4-DB1F93CB66F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828675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13C0D3C6-25C0-43FD-A0F3-13EE231E8760}"/>
              </a:ext>
            </a:extLst>
          </p:cNvPr>
          <p:cNvSpPr txBox="1"/>
          <p:nvPr/>
        </p:nvSpPr>
        <p:spPr>
          <a:xfrm>
            <a:off x="158308" y="113210"/>
            <a:ext cx="306686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042873" latinLnBrk="1">
              <a:buClr>
                <a:schemeClr val="tx1">
                  <a:lumMod val="50000"/>
                  <a:lumOff val="50000"/>
                </a:schemeClr>
              </a:buClr>
            </a:pPr>
            <a:r>
              <a:rPr lang="ko-KR" altLang="en-US" sz="1050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화산섬 제주의 </a:t>
            </a:r>
            <a:r>
              <a:rPr lang="ko-KR" altLang="en-US" sz="1050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66FFFF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실시간 홍수 감지 및 안전지원 기술 </a:t>
            </a:r>
            <a:r>
              <a:rPr lang="ko-KR" altLang="en-US" sz="1050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개발</a:t>
            </a:r>
            <a:endParaRPr lang="ko-KR" altLang="en-US" sz="105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/>
              </a:solidFill>
              <a:latin typeface="KoPub돋움체 Bold" panose="02020603020101020101" pitchFamily="18" charset="-127"/>
              <a:ea typeface="KoPub돋움체 Bold" panose="02020603020101020101" pitchFamily="18" charset="-127"/>
            </a:endParaRPr>
          </a:p>
        </p:txBody>
      </p:sp>
      <p:cxnSp>
        <p:nvCxnSpPr>
          <p:cNvPr id="29" name="직선 연결선 28">
            <a:extLst>
              <a:ext uri="{FF2B5EF4-FFF2-40B4-BE49-F238E27FC236}">
                <a16:creationId xmlns:a16="http://schemas.microsoft.com/office/drawing/2014/main" id="{2A3B4120-C5D6-4E6B-83EF-99A42724F464}"/>
              </a:ext>
            </a:extLst>
          </p:cNvPr>
          <p:cNvCxnSpPr>
            <a:cxnSpLocks/>
          </p:cNvCxnSpPr>
          <p:nvPr/>
        </p:nvCxnSpPr>
        <p:spPr>
          <a:xfrm>
            <a:off x="250825" y="366126"/>
            <a:ext cx="2881015" cy="1000"/>
          </a:xfrm>
          <a:prstGeom prst="line">
            <a:avLst/>
          </a:prstGeom>
          <a:ln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" name="TextBox 86">
            <a:extLst>
              <a:ext uri="{FF2B5EF4-FFF2-40B4-BE49-F238E27FC236}">
                <a16:creationId xmlns:a16="http://schemas.microsoft.com/office/drawing/2014/main" id="{4C98EC26-7629-4A2B-ACCB-12B9E2EBE40D}"/>
              </a:ext>
            </a:extLst>
          </p:cNvPr>
          <p:cNvSpPr txBox="1"/>
          <p:nvPr/>
        </p:nvSpPr>
        <p:spPr>
          <a:xfrm>
            <a:off x="157980" y="400592"/>
            <a:ext cx="30251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042873" latinLnBrk="1">
              <a:spcAft>
                <a:spcPts val="600"/>
              </a:spcAft>
              <a:buClr>
                <a:schemeClr val="tx1">
                  <a:lumMod val="50000"/>
                  <a:lumOff val="50000"/>
                </a:schemeClr>
              </a:buClr>
            </a:pPr>
            <a:r>
              <a:rPr lang="ko-KR" altLang="en-US" sz="2000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연구개발성과 관련 증빙서류</a:t>
            </a:r>
            <a:endParaRPr lang="en-US" altLang="ko-KR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/>
              </a:solidFill>
              <a:latin typeface="KoPub돋움체 Bold" panose="02020603020101020101" pitchFamily="18" charset="-127"/>
              <a:ea typeface="KoPub돋움체 Bold" panose="02020603020101020101" pitchFamily="18" charset="-127"/>
            </a:endParaRPr>
          </a:p>
        </p:txBody>
      </p:sp>
      <p:sp>
        <p:nvSpPr>
          <p:cNvPr id="49" name="Slide Number Placeholder 4">
            <a:extLst>
              <a:ext uri="{FF2B5EF4-FFF2-40B4-BE49-F238E27FC236}">
                <a16:creationId xmlns:a16="http://schemas.microsoft.com/office/drawing/2014/main" id="{2109913F-AE7C-4464-BE13-AABF4197645E}"/>
              </a:ext>
            </a:extLst>
          </p:cNvPr>
          <p:cNvSpPr txBox="1">
            <a:spLocks/>
          </p:cNvSpPr>
          <p:nvPr/>
        </p:nvSpPr>
        <p:spPr>
          <a:xfrm>
            <a:off x="4126064" y="6541360"/>
            <a:ext cx="891872" cy="25567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dirty="0"/>
              <a:t>Page </a:t>
            </a:r>
            <a:fld id="{F03C90E3-98FA-4A46-95E3-0DCDD3916FEC}" type="slidenum">
              <a:rPr lang="ko-KR" altLang="en-US" smtClean="0"/>
              <a:pPr algn="ctr"/>
              <a:t>42</a:t>
            </a:fld>
            <a:endParaRPr lang="ko-KR" altLang="en-US" dirty="0"/>
          </a:p>
        </p:txBody>
      </p:sp>
      <p:grpSp>
        <p:nvGrpSpPr>
          <p:cNvPr id="15" name="그룹 14"/>
          <p:cNvGrpSpPr/>
          <p:nvPr/>
        </p:nvGrpSpPr>
        <p:grpSpPr>
          <a:xfrm>
            <a:off x="5415608" y="134012"/>
            <a:ext cx="3581352" cy="234801"/>
            <a:chOff x="5415608" y="134012"/>
            <a:chExt cx="3581352" cy="234801"/>
          </a:xfrm>
        </p:grpSpPr>
        <p:sp>
          <p:nvSpPr>
            <p:cNvPr id="16" name="모서리가 둥근 직사각형 39">
              <a:extLst>
                <a:ext uri="{FF2B5EF4-FFF2-40B4-BE49-F238E27FC236}">
                  <a16:creationId xmlns:a16="http://schemas.microsoft.com/office/drawing/2014/main" id="{3EF32203-AADE-4ED4-85C2-40B06A41E507}"/>
                </a:ext>
              </a:extLst>
            </p:cNvPr>
            <p:cNvSpPr/>
            <p:nvPr/>
          </p:nvSpPr>
          <p:spPr>
            <a:xfrm>
              <a:off x="5415608" y="134012"/>
              <a:ext cx="248205" cy="234801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30325">
                <a:spcBef>
                  <a:spcPts val="300"/>
                </a:spcBef>
                <a:buSzPct val="100000"/>
              </a:pPr>
              <a:r>
                <a:rPr lang="en-US" altLang="ko-KR" sz="1200" spc="-50" dirty="0">
                  <a:ln>
                    <a:solidFill>
                      <a:schemeClr val="bg1">
                        <a:lumMod val="85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돋움체 Bold" panose="00000800000000000000" pitchFamily="2" charset="-127"/>
                  <a:ea typeface="KoPub돋움체 Bold" panose="00000800000000000000" pitchFamily="2" charset="-127"/>
                </a:rPr>
                <a:t>Ⅰ</a:t>
              </a:r>
              <a:endParaRPr lang="ko-KR" altLang="en-US" sz="1200" spc="-50" dirty="0">
                <a:ln>
                  <a:solidFill>
                    <a:schemeClr val="bg1">
                      <a:lumMod val="85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endParaRPr>
            </a:p>
          </p:txBody>
        </p:sp>
        <p:sp>
          <p:nvSpPr>
            <p:cNvPr id="17" name="모서리가 둥근 직사각형 40">
              <a:extLst>
                <a:ext uri="{FF2B5EF4-FFF2-40B4-BE49-F238E27FC236}">
                  <a16:creationId xmlns:a16="http://schemas.microsoft.com/office/drawing/2014/main" id="{AF74CA35-DD4A-4E0E-B79B-E9BCAFBCF862}"/>
                </a:ext>
              </a:extLst>
            </p:cNvPr>
            <p:cNvSpPr/>
            <p:nvPr/>
          </p:nvSpPr>
          <p:spPr>
            <a:xfrm>
              <a:off x="5729639" y="134012"/>
              <a:ext cx="234518" cy="234801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30325">
                <a:spcBef>
                  <a:spcPts val="300"/>
                </a:spcBef>
                <a:buSzPct val="100000"/>
              </a:pPr>
              <a:r>
                <a:rPr lang="en-US" altLang="ko-KR" sz="1200" spc="-50" dirty="0">
                  <a:ln>
                    <a:solidFill>
                      <a:schemeClr val="bg1">
                        <a:lumMod val="85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돋움체 Bold" panose="00000800000000000000" pitchFamily="2" charset="-127"/>
                  <a:ea typeface="KoPub돋움체 Bold" panose="00000800000000000000" pitchFamily="2" charset="-127"/>
                </a:rPr>
                <a:t>Ⅱ</a:t>
              </a:r>
              <a:endParaRPr lang="ko-KR" altLang="en-US" sz="1200" spc="-50" dirty="0">
                <a:ln>
                  <a:solidFill>
                    <a:schemeClr val="bg1">
                      <a:lumMod val="85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endParaRPr>
            </a:p>
          </p:txBody>
        </p:sp>
        <p:sp>
          <p:nvSpPr>
            <p:cNvPr id="18" name="모서리가 둥근 직사각형 41">
              <a:extLst>
                <a:ext uri="{FF2B5EF4-FFF2-40B4-BE49-F238E27FC236}">
                  <a16:creationId xmlns:a16="http://schemas.microsoft.com/office/drawing/2014/main" id="{C57DCDFB-EDD9-4DAD-8EEB-5C05B849571A}"/>
                </a:ext>
              </a:extLst>
            </p:cNvPr>
            <p:cNvSpPr/>
            <p:nvPr/>
          </p:nvSpPr>
          <p:spPr>
            <a:xfrm>
              <a:off x="6029983" y="134012"/>
              <a:ext cx="234995" cy="234801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>
                <a:defRPr/>
              </a:pPr>
              <a:r>
                <a:rPr lang="en-US" altLang="ko-KR" sz="1200" spc="-50" dirty="0">
                  <a:ln>
                    <a:solidFill>
                      <a:schemeClr val="bg1">
                        <a:lumMod val="85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돋움체 Bold" panose="00000800000000000000" pitchFamily="2" charset="-127"/>
                  <a:ea typeface="KoPub돋움체 Bold" panose="00000800000000000000" pitchFamily="2" charset="-127"/>
                </a:rPr>
                <a:t>Ⅲ</a:t>
              </a:r>
              <a:endParaRPr lang="ko-KR" altLang="en-US" sz="1200" spc="-50" dirty="0">
                <a:ln>
                  <a:solidFill>
                    <a:prstClr val="white">
                      <a:lumMod val="85000"/>
                      <a:alpha val="0"/>
                    </a:prstClr>
                  </a:solidFill>
                </a:ln>
                <a:solidFill>
                  <a:prstClr val="white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endParaRPr>
            </a:p>
          </p:txBody>
        </p:sp>
        <p:sp>
          <p:nvSpPr>
            <p:cNvPr id="19" name="모서리가 둥근 직사각형 42">
              <a:extLst>
                <a:ext uri="{FF2B5EF4-FFF2-40B4-BE49-F238E27FC236}">
                  <a16:creationId xmlns:a16="http://schemas.microsoft.com/office/drawing/2014/main" id="{E6CB9817-ECB7-486E-BA4E-DC55B137EF93}"/>
                </a:ext>
              </a:extLst>
            </p:cNvPr>
            <p:cNvSpPr/>
            <p:nvPr/>
          </p:nvSpPr>
          <p:spPr>
            <a:xfrm>
              <a:off x="8750996" y="134012"/>
              <a:ext cx="245964" cy="234801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200" spc="-50" dirty="0">
                  <a:ln>
                    <a:solidFill>
                      <a:schemeClr val="bg1">
                        <a:lumMod val="85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돋움체 Bold" panose="00000800000000000000" pitchFamily="2" charset="-127"/>
                  <a:ea typeface="KoPub돋움체 Bold" panose="00000800000000000000" pitchFamily="2" charset="-127"/>
                </a:rPr>
                <a:t>Ⅵ</a:t>
              </a:r>
              <a:endParaRPr lang="ko-KR" altLang="en-US" sz="1200" spc="-50" dirty="0">
                <a:ln>
                  <a:solidFill>
                    <a:schemeClr val="bg1">
                      <a:lumMod val="85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endParaRPr>
            </a:p>
          </p:txBody>
        </p:sp>
        <p:sp>
          <p:nvSpPr>
            <p:cNvPr id="20" name="모서리가 둥근 직사각형 43">
              <a:extLst>
                <a:ext uri="{FF2B5EF4-FFF2-40B4-BE49-F238E27FC236}">
                  <a16:creationId xmlns:a16="http://schemas.microsoft.com/office/drawing/2014/main" id="{53196820-EC2F-4281-87CE-211077D8C48E}"/>
                </a:ext>
              </a:extLst>
            </p:cNvPr>
            <p:cNvSpPr/>
            <p:nvPr/>
          </p:nvSpPr>
          <p:spPr>
            <a:xfrm>
              <a:off x="6631780" y="134012"/>
              <a:ext cx="2061426" cy="234801"/>
            </a:xfrm>
            <a:prstGeom prst="roundRect">
              <a:avLst/>
            </a:prstGeom>
            <a:solidFill>
              <a:srgbClr val="2D506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200" spc="-50" dirty="0">
                  <a:ln>
                    <a:solidFill>
                      <a:schemeClr val="bg1">
                        <a:lumMod val="85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돋움체 Bold" panose="00000800000000000000" pitchFamily="2" charset="-127"/>
                  <a:ea typeface="KoPub돋움체 Bold" panose="00000800000000000000" pitchFamily="2" charset="-127"/>
                </a:rPr>
                <a:t>Ⅴ. </a:t>
              </a:r>
              <a:r>
                <a:rPr lang="ko-KR" altLang="en-US" sz="1200" spc="-50" dirty="0" smtClean="0">
                  <a:ln>
                    <a:solidFill>
                      <a:schemeClr val="bg1">
                        <a:lumMod val="85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돋움체 Bold" panose="00000800000000000000" pitchFamily="2" charset="-127"/>
                  <a:ea typeface="KoPub돋움체 Bold" panose="00000800000000000000" pitchFamily="2" charset="-127"/>
                </a:rPr>
                <a:t>연구목표 및 성능목표 달성도</a:t>
              </a:r>
              <a:endParaRPr lang="ko-KR" altLang="en-US" sz="1200" spc="-50" dirty="0">
                <a:ln>
                  <a:solidFill>
                    <a:schemeClr val="bg1">
                      <a:lumMod val="85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endParaRPr>
            </a:p>
          </p:txBody>
        </p:sp>
        <p:sp>
          <p:nvSpPr>
            <p:cNvPr id="21" name="모서리가 둥근 직사각형 44">
              <a:extLst>
                <a:ext uri="{FF2B5EF4-FFF2-40B4-BE49-F238E27FC236}">
                  <a16:creationId xmlns:a16="http://schemas.microsoft.com/office/drawing/2014/main" id="{2DDA21CF-81B4-47FB-ACEC-30B29478E697}"/>
                </a:ext>
              </a:extLst>
            </p:cNvPr>
            <p:cNvSpPr/>
            <p:nvPr/>
          </p:nvSpPr>
          <p:spPr>
            <a:xfrm>
              <a:off x="6330804" y="134012"/>
              <a:ext cx="235151" cy="234801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200" spc="-50" dirty="0">
                  <a:ln>
                    <a:solidFill>
                      <a:schemeClr val="bg1">
                        <a:lumMod val="85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돋움체 Bold" panose="00000800000000000000" pitchFamily="2" charset="-127"/>
                  <a:ea typeface="KoPub돋움체 Bold" panose="00000800000000000000" pitchFamily="2" charset="-127"/>
                </a:rPr>
                <a:t>Ⅳ</a:t>
              </a:r>
              <a:endParaRPr lang="ko-KR" altLang="en-US" sz="1200" spc="-50" dirty="0">
                <a:ln>
                  <a:solidFill>
                    <a:schemeClr val="bg1">
                      <a:lumMod val="85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endParaRPr>
            </a:p>
          </p:txBody>
        </p:sp>
      </p:grpSp>
      <p:sp>
        <p:nvSpPr>
          <p:cNvPr id="22" name="직사각형 21"/>
          <p:cNvSpPr/>
          <p:nvPr/>
        </p:nvSpPr>
        <p:spPr>
          <a:xfrm>
            <a:off x="250825" y="899428"/>
            <a:ext cx="15616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dirty="0" smtClean="0"/>
              <a:t>● </a:t>
            </a:r>
            <a:r>
              <a:rPr lang="ko-KR" altLang="en-US" dirty="0" err="1" smtClean="0"/>
              <a:t>국내학술</a:t>
            </a:r>
            <a:r>
              <a:rPr lang="ko-KR" altLang="en-US" dirty="0" smtClean="0"/>
              <a:t> </a:t>
            </a:r>
            <a:r>
              <a:rPr lang="en-US" altLang="ko-KR" dirty="0"/>
              <a:t>2</a:t>
            </a:r>
            <a:endParaRPr lang="ko-KR" altLang="en-US" dirty="0"/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560" y="1262894"/>
            <a:ext cx="3744416" cy="5272310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99375" y="1233513"/>
            <a:ext cx="3457001" cy="5367929"/>
          </a:xfrm>
          <a:prstGeom prst="rect">
            <a:avLst/>
          </a:prstGeom>
        </p:spPr>
      </p:pic>
      <p:sp>
        <p:nvSpPr>
          <p:cNvPr id="23" name="직사각형 22"/>
          <p:cNvSpPr/>
          <p:nvPr/>
        </p:nvSpPr>
        <p:spPr>
          <a:xfrm>
            <a:off x="5292080" y="3212976"/>
            <a:ext cx="1944216" cy="28803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3067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그림 25">
            <a:extLst>
              <a:ext uri="{FF2B5EF4-FFF2-40B4-BE49-F238E27FC236}">
                <a16:creationId xmlns:a16="http://schemas.microsoft.com/office/drawing/2014/main" id="{AD7040A1-E3A2-4ECF-A5F4-DB1F93CB66F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828675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13C0D3C6-25C0-43FD-A0F3-13EE231E8760}"/>
              </a:ext>
            </a:extLst>
          </p:cNvPr>
          <p:cNvSpPr txBox="1"/>
          <p:nvPr/>
        </p:nvSpPr>
        <p:spPr>
          <a:xfrm>
            <a:off x="158308" y="113210"/>
            <a:ext cx="306686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042873" latinLnBrk="1">
              <a:buClr>
                <a:schemeClr val="tx1">
                  <a:lumMod val="50000"/>
                  <a:lumOff val="50000"/>
                </a:schemeClr>
              </a:buClr>
            </a:pPr>
            <a:r>
              <a:rPr lang="ko-KR" altLang="en-US" sz="1050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화산섬 제주의 </a:t>
            </a:r>
            <a:r>
              <a:rPr lang="ko-KR" altLang="en-US" sz="1050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66FFFF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실시간 홍수 감지 및 안전지원 기술 </a:t>
            </a:r>
            <a:r>
              <a:rPr lang="ko-KR" altLang="en-US" sz="1050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개발</a:t>
            </a:r>
            <a:endParaRPr lang="ko-KR" altLang="en-US" sz="105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/>
              </a:solidFill>
              <a:latin typeface="KoPub돋움체 Bold" panose="02020603020101020101" pitchFamily="18" charset="-127"/>
              <a:ea typeface="KoPub돋움체 Bold" panose="02020603020101020101" pitchFamily="18" charset="-127"/>
            </a:endParaRPr>
          </a:p>
        </p:txBody>
      </p:sp>
      <p:cxnSp>
        <p:nvCxnSpPr>
          <p:cNvPr id="29" name="직선 연결선 28">
            <a:extLst>
              <a:ext uri="{FF2B5EF4-FFF2-40B4-BE49-F238E27FC236}">
                <a16:creationId xmlns:a16="http://schemas.microsoft.com/office/drawing/2014/main" id="{2A3B4120-C5D6-4E6B-83EF-99A42724F464}"/>
              </a:ext>
            </a:extLst>
          </p:cNvPr>
          <p:cNvCxnSpPr>
            <a:cxnSpLocks/>
          </p:cNvCxnSpPr>
          <p:nvPr/>
        </p:nvCxnSpPr>
        <p:spPr>
          <a:xfrm>
            <a:off x="250825" y="366126"/>
            <a:ext cx="2881015" cy="1000"/>
          </a:xfrm>
          <a:prstGeom prst="line">
            <a:avLst/>
          </a:prstGeom>
          <a:ln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" name="TextBox 86">
            <a:extLst>
              <a:ext uri="{FF2B5EF4-FFF2-40B4-BE49-F238E27FC236}">
                <a16:creationId xmlns:a16="http://schemas.microsoft.com/office/drawing/2014/main" id="{4C98EC26-7629-4A2B-ACCB-12B9E2EBE40D}"/>
              </a:ext>
            </a:extLst>
          </p:cNvPr>
          <p:cNvSpPr txBox="1"/>
          <p:nvPr/>
        </p:nvSpPr>
        <p:spPr>
          <a:xfrm>
            <a:off x="157980" y="400592"/>
            <a:ext cx="30251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042873" latinLnBrk="1">
              <a:spcAft>
                <a:spcPts val="600"/>
              </a:spcAft>
              <a:buClr>
                <a:schemeClr val="tx1">
                  <a:lumMod val="50000"/>
                  <a:lumOff val="50000"/>
                </a:schemeClr>
              </a:buClr>
            </a:pPr>
            <a:r>
              <a:rPr lang="ko-KR" altLang="en-US" sz="2000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연구개발성과 관련 증빙서류</a:t>
            </a:r>
            <a:endParaRPr lang="en-US" altLang="ko-KR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/>
              </a:solidFill>
              <a:latin typeface="KoPub돋움체 Bold" panose="02020603020101020101" pitchFamily="18" charset="-127"/>
              <a:ea typeface="KoPub돋움체 Bold" panose="02020603020101020101" pitchFamily="18" charset="-127"/>
            </a:endParaRPr>
          </a:p>
        </p:txBody>
      </p:sp>
      <p:sp>
        <p:nvSpPr>
          <p:cNvPr id="49" name="Slide Number Placeholder 4">
            <a:extLst>
              <a:ext uri="{FF2B5EF4-FFF2-40B4-BE49-F238E27FC236}">
                <a16:creationId xmlns:a16="http://schemas.microsoft.com/office/drawing/2014/main" id="{2109913F-AE7C-4464-BE13-AABF4197645E}"/>
              </a:ext>
            </a:extLst>
          </p:cNvPr>
          <p:cNvSpPr txBox="1">
            <a:spLocks/>
          </p:cNvSpPr>
          <p:nvPr/>
        </p:nvSpPr>
        <p:spPr>
          <a:xfrm>
            <a:off x="4126064" y="6541360"/>
            <a:ext cx="891872" cy="25567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dirty="0"/>
              <a:t>Page </a:t>
            </a:r>
            <a:fld id="{F03C90E3-98FA-4A46-95E3-0DCDD3916FEC}" type="slidenum">
              <a:rPr lang="ko-KR" altLang="en-US" smtClean="0"/>
              <a:pPr algn="ctr"/>
              <a:t>43</a:t>
            </a:fld>
            <a:endParaRPr lang="ko-KR" altLang="en-US" dirty="0"/>
          </a:p>
        </p:txBody>
      </p:sp>
      <p:grpSp>
        <p:nvGrpSpPr>
          <p:cNvPr id="15" name="그룹 14"/>
          <p:cNvGrpSpPr/>
          <p:nvPr/>
        </p:nvGrpSpPr>
        <p:grpSpPr>
          <a:xfrm>
            <a:off x="5415608" y="134012"/>
            <a:ext cx="3581352" cy="234801"/>
            <a:chOff x="5415608" y="134012"/>
            <a:chExt cx="3581352" cy="234801"/>
          </a:xfrm>
        </p:grpSpPr>
        <p:sp>
          <p:nvSpPr>
            <p:cNvPr id="16" name="모서리가 둥근 직사각형 39">
              <a:extLst>
                <a:ext uri="{FF2B5EF4-FFF2-40B4-BE49-F238E27FC236}">
                  <a16:creationId xmlns:a16="http://schemas.microsoft.com/office/drawing/2014/main" id="{3EF32203-AADE-4ED4-85C2-40B06A41E507}"/>
                </a:ext>
              </a:extLst>
            </p:cNvPr>
            <p:cNvSpPr/>
            <p:nvPr/>
          </p:nvSpPr>
          <p:spPr>
            <a:xfrm>
              <a:off x="5415608" y="134012"/>
              <a:ext cx="248205" cy="234801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30325">
                <a:spcBef>
                  <a:spcPts val="300"/>
                </a:spcBef>
                <a:buSzPct val="100000"/>
              </a:pPr>
              <a:r>
                <a:rPr lang="en-US" altLang="ko-KR" sz="1200" spc="-50" dirty="0">
                  <a:ln>
                    <a:solidFill>
                      <a:schemeClr val="bg1">
                        <a:lumMod val="85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돋움체 Bold" panose="00000800000000000000" pitchFamily="2" charset="-127"/>
                  <a:ea typeface="KoPub돋움체 Bold" panose="00000800000000000000" pitchFamily="2" charset="-127"/>
                </a:rPr>
                <a:t>Ⅰ</a:t>
              </a:r>
              <a:endParaRPr lang="ko-KR" altLang="en-US" sz="1200" spc="-50" dirty="0">
                <a:ln>
                  <a:solidFill>
                    <a:schemeClr val="bg1">
                      <a:lumMod val="85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endParaRPr>
            </a:p>
          </p:txBody>
        </p:sp>
        <p:sp>
          <p:nvSpPr>
            <p:cNvPr id="17" name="모서리가 둥근 직사각형 40">
              <a:extLst>
                <a:ext uri="{FF2B5EF4-FFF2-40B4-BE49-F238E27FC236}">
                  <a16:creationId xmlns:a16="http://schemas.microsoft.com/office/drawing/2014/main" id="{AF74CA35-DD4A-4E0E-B79B-E9BCAFBCF862}"/>
                </a:ext>
              </a:extLst>
            </p:cNvPr>
            <p:cNvSpPr/>
            <p:nvPr/>
          </p:nvSpPr>
          <p:spPr>
            <a:xfrm>
              <a:off x="5729639" y="134012"/>
              <a:ext cx="234518" cy="234801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30325">
                <a:spcBef>
                  <a:spcPts val="300"/>
                </a:spcBef>
                <a:buSzPct val="100000"/>
              </a:pPr>
              <a:r>
                <a:rPr lang="en-US" altLang="ko-KR" sz="1200" spc="-50" dirty="0">
                  <a:ln>
                    <a:solidFill>
                      <a:schemeClr val="bg1">
                        <a:lumMod val="85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돋움체 Bold" panose="00000800000000000000" pitchFamily="2" charset="-127"/>
                  <a:ea typeface="KoPub돋움체 Bold" panose="00000800000000000000" pitchFamily="2" charset="-127"/>
                </a:rPr>
                <a:t>Ⅱ</a:t>
              </a:r>
              <a:endParaRPr lang="ko-KR" altLang="en-US" sz="1200" spc="-50" dirty="0">
                <a:ln>
                  <a:solidFill>
                    <a:schemeClr val="bg1">
                      <a:lumMod val="85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endParaRPr>
            </a:p>
          </p:txBody>
        </p:sp>
        <p:sp>
          <p:nvSpPr>
            <p:cNvPr id="18" name="모서리가 둥근 직사각형 41">
              <a:extLst>
                <a:ext uri="{FF2B5EF4-FFF2-40B4-BE49-F238E27FC236}">
                  <a16:creationId xmlns:a16="http://schemas.microsoft.com/office/drawing/2014/main" id="{C57DCDFB-EDD9-4DAD-8EEB-5C05B849571A}"/>
                </a:ext>
              </a:extLst>
            </p:cNvPr>
            <p:cNvSpPr/>
            <p:nvPr/>
          </p:nvSpPr>
          <p:spPr>
            <a:xfrm>
              <a:off x="6029983" y="134012"/>
              <a:ext cx="234995" cy="234801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>
                <a:defRPr/>
              </a:pPr>
              <a:r>
                <a:rPr lang="en-US" altLang="ko-KR" sz="1200" spc="-50" dirty="0">
                  <a:ln>
                    <a:solidFill>
                      <a:schemeClr val="bg1">
                        <a:lumMod val="85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돋움체 Bold" panose="00000800000000000000" pitchFamily="2" charset="-127"/>
                  <a:ea typeface="KoPub돋움체 Bold" panose="00000800000000000000" pitchFamily="2" charset="-127"/>
                </a:rPr>
                <a:t>Ⅲ</a:t>
              </a:r>
              <a:endParaRPr lang="ko-KR" altLang="en-US" sz="1200" spc="-50" dirty="0">
                <a:ln>
                  <a:solidFill>
                    <a:prstClr val="white">
                      <a:lumMod val="85000"/>
                      <a:alpha val="0"/>
                    </a:prstClr>
                  </a:solidFill>
                </a:ln>
                <a:solidFill>
                  <a:prstClr val="white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endParaRPr>
            </a:p>
          </p:txBody>
        </p:sp>
        <p:sp>
          <p:nvSpPr>
            <p:cNvPr id="19" name="모서리가 둥근 직사각형 42">
              <a:extLst>
                <a:ext uri="{FF2B5EF4-FFF2-40B4-BE49-F238E27FC236}">
                  <a16:creationId xmlns:a16="http://schemas.microsoft.com/office/drawing/2014/main" id="{E6CB9817-ECB7-486E-BA4E-DC55B137EF93}"/>
                </a:ext>
              </a:extLst>
            </p:cNvPr>
            <p:cNvSpPr/>
            <p:nvPr/>
          </p:nvSpPr>
          <p:spPr>
            <a:xfrm>
              <a:off x="8750996" y="134012"/>
              <a:ext cx="245964" cy="234801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200" spc="-50" dirty="0">
                  <a:ln>
                    <a:solidFill>
                      <a:schemeClr val="bg1">
                        <a:lumMod val="85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돋움체 Bold" panose="00000800000000000000" pitchFamily="2" charset="-127"/>
                  <a:ea typeface="KoPub돋움체 Bold" panose="00000800000000000000" pitchFamily="2" charset="-127"/>
                </a:rPr>
                <a:t>Ⅵ</a:t>
              </a:r>
              <a:endParaRPr lang="ko-KR" altLang="en-US" sz="1200" spc="-50" dirty="0">
                <a:ln>
                  <a:solidFill>
                    <a:schemeClr val="bg1">
                      <a:lumMod val="85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endParaRPr>
            </a:p>
          </p:txBody>
        </p:sp>
        <p:sp>
          <p:nvSpPr>
            <p:cNvPr id="20" name="모서리가 둥근 직사각형 43">
              <a:extLst>
                <a:ext uri="{FF2B5EF4-FFF2-40B4-BE49-F238E27FC236}">
                  <a16:creationId xmlns:a16="http://schemas.microsoft.com/office/drawing/2014/main" id="{53196820-EC2F-4281-87CE-211077D8C48E}"/>
                </a:ext>
              </a:extLst>
            </p:cNvPr>
            <p:cNvSpPr/>
            <p:nvPr/>
          </p:nvSpPr>
          <p:spPr>
            <a:xfrm>
              <a:off x="6631780" y="134012"/>
              <a:ext cx="2061426" cy="234801"/>
            </a:xfrm>
            <a:prstGeom prst="roundRect">
              <a:avLst/>
            </a:prstGeom>
            <a:solidFill>
              <a:srgbClr val="2D506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200" spc="-50" dirty="0">
                  <a:ln>
                    <a:solidFill>
                      <a:schemeClr val="bg1">
                        <a:lumMod val="85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돋움체 Bold" panose="00000800000000000000" pitchFamily="2" charset="-127"/>
                  <a:ea typeface="KoPub돋움체 Bold" panose="00000800000000000000" pitchFamily="2" charset="-127"/>
                </a:rPr>
                <a:t>Ⅴ. </a:t>
              </a:r>
              <a:r>
                <a:rPr lang="ko-KR" altLang="en-US" sz="1200" spc="-50" dirty="0" smtClean="0">
                  <a:ln>
                    <a:solidFill>
                      <a:schemeClr val="bg1">
                        <a:lumMod val="85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돋움체 Bold" panose="00000800000000000000" pitchFamily="2" charset="-127"/>
                  <a:ea typeface="KoPub돋움체 Bold" panose="00000800000000000000" pitchFamily="2" charset="-127"/>
                </a:rPr>
                <a:t>연구목표 및 성능목표 달성도</a:t>
              </a:r>
              <a:endParaRPr lang="ko-KR" altLang="en-US" sz="1200" spc="-50" dirty="0">
                <a:ln>
                  <a:solidFill>
                    <a:schemeClr val="bg1">
                      <a:lumMod val="85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endParaRPr>
            </a:p>
          </p:txBody>
        </p:sp>
        <p:sp>
          <p:nvSpPr>
            <p:cNvPr id="21" name="모서리가 둥근 직사각형 44">
              <a:extLst>
                <a:ext uri="{FF2B5EF4-FFF2-40B4-BE49-F238E27FC236}">
                  <a16:creationId xmlns:a16="http://schemas.microsoft.com/office/drawing/2014/main" id="{2DDA21CF-81B4-47FB-ACEC-30B29478E697}"/>
                </a:ext>
              </a:extLst>
            </p:cNvPr>
            <p:cNvSpPr/>
            <p:nvPr/>
          </p:nvSpPr>
          <p:spPr>
            <a:xfrm>
              <a:off x="6330804" y="134012"/>
              <a:ext cx="235151" cy="234801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200" spc="-50" dirty="0">
                  <a:ln>
                    <a:solidFill>
                      <a:schemeClr val="bg1">
                        <a:lumMod val="85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돋움체 Bold" panose="00000800000000000000" pitchFamily="2" charset="-127"/>
                  <a:ea typeface="KoPub돋움체 Bold" panose="00000800000000000000" pitchFamily="2" charset="-127"/>
                </a:rPr>
                <a:t>Ⅳ</a:t>
              </a:r>
              <a:endParaRPr lang="ko-KR" altLang="en-US" sz="1200" spc="-50" dirty="0">
                <a:ln>
                  <a:solidFill>
                    <a:schemeClr val="bg1">
                      <a:lumMod val="85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endParaRPr>
            </a:p>
          </p:txBody>
        </p:sp>
      </p:grpSp>
      <p:sp>
        <p:nvSpPr>
          <p:cNvPr id="22" name="직사각형 21"/>
          <p:cNvSpPr/>
          <p:nvPr/>
        </p:nvSpPr>
        <p:spPr>
          <a:xfrm>
            <a:off x="250825" y="899428"/>
            <a:ext cx="15616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dirty="0" smtClean="0"/>
              <a:t>● </a:t>
            </a:r>
            <a:r>
              <a:rPr lang="ko-KR" altLang="en-US" dirty="0" err="1" smtClean="0"/>
              <a:t>국내학술</a:t>
            </a:r>
            <a:r>
              <a:rPr lang="ko-KR" altLang="en-US" dirty="0" smtClean="0"/>
              <a:t> </a:t>
            </a:r>
            <a:r>
              <a:rPr lang="en-US" altLang="ko-KR" dirty="0" smtClean="0"/>
              <a:t>3</a:t>
            </a:r>
            <a:endParaRPr lang="ko-KR" altLang="en-US" dirty="0"/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7584" y="1258854"/>
            <a:ext cx="3631048" cy="5323408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09052" y="1258855"/>
            <a:ext cx="3186353" cy="5282506"/>
          </a:xfrm>
          <a:prstGeom prst="rect">
            <a:avLst/>
          </a:prstGeom>
        </p:spPr>
      </p:pic>
      <p:sp>
        <p:nvSpPr>
          <p:cNvPr id="24" name="직사각형 23"/>
          <p:cNvSpPr/>
          <p:nvPr/>
        </p:nvSpPr>
        <p:spPr>
          <a:xfrm>
            <a:off x="4691704" y="4005064"/>
            <a:ext cx="2976639" cy="57606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77606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그림 25">
            <a:extLst>
              <a:ext uri="{FF2B5EF4-FFF2-40B4-BE49-F238E27FC236}">
                <a16:creationId xmlns:a16="http://schemas.microsoft.com/office/drawing/2014/main" id="{AD7040A1-E3A2-4ECF-A5F4-DB1F93CB66F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828675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13C0D3C6-25C0-43FD-A0F3-13EE231E8760}"/>
              </a:ext>
            </a:extLst>
          </p:cNvPr>
          <p:cNvSpPr txBox="1"/>
          <p:nvPr/>
        </p:nvSpPr>
        <p:spPr>
          <a:xfrm>
            <a:off x="158308" y="113210"/>
            <a:ext cx="306686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042873" latinLnBrk="1">
              <a:buClr>
                <a:schemeClr val="tx1">
                  <a:lumMod val="50000"/>
                  <a:lumOff val="50000"/>
                </a:schemeClr>
              </a:buClr>
            </a:pPr>
            <a:r>
              <a:rPr lang="ko-KR" altLang="en-US" sz="1050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화산섬 제주의 </a:t>
            </a:r>
            <a:r>
              <a:rPr lang="ko-KR" altLang="en-US" sz="1050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66FFFF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실시간 홍수 감지 및 안전지원 기술 </a:t>
            </a:r>
            <a:r>
              <a:rPr lang="ko-KR" altLang="en-US" sz="1050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개발</a:t>
            </a:r>
            <a:endParaRPr lang="ko-KR" altLang="en-US" sz="105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/>
              </a:solidFill>
              <a:latin typeface="KoPub돋움체 Bold" panose="02020603020101020101" pitchFamily="18" charset="-127"/>
              <a:ea typeface="KoPub돋움체 Bold" panose="02020603020101020101" pitchFamily="18" charset="-127"/>
            </a:endParaRPr>
          </a:p>
        </p:txBody>
      </p:sp>
      <p:cxnSp>
        <p:nvCxnSpPr>
          <p:cNvPr id="29" name="직선 연결선 28">
            <a:extLst>
              <a:ext uri="{FF2B5EF4-FFF2-40B4-BE49-F238E27FC236}">
                <a16:creationId xmlns:a16="http://schemas.microsoft.com/office/drawing/2014/main" id="{2A3B4120-C5D6-4E6B-83EF-99A42724F464}"/>
              </a:ext>
            </a:extLst>
          </p:cNvPr>
          <p:cNvCxnSpPr>
            <a:cxnSpLocks/>
          </p:cNvCxnSpPr>
          <p:nvPr/>
        </p:nvCxnSpPr>
        <p:spPr>
          <a:xfrm>
            <a:off x="250825" y="366126"/>
            <a:ext cx="2881015" cy="1000"/>
          </a:xfrm>
          <a:prstGeom prst="line">
            <a:avLst/>
          </a:prstGeom>
          <a:ln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" name="TextBox 86">
            <a:extLst>
              <a:ext uri="{FF2B5EF4-FFF2-40B4-BE49-F238E27FC236}">
                <a16:creationId xmlns:a16="http://schemas.microsoft.com/office/drawing/2014/main" id="{4C98EC26-7629-4A2B-ACCB-12B9E2EBE40D}"/>
              </a:ext>
            </a:extLst>
          </p:cNvPr>
          <p:cNvSpPr txBox="1"/>
          <p:nvPr/>
        </p:nvSpPr>
        <p:spPr>
          <a:xfrm>
            <a:off x="157980" y="400592"/>
            <a:ext cx="30251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042873" latinLnBrk="1">
              <a:spcAft>
                <a:spcPts val="600"/>
              </a:spcAft>
              <a:buClr>
                <a:schemeClr val="tx1">
                  <a:lumMod val="50000"/>
                  <a:lumOff val="50000"/>
                </a:schemeClr>
              </a:buClr>
            </a:pPr>
            <a:r>
              <a:rPr lang="ko-KR" altLang="en-US" sz="2000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연구개발성과 관련 증빙서류</a:t>
            </a:r>
            <a:endParaRPr lang="en-US" altLang="ko-KR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/>
              </a:solidFill>
              <a:latin typeface="KoPub돋움체 Bold" panose="02020603020101020101" pitchFamily="18" charset="-127"/>
              <a:ea typeface="KoPub돋움체 Bold" panose="02020603020101020101" pitchFamily="18" charset="-127"/>
            </a:endParaRPr>
          </a:p>
        </p:txBody>
      </p:sp>
      <p:sp>
        <p:nvSpPr>
          <p:cNvPr id="49" name="Slide Number Placeholder 4">
            <a:extLst>
              <a:ext uri="{FF2B5EF4-FFF2-40B4-BE49-F238E27FC236}">
                <a16:creationId xmlns:a16="http://schemas.microsoft.com/office/drawing/2014/main" id="{2109913F-AE7C-4464-BE13-AABF4197645E}"/>
              </a:ext>
            </a:extLst>
          </p:cNvPr>
          <p:cNvSpPr txBox="1">
            <a:spLocks/>
          </p:cNvSpPr>
          <p:nvPr/>
        </p:nvSpPr>
        <p:spPr>
          <a:xfrm>
            <a:off x="4126064" y="6541360"/>
            <a:ext cx="891872" cy="25567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dirty="0"/>
              <a:t>Page </a:t>
            </a:r>
            <a:fld id="{F03C90E3-98FA-4A46-95E3-0DCDD3916FEC}" type="slidenum">
              <a:rPr lang="ko-KR" altLang="en-US" smtClean="0"/>
              <a:pPr algn="ctr"/>
              <a:t>44</a:t>
            </a:fld>
            <a:endParaRPr lang="ko-KR" altLang="en-US" dirty="0"/>
          </a:p>
        </p:txBody>
      </p:sp>
      <p:grpSp>
        <p:nvGrpSpPr>
          <p:cNvPr id="15" name="그룹 14"/>
          <p:cNvGrpSpPr/>
          <p:nvPr/>
        </p:nvGrpSpPr>
        <p:grpSpPr>
          <a:xfrm>
            <a:off x="5415608" y="134012"/>
            <a:ext cx="3581352" cy="234801"/>
            <a:chOff x="5415608" y="134012"/>
            <a:chExt cx="3581352" cy="234801"/>
          </a:xfrm>
        </p:grpSpPr>
        <p:sp>
          <p:nvSpPr>
            <p:cNvPr id="16" name="모서리가 둥근 직사각형 39">
              <a:extLst>
                <a:ext uri="{FF2B5EF4-FFF2-40B4-BE49-F238E27FC236}">
                  <a16:creationId xmlns:a16="http://schemas.microsoft.com/office/drawing/2014/main" id="{3EF32203-AADE-4ED4-85C2-40B06A41E507}"/>
                </a:ext>
              </a:extLst>
            </p:cNvPr>
            <p:cNvSpPr/>
            <p:nvPr/>
          </p:nvSpPr>
          <p:spPr>
            <a:xfrm>
              <a:off x="5415608" y="134012"/>
              <a:ext cx="248205" cy="234801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30325">
                <a:spcBef>
                  <a:spcPts val="300"/>
                </a:spcBef>
                <a:buSzPct val="100000"/>
              </a:pPr>
              <a:r>
                <a:rPr lang="en-US" altLang="ko-KR" sz="1200" spc="-50" dirty="0">
                  <a:ln>
                    <a:solidFill>
                      <a:schemeClr val="bg1">
                        <a:lumMod val="85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돋움체 Bold" panose="00000800000000000000" pitchFamily="2" charset="-127"/>
                  <a:ea typeface="KoPub돋움체 Bold" panose="00000800000000000000" pitchFamily="2" charset="-127"/>
                </a:rPr>
                <a:t>Ⅰ</a:t>
              </a:r>
              <a:endParaRPr lang="ko-KR" altLang="en-US" sz="1200" spc="-50" dirty="0">
                <a:ln>
                  <a:solidFill>
                    <a:schemeClr val="bg1">
                      <a:lumMod val="85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endParaRPr>
            </a:p>
          </p:txBody>
        </p:sp>
        <p:sp>
          <p:nvSpPr>
            <p:cNvPr id="17" name="모서리가 둥근 직사각형 40">
              <a:extLst>
                <a:ext uri="{FF2B5EF4-FFF2-40B4-BE49-F238E27FC236}">
                  <a16:creationId xmlns:a16="http://schemas.microsoft.com/office/drawing/2014/main" id="{AF74CA35-DD4A-4E0E-B79B-E9BCAFBCF862}"/>
                </a:ext>
              </a:extLst>
            </p:cNvPr>
            <p:cNvSpPr/>
            <p:nvPr/>
          </p:nvSpPr>
          <p:spPr>
            <a:xfrm>
              <a:off x="5729639" y="134012"/>
              <a:ext cx="234518" cy="234801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30325">
                <a:spcBef>
                  <a:spcPts val="300"/>
                </a:spcBef>
                <a:buSzPct val="100000"/>
              </a:pPr>
              <a:r>
                <a:rPr lang="en-US" altLang="ko-KR" sz="1200" spc="-50" dirty="0">
                  <a:ln>
                    <a:solidFill>
                      <a:schemeClr val="bg1">
                        <a:lumMod val="85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돋움체 Bold" panose="00000800000000000000" pitchFamily="2" charset="-127"/>
                  <a:ea typeface="KoPub돋움체 Bold" panose="00000800000000000000" pitchFamily="2" charset="-127"/>
                </a:rPr>
                <a:t>Ⅱ</a:t>
              </a:r>
              <a:endParaRPr lang="ko-KR" altLang="en-US" sz="1200" spc="-50" dirty="0">
                <a:ln>
                  <a:solidFill>
                    <a:schemeClr val="bg1">
                      <a:lumMod val="85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endParaRPr>
            </a:p>
          </p:txBody>
        </p:sp>
        <p:sp>
          <p:nvSpPr>
            <p:cNvPr id="18" name="모서리가 둥근 직사각형 41">
              <a:extLst>
                <a:ext uri="{FF2B5EF4-FFF2-40B4-BE49-F238E27FC236}">
                  <a16:creationId xmlns:a16="http://schemas.microsoft.com/office/drawing/2014/main" id="{C57DCDFB-EDD9-4DAD-8EEB-5C05B849571A}"/>
                </a:ext>
              </a:extLst>
            </p:cNvPr>
            <p:cNvSpPr/>
            <p:nvPr/>
          </p:nvSpPr>
          <p:spPr>
            <a:xfrm>
              <a:off x="6029983" y="134012"/>
              <a:ext cx="234995" cy="234801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>
                <a:defRPr/>
              </a:pPr>
              <a:r>
                <a:rPr lang="en-US" altLang="ko-KR" sz="1200" spc="-50" dirty="0">
                  <a:ln>
                    <a:solidFill>
                      <a:schemeClr val="bg1">
                        <a:lumMod val="85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돋움체 Bold" panose="00000800000000000000" pitchFamily="2" charset="-127"/>
                  <a:ea typeface="KoPub돋움체 Bold" panose="00000800000000000000" pitchFamily="2" charset="-127"/>
                </a:rPr>
                <a:t>Ⅲ</a:t>
              </a:r>
              <a:endParaRPr lang="ko-KR" altLang="en-US" sz="1200" spc="-50" dirty="0">
                <a:ln>
                  <a:solidFill>
                    <a:prstClr val="white">
                      <a:lumMod val="85000"/>
                      <a:alpha val="0"/>
                    </a:prstClr>
                  </a:solidFill>
                </a:ln>
                <a:solidFill>
                  <a:prstClr val="white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endParaRPr>
            </a:p>
          </p:txBody>
        </p:sp>
        <p:sp>
          <p:nvSpPr>
            <p:cNvPr id="19" name="모서리가 둥근 직사각형 42">
              <a:extLst>
                <a:ext uri="{FF2B5EF4-FFF2-40B4-BE49-F238E27FC236}">
                  <a16:creationId xmlns:a16="http://schemas.microsoft.com/office/drawing/2014/main" id="{E6CB9817-ECB7-486E-BA4E-DC55B137EF93}"/>
                </a:ext>
              </a:extLst>
            </p:cNvPr>
            <p:cNvSpPr/>
            <p:nvPr/>
          </p:nvSpPr>
          <p:spPr>
            <a:xfrm>
              <a:off x="8750996" y="134012"/>
              <a:ext cx="245964" cy="234801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200" spc="-50" dirty="0">
                  <a:ln>
                    <a:solidFill>
                      <a:schemeClr val="bg1">
                        <a:lumMod val="85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돋움체 Bold" panose="00000800000000000000" pitchFamily="2" charset="-127"/>
                  <a:ea typeface="KoPub돋움체 Bold" panose="00000800000000000000" pitchFamily="2" charset="-127"/>
                </a:rPr>
                <a:t>Ⅵ</a:t>
              </a:r>
              <a:endParaRPr lang="ko-KR" altLang="en-US" sz="1200" spc="-50" dirty="0">
                <a:ln>
                  <a:solidFill>
                    <a:schemeClr val="bg1">
                      <a:lumMod val="85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endParaRPr>
            </a:p>
          </p:txBody>
        </p:sp>
        <p:sp>
          <p:nvSpPr>
            <p:cNvPr id="20" name="모서리가 둥근 직사각형 43">
              <a:extLst>
                <a:ext uri="{FF2B5EF4-FFF2-40B4-BE49-F238E27FC236}">
                  <a16:creationId xmlns:a16="http://schemas.microsoft.com/office/drawing/2014/main" id="{53196820-EC2F-4281-87CE-211077D8C48E}"/>
                </a:ext>
              </a:extLst>
            </p:cNvPr>
            <p:cNvSpPr/>
            <p:nvPr/>
          </p:nvSpPr>
          <p:spPr>
            <a:xfrm>
              <a:off x="6631780" y="134012"/>
              <a:ext cx="2061426" cy="234801"/>
            </a:xfrm>
            <a:prstGeom prst="roundRect">
              <a:avLst/>
            </a:prstGeom>
            <a:solidFill>
              <a:srgbClr val="2D506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200" spc="-50" dirty="0">
                  <a:ln>
                    <a:solidFill>
                      <a:schemeClr val="bg1">
                        <a:lumMod val="85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돋움체 Bold" panose="00000800000000000000" pitchFamily="2" charset="-127"/>
                  <a:ea typeface="KoPub돋움체 Bold" panose="00000800000000000000" pitchFamily="2" charset="-127"/>
                </a:rPr>
                <a:t>Ⅴ. </a:t>
              </a:r>
              <a:r>
                <a:rPr lang="ko-KR" altLang="en-US" sz="1200" spc="-50" dirty="0" smtClean="0">
                  <a:ln>
                    <a:solidFill>
                      <a:schemeClr val="bg1">
                        <a:lumMod val="85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돋움체 Bold" panose="00000800000000000000" pitchFamily="2" charset="-127"/>
                  <a:ea typeface="KoPub돋움체 Bold" panose="00000800000000000000" pitchFamily="2" charset="-127"/>
                </a:rPr>
                <a:t>연구목표 및 성능목표 달성도</a:t>
              </a:r>
              <a:endParaRPr lang="ko-KR" altLang="en-US" sz="1200" spc="-50" dirty="0">
                <a:ln>
                  <a:solidFill>
                    <a:schemeClr val="bg1">
                      <a:lumMod val="85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endParaRPr>
            </a:p>
          </p:txBody>
        </p:sp>
        <p:sp>
          <p:nvSpPr>
            <p:cNvPr id="21" name="모서리가 둥근 직사각형 44">
              <a:extLst>
                <a:ext uri="{FF2B5EF4-FFF2-40B4-BE49-F238E27FC236}">
                  <a16:creationId xmlns:a16="http://schemas.microsoft.com/office/drawing/2014/main" id="{2DDA21CF-81B4-47FB-ACEC-30B29478E697}"/>
                </a:ext>
              </a:extLst>
            </p:cNvPr>
            <p:cNvSpPr/>
            <p:nvPr/>
          </p:nvSpPr>
          <p:spPr>
            <a:xfrm>
              <a:off x="6330804" y="134012"/>
              <a:ext cx="235151" cy="234801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200" spc="-50" dirty="0">
                  <a:ln>
                    <a:solidFill>
                      <a:schemeClr val="bg1">
                        <a:lumMod val="85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돋움체 Bold" panose="00000800000000000000" pitchFamily="2" charset="-127"/>
                  <a:ea typeface="KoPub돋움체 Bold" panose="00000800000000000000" pitchFamily="2" charset="-127"/>
                </a:rPr>
                <a:t>Ⅳ</a:t>
              </a:r>
              <a:endParaRPr lang="ko-KR" altLang="en-US" sz="1200" spc="-50" dirty="0">
                <a:ln>
                  <a:solidFill>
                    <a:schemeClr val="bg1">
                      <a:lumMod val="85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endParaRPr>
            </a:p>
          </p:txBody>
        </p:sp>
      </p:grpSp>
      <p:sp>
        <p:nvSpPr>
          <p:cNvPr id="22" name="직사각형 21"/>
          <p:cNvSpPr/>
          <p:nvPr/>
        </p:nvSpPr>
        <p:spPr>
          <a:xfrm>
            <a:off x="250825" y="899428"/>
            <a:ext cx="15616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dirty="0" smtClean="0"/>
              <a:t>● </a:t>
            </a:r>
            <a:r>
              <a:rPr lang="ko-KR" altLang="en-US" dirty="0" err="1" smtClean="0"/>
              <a:t>국내학술</a:t>
            </a:r>
            <a:r>
              <a:rPr lang="ko-KR" altLang="en-US" dirty="0" smtClean="0"/>
              <a:t> </a:t>
            </a:r>
            <a:r>
              <a:rPr lang="en-US" altLang="ko-KR" dirty="0" smtClean="0"/>
              <a:t>4</a:t>
            </a:r>
            <a:endParaRPr lang="ko-KR" altLang="en-US" dirty="0"/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5576" y="1251372"/>
            <a:ext cx="3816424" cy="5289988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99387" y="1241467"/>
            <a:ext cx="3689037" cy="5255830"/>
          </a:xfrm>
          <a:prstGeom prst="rect">
            <a:avLst/>
          </a:prstGeom>
        </p:spPr>
      </p:pic>
      <p:sp>
        <p:nvSpPr>
          <p:cNvPr id="23" name="직사각형 22"/>
          <p:cNvSpPr/>
          <p:nvPr/>
        </p:nvSpPr>
        <p:spPr>
          <a:xfrm>
            <a:off x="4776658" y="4725144"/>
            <a:ext cx="3539758" cy="14401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43179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그림 25">
            <a:extLst>
              <a:ext uri="{FF2B5EF4-FFF2-40B4-BE49-F238E27FC236}">
                <a16:creationId xmlns:a16="http://schemas.microsoft.com/office/drawing/2014/main" id="{AD7040A1-E3A2-4ECF-A5F4-DB1F93CB66F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828675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13C0D3C6-25C0-43FD-A0F3-13EE231E8760}"/>
              </a:ext>
            </a:extLst>
          </p:cNvPr>
          <p:cNvSpPr txBox="1"/>
          <p:nvPr/>
        </p:nvSpPr>
        <p:spPr>
          <a:xfrm>
            <a:off x="158308" y="113210"/>
            <a:ext cx="306686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042873" latinLnBrk="1">
              <a:buClr>
                <a:schemeClr val="tx1">
                  <a:lumMod val="50000"/>
                  <a:lumOff val="50000"/>
                </a:schemeClr>
              </a:buClr>
            </a:pPr>
            <a:r>
              <a:rPr lang="ko-KR" altLang="en-US" sz="1050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화산섬 제주의 </a:t>
            </a:r>
            <a:r>
              <a:rPr lang="ko-KR" altLang="en-US" sz="1050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66FFFF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실시간 홍수 감지 및 안전지원 기술 </a:t>
            </a:r>
            <a:r>
              <a:rPr lang="ko-KR" altLang="en-US" sz="1050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개발</a:t>
            </a:r>
            <a:endParaRPr lang="ko-KR" altLang="en-US" sz="105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/>
              </a:solidFill>
              <a:latin typeface="KoPub돋움체 Bold" panose="02020603020101020101" pitchFamily="18" charset="-127"/>
              <a:ea typeface="KoPub돋움체 Bold" panose="02020603020101020101" pitchFamily="18" charset="-127"/>
            </a:endParaRPr>
          </a:p>
        </p:txBody>
      </p:sp>
      <p:cxnSp>
        <p:nvCxnSpPr>
          <p:cNvPr id="29" name="직선 연결선 28">
            <a:extLst>
              <a:ext uri="{FF2B5EF4-FFF2-40B4-BE49-F238E27FC236}">
                <a16:creationId xmlns:a16="http://schemas.microsoft.com/office/drawing/2014/main" id="{2A3B4120-C5D6-4E6B-83EF-99A42724F464}"/>
              </a:ext>
            </a:extLst>
          </p:cNvPr>
          <p:cNvCxnSpPr>
            <a:cxnSpLocks/>
          </p:cNvCxnSpPr>
          <p:nvPr/>
        </p:nvCxnSpPr>
        <p:spPr>
          <a:xfrm>
            <a:off x="250825" y="366126"/>
            <a:ext cx="2881015" cy="1000"/>
          </a:xfrm>
          <a:prstGeom prst="line">
            <a:avLst/>
          </a:prstGeom>
          <a:ln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" name="TextBox 86">
            <a:extLst>
              <a:ext uri="{FF2B5EF4-FFF2-40B4-BE49-F238E27FC236}">
                <a16:creationId xmlns:a16="http://schemas.microsoft.com/office/drawing/2014/main" id="{4C98EC26-7629-4A2B-ACCB-12B9E2EBE40D}"/>
              </a:ext>
            </a:extLst>
          </p:cNvPr>
          <p:cNvSpPr txBox="1"/>
          <p:nvPr/>
        </p:nvSpPr>
        <p:spPr>
          <a:xfrm>
            <a:off x="157980" y="400592"/>
            <a:ext cx="30251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042873" latinLnBrk="1">
              <a:spcAft>
                <a:spcPts val="600"/>
              </a:spcAft>
              <a:buClr>
                <a:schemeClr val="tx1">
                  <a:lumMod val="50000"/>
                  <a:lumOff val="50000"/>
                </a:schemeClr>
              </a:buClr>
            </a:pPr>
            <a:r>
              <a:rPr lang="ko-KR" altLang="en-US" sz="2000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연구개발성과 관련 증빙서류</a:t>
            </a:r>
            <a:endParaRPr lang="en-US" altLang="ko-KR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/>
              </a:solidFill>
              <a:latin typeface="KoPub돋움체 Bold" panose="02020603020101020101" pitchFamily="18" charset="-127"/>
              <a:ea typeface="KoPub돋움체 Bold" panose="02020603020101020101" pitchFamily="18" charset="-127"/>
            </a:endParaRPr>
          </a:p>
        </p:txBody>
      </p:sp>
      <p:sp>
        <p:nvSpPr>
          <p:cNvPr id="49" name="Slide Number Placeholder 4">
            <a:extLst>
              <a:ext uri="{FF2B5EF4-FFF2-40B4-BE49-F238E27FC236}">
                <a16:creationId xmlns:a16="http://schemas.microsoft.com/office/drawing/2014/main" id="{2109913F-AE7C-4464-BE13-AABF4197645E}"/>
              </a:ext>
            </a:extLst>
          </p:cNvPr>
          <p:cNvSpPr txBox="1">
            <a:spLocks/>
          </p:cNvSpPr>
          <p:nvPr/>
        </p:nvSpPr>
        <p:spPr>
          <a:xfrm>
            <a:off x="4126064" y="6541360"/>
            <a:ext cx="891872" cy="25567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dirty="0"/>
              <a:t>Page </a:t>
            </a:r>
            <a:fld id="{F03C90E3-98FA-4A46-95E3-0DCDD3916FEC}" type="slidenum">
              <a:rPr lang="ko-KR" altLang="en-US" smtClean="0"/>
              <a:pPr algn="ctr"/>
              <a:t>45</a:t>
            </a:fld>
            <a:endParaRPr lang="ko-KR" altLang="en-US" dirty="0"/>
          </a:p>
        </p:txBody>
      </p:sp>
      <p:grpSp>
        <p:nvGrpSpPr>
          <p:cNvPr id="15" name="그룹 14"/>
          <p:cNvGrpSpPr/>
          <p:nvPr/>
        </p:nvGrpSpPr>
        <p:grpSpPr>
          <a:xfrm>
            <a:off x="5415608" y="134012"/>
            <a:ext cx="3581352" cy="234801"/>
            <a:chOff x="5415608" y="134012"/>
            <a:chExt cx="3581352" cy="234801"/>
          </a:xfrm>
        </p:grpSpPr>
        <p:sp>
          <p:nvSpPr>
            <p:cNvPr id="16" name="모서리가 둥근 직사각형 39">
              <a:extLst>
                <a:ext uri="{FF2B5EF4-FFF2-40B4-BE49-F238E27FC236}">
                  <a16:creationId xmlns:a16="http://schemas.microsoft.com/office/drawing/2014/main" id="{3EF32203-AADE-4ED4-85C2-40B06A41E507}"/>
                </a:ext>
              </a:extLst>
            </p:cNvPr>
            <p:cNvSpPr/>
            <p:nvPr/>
          </p:nvSpPr>
          <p:spPr>
            <a:xfrm>
              <a:off x="5415608" y="134012"/>
              <a:ext cx="248205" cy="234801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30325">
                <a:spcBef>
                  <a:spcPts val="300"/>
                </a:spcBef>
                <a:buSzPct val="100000"/>
              </a:pPr>
              <a:r>
                <a:rPr lang="en-US" altLang="ko-KR" sz="1200" spc="-50" dirty="0">
                  <a:ln>
                    <a:solidFill>
                      <a:schemeClr val="bg1">
                        <a:lumMod val="85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돋움체 Bold" panose="00000800000000000000" pitchFamily="2" charset="-127"/>
                  <a:ea typeface="KoPub돋움체 Bold" panose="00000800000000000000" pitchFamily="2" charset="-127"/>
                </a:rPr>
                <a:t>Ⅰ</a:t>
              </a:r>
              <a:endParaRPr lang="ko-KR" altLang="en-US" sz="1200" spc="-50" dirty="0">
                <a:ln>
                  <a:solidFill>
                    <a:schemeClr val="bg1">
                      <a:lumMod val="85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endParaRPr>
            </a:p>
          </p:txBody>
        </p:sp>
        <p:sp>
          <p:nvSpPr>
            <p:cNvPr id="17" name="모서리가 둥근 직사각형 40">
              <a:extLst>
                <a:ext uri="{FF2B5EF4-FFF2-40B4-BE49-F238E27FC236}">
                  <a16:creationId xmlns:a16="http://schemas.microsoft.com/office/drawing/2014/main" id="{AF74CA35-DD4A-4E0E-B79B-E9BCAFBCF862}"/>
                </a:ext>
              </a:extLst>
            </p:cNvPr>
            <p:cNvSpPr/>
            <p:nvPr/>
          </p:nvSpPr>
          <p:spPr>
            <a:xfrm>
              <a:off x="5729639" y="134012"/>
              <a:ext cx="234518" cy="234801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30325">
                <a:spcBef>
                  <a:spcPts val="300"/>
                </a:spcBef>
                <a:buSzPct val="100000"/>
              </a:pPr>
              <a:r>
                <a:rPr lang="en-US" altLang="ko-KR" sz="1200" spc="-50" dirty="0">
                  <a:ln>
                    <a:solidFill>
                      <a:schemeClr val="bg1">
                        <a:lumMod val="85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돋움체 Bold" panose="00000800000000000000" pitchFamily="2" charset="-127"/>
                  <a:ea typeface="KoPub돋움체 Bold" panose="00000800000000000000" pitchFamily="2" charset="-127"/>
                </a:rPr>
                <a:t>Ⅱ</a:t>
              </a:r>
              <a:endParaRPr lang="ko-KR" altLang="en-US" sz="1200" spc="-50" dirty="0">
                <a:ln>
                  <a:solidFill>
                    <a:schemeClr val="bg1">
                      <a:lumMod val="85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endParaRPr>
            </a:p>
          </p:txBody>
        </p:sp>
        <p:sp>
          <p:nvSpPr>
            <p:cNvPr id="18" name="모서리가 둥근 직사각형 41">
              <a:extLst>
                <a:ext uri="{FF2B5EF4-FFF2-40B4-BE49-F238E27FC236}">
                  <a16:creationId xmlns:a16="http://schemas.microsoft.com/office/drawing/2014/main" id="{C57DCDFB-EDD9-4DAD-8EEB-5C05B849571A}"/>
                </a:ext>
              </a:extLst>
            </p:cNvPr>
            <p:cNvSpPr/>
            <p:nvPr/>
          </p:nvSpPr>
          <p:spPr>
            <a:xfrm>
              <a:off x="6029983" y="134012"/>
              <a:ext cx="234995" cy="234801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>
                <a:defRPr/>
              </a:pPr>
              <a:r>
                <a:rPr lang="en-US" altLang="ko-KR" sz="1200" spc="-50" dirty="0">
                  <a:ln>
                    <a:solidFill>
                      <a:schemeClr val="bg1">
                        <a:lumMod val="85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돋움체 Bold" panose="00000800000000000000" pitchFamily="2" charset="-127"/>
                  <a:ea typeface="KoPub돋움체 Bold" panose="00000800000000000000" pitchFamily="2" charset="-127"/>
                </a:rPr>
                <a:t>Ⅲ</a:t>
              </a:r>
              <a:endParaRPr lang="ko-KR" altLang="en-US" sz="1200" spc="-50" dirty="0">
                <a:ln>
                  <a:solidFill>
                    <a:prstClr val="white">
                      <a:lumMod val="85000"/>
                      <a:alpha val="0"/>
                    </a:prstClr>
                  </a:solidFill>
                </a:ln>
                <a:solidFill>
                  <a:prstClr val="white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endParaRPr>
            </a:p>
          </p:txBody>
        </p:sp>
        <p:sp>
          <p:nvSpPr>
            <p:cNvPr id="19" name="모서리가 둥근 직사각형 42">
              <a:extLst>
                <a:ext uri="{FF2B5EF4-FFF2-40B4-BE49-F238E27FC236}">
                  <a16:creationId xmlns:a16="http://schemas.microsoft.com/office/drawing/2014/main" id="{E6CB9817-ECB7-486E-BA4E-DC55B137EF93}"/>
                </a:ext>
              </a:extLst>
            </p:cNvPr>
            <p:cNvSpPr/>
            <p:nvPr/>
          </p:nvSpPr>
          <p:spPr>
            <a:xfrm>
              <a:off x="8750996" y="134012"/>
              <a:ext cx="245964" cy="234801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200" spc="-50" dirty="0">
                  <a:ln>
                    <a:solidFill>
                      <a:schemeClr val="bg1">
                        <a:lumMod val="85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돋움체 Bold" panose="00000800000000000000" pitchFamily="2" charset="-127"/>
                  <a:ea typeface="KoPub돋움체 Bold" panose="00000800000000000000" pitchFamily="2" charset="-127"/>
                </a:rPr>
                <a:t>Ⅵ</a:t>
              </a:r>
              <a:endParaRPr lang="ko-KR" altLang="en-US" sz="1200" spc="-50" dirty="0">
                <a:ln>
                  <a:solidFill>
                    <a:schemeClr val="bg1">
                      <a:lumMod val="85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endParaRPr>
            </a:p>
          </p:txBody>
        </p:sp>
        <p:sp>
          <p:nvSpPr>
            <p:cNvPr id="20" name="모서리가 둥근 직사각형 43">
              <a:extLst>
                <a:ext uri="{FF2B5EF4-FFF2-40B4-BE49-F238E27FC236}">
                  <a16:creationId xmlns:a16="http://schemas.microsoft.com/office/drawing/2014/main" id="{53196820-EC2F-4281-87CE-211077D8C48E}"/>
                </a:ext>
              </a:extLst>
            </p:cNvPr>
            <p:cNvSpPr/>
            <p:nvPr/>
          </p:nvSpPr>
          <p:spPr>
            <a:xfrm>
              <a:off x="6631780" y="134012"/>
              <a:ext cx="2061426" cy="234801"/>
            </a:xfrm>
            <a:prstGeom prst="roundRect">
              <a:avLst/>
            </a:prstGeom>
            <a:solidFill>
              <a:srgbClr val="2D506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200" spc="-50" dirty="0">
                  <a:ln>
                    <a:solidFill>
                      <a:schemeClr val="bg1">
                        <a:lumMod val="85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돋움체 Bold" panose="00000800000000000000" pitchFamily="2" charset="-127"/>
                  <a:ea typeface="KoPub돋움체 Bold" panose="00000800000000000000" pitchFamily="2" charset="-127"/>
                </a:rPr>
                <a:t>Ⅴ. </a:t>
              </a:r>
              <a:r>
                <a:rPr lang="ko-KR" altLang="en-US" sz="1200" spc="-50" dirty="0" smtClean="0">
                  <a:ln>
                    <a:solidFill>
                      <a:schemeClr val="bg1">
                        <a:lumMod val="85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돋움체 Bold" panose="00000800000000000000" pitchFamily="2" charset="-127"/>
                  <a:ea typeface="KoPub돋움체 Bold" panose="00000800000000000000" pitchFamily="2" charset="-127"/>
                </a:rPr>
                <a:t>연구목표 및 성능목표 달성도</a:t>
              </a:r>
              <a:endParaRPr lang="ko-KR" altLang="en-US" sz="1200" spc="-50" dirty="0">
                <a:ln>
                  <a:solidFill>
                    <a:schemeClr val="bg1">
                      <a:lumMod val="85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endParaRPr>
            </a:p>
          </p:txBody>
        </p:sp>
        <p:sp>
          <p:nvSpPr>
            <p:cNvPr id="21" name="모서리가 둥근 직사각형 44">
              <a:extLst>
                <a:ext uri="{FF2B5EF4-FFF2-40B4-BE49-F238E27FC236}">
                  <a16:creationId xmlns:a16="http://schemas.microsoft.com/office/drawing/2014/main" id="{2DDA21CF-81B4-47FB-ACEC-30B29478E697}"/>
                </a:ext>
              </a:extLst>
            </p:cNvPr>
            <p:cNvSpPr/>
            <p:nvPr/>
          </p:nvSpPr>
          <p:spPr>
            <a:xfrm>
              <a:off x="6330804" y="134012"/>
              <a:ext cx="235151" cy="234801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200" spc="-50" dirty="0">
                  <a:ln>
                    <a:solidFill>
                      <a:schemeClr val="bg1">
                        <a:lumMod val="85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돋움체 Bold" panose="00000800000000000000" pitchFamily="2" charset="-127"/>
                  <a:ea typeface="KoPub돋움체 Bold" panose="00000800000000000000" pitchFamily="2" charset="-127"/>
                </a:rPr>
                <a:t>Ⅳ</a:t>
              </a:r>
              <a:endParaRPr lang="ko-KR" altLang="en-US" sz="1200" spc="-50" dirty="0">
                <a:ln>
                  <a:solidFill>
                    <a:schemeClr val="bg1">
                      <a:lumMod val="85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endParaRPr>
            </a:p>
          </p:txBody>
        </p:sp>
      </p:grpSp>
      <p:sp>
        <p:nvSpPr>
          <p:cNvPr id="22" name="직사각형 21"/>
          <p:cNvSpPr/>
          <p:nvPr/>
        </p:nvSpPr>
        <p:spPr>
          <a:xfrm>
            <a:off x="250825" y="899428"/>
            <a:ext cx="15616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dirty="0" smtClean="0"/>
              <a:t>● </a:t>
            </a:r>
            <a:r>
              <a:rPr lang="ko-KR" altLang="en-US" dirty="0" err="1" smtClean="0"/>
              <a:t>국외학술</a:t>
            </a:r>
            <a:r>
              <a:rPr lang="ko-KR" altLang="en-US" dirty="0" smtClean="0"/>
              <a:t> </a:t>
            </a:r>
            <a:r>
              <a:rPr lang="en-US" altLang="ko-KR" dirty="0" smtClean="0"/>
              <a:t>5</a:t>
            </a:r>
            <a:endParaRPr lang="ko-KR" altLang="en-US" dirty="0"/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0825" y="1536113"/>
            <a:ext cx="4375904" cy="4589512"/>
          </a:xfrm>
          <a:prstGeom prst="rect">
            <a:avLst/>
          </a:prstGeom>
        </p:spPr>
      </p:pic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6085073" y="-1301094"/>
            <a:ext cx="3256342" cy="2018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1025" name="_x864678512" descr="EMB0000645c23d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6203" y="3296504"/>
            <a:ext cx="2246594" cy="3372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1027" name="_x864676672" descr="EMB0000645c23eb"/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8860" y="1778462"/>
            <a:ext cx="4206745" cy="2293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직사각형 23"/>
          <p:cNvSpPr/>
          <p:nvPr/>
        </p:nvSpPr>
        <p:spPr>
          <a:xfrm>
            <a:off x="250825" y="5661247"/>
            <a:ext cx="4375904" cy="41856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7806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그림 25">
            <a:extLst>
              <a:ext uri="{FF2B5EF4-FFF2-40B4-BE49-F238E27FC236}">
                <a16:creationId xmlns:a16="http://schemas.microsoft.com/office/drawing/2014/main" id="{AD7040A1-E3A2-4ECF-A5F4-DB1F93CB66F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828675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13C0D3C6-25C0-43FD-A0F3-13EE231E8760}"/>
              </a:ext>
            </a:extLst>
          </p:cNvPr>
          <p:cNvSpPr txBox="1"/>
          <p:nvPr/>
        </p:nvSpPr>
        <p:spPr>
          <a:xfrm>
            <a:off x="158308" y="113210"/>
            <a:ext cx="306686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042873" latinLnBrk="1">
              <a:buClr>
                <a:schemeClr val="tx1">
                  <a:lumMod val="50000"/>
                  <a:lumOff val="50000"/>
                </a:schemeClr>
              </a:buClr>
            </a:pPr>
            <a:r>
              <a:rPr lang="ko-KR" altLang="en-US" sz="1050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화산섬 제주의 </a:t>
            </a:r>
            <a:r>
              <a:rPr lang="ko-KR" altLang="en-US" sz="1050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66FFFF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실시간 홍수 감지 및 안전지원 기술 </a:t>
            </a:r>
            <a:r>
              <a:rPr lang="ko-KR" altLang="en-US" sz="1050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개발</a:t>
            </a:r>
            <a:endParaRPr lang="ko-KR" altLang="en-US" sz="105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/>
              </a:solidFill>
              <a:latin typeface="KoPub돋움체 Bold" panose="02020603020101020101" pitchFamily="18" charset="-127"/>
              <a:ea typeface="KoPub돋움체 Bold" panose="02020603020101020101" pitchFamily="18" charset="-127"/>
            </a:endParaRPr>
          </a:p>
        </p:txBody>
      </p:sp>
      <p:cxnSp>
        <p:nvCxnSpPr>
          <p:cNvPr id="29" name="직선 연결선 28">
            <a:extLst>
              <a:ext uri="{FF2B5EF4-FFF2-40B4-BE49-F238E27FC236}">
                <a16:creationId xmlns:a16="http://schemas.microsoft.com/office/drawing/2014/main" id="{2A3B4120-C5D6-4E6B-83EF-99A42724F464}"/>
              </a:ext>
            </a:extLst>
          </p:cNvPr>
          <p:cNvCxnSpPr>
            <a:cxnSpLocks/>
          </p:cNvCxnSpPr>
          <p:nvPr/>
        </p:nvCxnSpPr>
        <p:spPr>
          <a:xfrm>
            <a:off x="250825" y="366126"/>
            <a:ext cx="2881015" cy="1000"/>
          </a:xfrm>
          <a:prstGeom prst="line">
            <a:avLst/>
          </a:prstGeom>
          <a:ln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" name="TextBox 86">
            <a:extLst>
              <a:ext uri="{FF2B5EF4-FFF2-40B4-BE49-F238E27FC236}">
                <a16:creationId xmlns:a16="http://schemas.microsoft.com/office/drawing/2014/main" id="{4C98EC26-7629-4A2B-ACCB-12B9E2EBE40D}"/>
              </a:ext>
            </a:extLst>
          </p:cNvPr>
          <p:cNvSpPr txBox="1"/>
          <p:nvPr/>
        </p:nvSpPr>
        <p:spPr>
          <a:xfrm>
            <a:off x="157980" y="400592"/>
            <a:ext cx="33970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042873" latinLnBrk="1">
              <a:spcAft>
                <a:spcPts val="600"/>
              </a:spcAft>
              <a:buClr>
                <a:schemeClr val="tx1">
                  <a:lumMod val="50000"/>
                  <a:lumOff val="50000"/>
                </a:schemeClr>
              </a:buClr>
            </a:pPr>
            <a:r>
              <a:rPr lang="ko-KR" altLang="en-US" sz="2000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연구개발성과 성능목표 및 실적</a:t>
            </a:r>
            <a:endParaRPr lang="en-US" altLang="ko-KR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/>
              </a:solidFill>
              <a:latin typeface="KoPub돋움체 Bold" panose="02020603020101020101" pitchFamily="18" charset="-127"/>
              <a:ea typeface="KoPub돋움체 Bold" panose="02020603020101020101" pitchFamily="18" charset="-127"/>
            </a:endParaRPr>
          </a:p>
        </p:txBody>
      </p:sp>
      <p:sp>
        <p:nvSpPr>
          <p:cNvPr id="49" name="Slide Number Placeholder 4">
            <a:extLst>
              <a:ext uri="{FF2B5EF4-FFF2-40B4-BE49-F238E27FC236}">
                <a16:creationId xmlns:a16="http://schemas.microsoft.com/office/drawing/2014/main" id="{2109913F-AE7C-4464-BE13-AABF4197645E}"/>
              </a:ext>
            </a:extLst>
          </p:cNvPr>
          <p:cNvSpPr txBox="1">
            <a:spLocks/>
          </p:cNvSpPr>
          <p:nvPr/>
        </p:nvSpPr>
        <p:spPr>
          <a:xfrm>
            <a:off x="4126064" y="6541360"/>
            <a:ext cx="891872" cy="25567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dirty="0"/>
              <a:t>Page </a:t>
            </a:r>
            <a:fld id="{F03C90E3-98FA-4A46-95E3-0DCDD3916FEC}" type="slidenum">
              <a:rPr lang="ko-KR" altLang="en-US" smtClean="0"/>
              <a:pPr algn="ctr"/>
              <a:t>46</a:t>
            </a:fld>
            <a:endParaRPr lang="ko-KR" altLang="en-US" dirty="0"/>
          </a:p>
        </p:txBody>
      </p:sp>
      <p:sp>
        <p:nvSpPr>
          <p:cNvPr id="50" name="직사각형 49"/>
          <p:cNvSpPr/>
          <p:nvPr/>
        </p:nvSpPr>
        <p:spPr>
          <a:xfrm>
            <a:off x="571472" y="1357298"/>
            <a:ext cx="281519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dirty="0" smtClean="0">
                <a:ln>
                  <a:solidFill>
                    <a:schemeClr val="bg1">
                      <a:lumMod val="65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돋움체 Medium" pitchFamily="18" charset="-127"/>
                <a:ea typeface="KoPub돋움체 Medium" pitchFamily="18" charset="-127"/>
              </a:rPr>
              <a:t>최종보고서 </a:t>
            </a:r>
            <a:r>
              <a:rPr lang="en-US" altLang="ko-KR" dirty="0" smtClean="0">
                <a:ln>
                  <a:solidFill>
                    <a:schemeClr val="bg1">
                      <a:lumMod val="65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돋움체 Medium" pitchFamily="18" charset="-127"/>
                <a:ea typeface="KoPub돋움체 Medium" pitchFamily="18" charset="-127"/>
              </a:rPr>
              <a:t>5</a:t>
            </a:r>
            <a:r>
              <a:rPr lang="ko-KR" altLang="en-US" dirty="0" smtClean="0">
                <a:ln>
                  <a:solidFill>
                    <a:schemeClr val="bg1">
                      <a:lumMod val="65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돋움체 Medium" pitchFamily="18" charset="-127"/>
                <a:ea typeface="KoPub돋움체 Medium" pitchFamily="18" charset="-127"/>
              </a:rPr>
              <a:t>쪽 </a:t>
            </a:r>
            <a:r>
              <a:rPr lang="en-US" altLang="ko-KR" dirty="0" smtClean="0">
                <a:ln>
                  <a:solidFill>
                    <a:schemeClr val="bg1">
                      <a:lumMod val="65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돋움체 Medium" pitchFamily="18" charset="-127"/>
                <a:ea typeface="KoPub돋움체 Medium" pitchFamily="18" charset="-127"/>
              </a:rPr>
              <a:t>(</a:t>
            </a:r>
            <a:r>
              <a:rPr lang="ko-KR" altLang="en-US" dirty="0" smtClean="0">
                <a:ln>
                  <a:solidFill>
                    <a:schemeClr val="bg1">
                      <a:lumMod val="65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돋움체 Medium" pitchFamily="18" charset="-127"/>
                <a:ea typeface="KoPub돋움체 Medium" pitchFamily="18" charset="-127"/>
              </a:rPr>
              <a:t>제주연구원</a:t>
            </a:r>
            <a:r>
              <a:rPr lang="en-US" altLang="ko-KR" dirty="0" smtClean="0">
                <a:ln>
                  <a:solidFill>
                    <a:schemeClr val="bg1">
                      <a:lumMod val="65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돋움체 Medium" pitchFamily="18" charset="-127"/>
                <a:ea typeface="KoPub돋움체 Medium" pitchFamily="18" charset="-127"/>
              </a:rPr>
              <a:t>)</a:t>
            </a:r>
          </a:p>
          <a:p>
            <a:endParaRPr lang="ko-KR" altLang="en-US" dirty="0"/>
          </a:p>
        </p:txBody>
      </p:sp>
      <p:grpSp>
        <p:nvGrpSpPr>
          <p:cNvPr id="15" name="그룹 14"/>
          <p:cNvGrpSpPr/>
          <p:nvPr/>
        </p:nvGrpSpPr>
        <p:grpSpPr>
          <a:xfrm>
            <a:off x="5415608" y="134012"/>
            <a:ext cx="3581352" cy="234801"/>
            <a:chOff x="5415608" y="134012"/>
            <a:chExt cx="3581352" cy="234801"/>
          </a:xfrm>
        </p:grpSpPr>
        <p:sp>
          <p:nvSpPr>
            <p:cNvPr id="16" name="모서리가 둥근 직사각형 39">
              <a:extLst>
                <a:ext uri="{FF2B5EF4-FFF2-40B4-BE49-F238E27FC236}">
                  <a16:creationId xmlns:a16="http://schemas.microsoft.com/office/drawing/2014/main" id="{3EF32203-AADE-4ED4-85C2-40B06A41E507}"/>
                </a:ext>
              </a:extLst>
            </p:cNvPr>
            <p:cNvSpPr/>
            <p:nvPr/>
          </p:nvSpPr>
          <p:spPr>
            <a:xfrm>
              <a:off x="5415608" y="134012"/>
              <a:ext cx="248205" cy="234801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30325">
                <a:spcBef>
                  <a:spcPts val="300"/>
                </a:spcBef>
                <a:buSzPct val="100000"/>
              </a:pPr>
              <a:r>
                <a:rPr lang="en-US" altLang="ko-KR" sz="1200" spc="-50" dirty="0">
                  <a:ln>
                    <a:solidFill>
                      <a:schemeClr val="bg1">
                        <a:lumMod val="85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돋움체 Bold" panose="00000800000000000000" pitchFamily="2" charset="-127"/>
                  <a:ea typeface="KoPub돋움체 Bold" panose="00000800000000000000" pitchFamily="2" charset="-127"/>
                </a:rPr>
                <a:t>Ⅰ</a:t>
              </a:r>
              <a:endParaRPr lang="ko-KR" altLang="en-US" sz="1200" spc="-50" dirty="0">
                <a:ln>
                  <a:solidFill>
                    <a:schemeClr val="bg1">
                      <a:lumMod val="85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endParaRPr>
            </a:p>
          </p:txBody>
        </p:sp>
        <p:sp>
          <p:nvSpPr>
            <p:cNvPr id="17" name="모서리가 둥근 직사각형 40">
              <a:extLst>
                <a:ext uri="{FF2B5EF4-FFF2-40B4-BE49-F238E27FC236}">
                  <a16:creationId xmlns:a16="http://schemas.microsoft.com/office/drawing/2014/main" id="{AF74CA35-DD4A-4E0E-B79B-E9BCAFBCF862}"/>
                </a:ext>
              </a:extLst>
            </p:cNvPr>
            <p:cNvSpPr/>
            <p:nvPr/>
          </p:nvSpPr>
          <p:spPr>
            <a:xfrm>
              <a:off x="5729639" y="134012"/>
              <a:ext cx="234518" cy="234801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30325">
                <a:spcBef>
                  <a:spcPts val="300"/>
                </a:spcBef>
                <a:buSzPct val="100000"/>
              </a:pPr>
              <a:r>
                <a:rPr lang="en-US" altLang="ko-KR" sz="1200" spc="-50" dirty="0">
                  <a:ln>
                    <a:solidFill>
                      <a:schemeClr val="bg1">
                        <a:lumMod val="85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돋움체 Bold" panose="00000800000000000000" pitchFamily="2" charset="-127"/>
                  <a:ea typeface="KoPub돋움체 Bold" panose="00000800000000000000" pitchFamily="2" charset="-127"/>
                </a:rPr>
                <a:t>Ⅱ</a:t>
              </a:r>
              <a:endParaRPr lang="ko-KR" altLang="en-US" sz="1200" spc="-50" dirty="0">
                <a:ln>
                  <a:solidFill>
                    <a:schemeClr val="bg1">
                      <a:lumMod val="85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endParaRPr>
            </a:p>
          </p:txBody>
        </p:sp>
        <p:sp>
          <p:nvSpPr>
            <p:cNvPr id="18" name="모서리가 둥근 직사각형 41">
              <a:extLst>
                <a:ext uri="{FF2B5EF4-FFF2-40B4-BE49-F238E27FC236}">
                  <a16:creationId xmlns:a16="http://schemas.microsoft.com/office/drawing/2014/main" id="{C57DCDFB-EDD9-4DAD-8EEB-5C05B849571A}"/>
                </a:ext>
              </a:extLst>
            </p:cNvPr>
            <p:cNvSpPr/>
            <p:nvPr/>
          </p:nvSpPr>
          <p:spPr>
            <a:xfrm>
              <a:off x="6029983" y="134012"/>
              <a:ext cx="234995" cy="234801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>
                <a:defRPr/>
              </a:pPr>
              <a:r>
                <a:rPr lang="en-US" altLang="ko-KR" sz="1200" spc="-50" dirty="0">
                  <a:ln>
                    <a:solidFill>
                      <a:schemeClr val="bg1">
                        <a:lumMod val="85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돋움체 Bold" panose="00000800000000000000" pitchFamily="2" charset="-127"/>
                  <a:ea typeface="KoPub돋움체 Bold" panose="00000800000000000000" pitchFamily="2" charset="-127"/>
                </a:rPr>
                <a:t>Ⅲ</a:t>
              </a:r>
              <a:endParaRPr lang="ko-KR" altLang="en-US" sz="1200" spc="-50" dirty="0">
                <a:ln>
                  <a:solidFill>
                    <a:prstClr val="white">
                      <a:lumMod val="85000"/>
                      <a:alpha val="0"/>
                    </a:prstClr>
                  </a:solidFill>
                </a:ln>
                <a:solidFill>
                  <a:prstClr val="white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endParaRPr>
            </a:p>
          </p:txBody>
        </p:sp>
        <p:sp>
          <p:nvSpPr>
            <p:cNvPr id="19" name="모서리가 둥근 직사각형 42">
              <a:extLst>
                <a:ext uri="{FF2B5EF4-FFF2-40B4-BE49-F238E27FC236}">
                  <a16:creationId xmlns:a16="http://schemas.microsoft.com/office/drawing/2014/main" id="{E6CB9817-ECB7-486E-BA4E-DC55B137EF93}"/>
                </a:ext>
              </a:extLst>
            </p:cNvPr>
            <p:cNvSpPr/>
            <p:nvPr/>
          </p:nvSpPr>
          <p:spPr>
            <a:xfrm>
              <a:off x="8750996" y="134012"/>
              <a:ext cx="245964" cy="234801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200" spc="-50" dirty="0">
                  <a:ln>
                    <a:solidFill>
                      <a:schemeClr val="bg1">
                        <a:lumMod val="85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돋움체 Bold" panose="00000800000000000000" pitchFamily="2" charset="-127"/>
                  <a:ea typeface="KoPub돋움체 Bold" panose="00000800000000000000" pitchFamily="2" charset="-127"/>
                </a:rPr>
                <a:t>Ⅵ</a:t>
              </a:r>
              <a:endParaRPr lang="ko-KR" altLang="en-US" sz="1200" spc="-50" dirty="0">
                <a:ln>
                  <a:solidFill>
                    <a:schemeClr val="bg1">
                      <a:lumMod val="85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endParaRPr>
            </a:p>
          </p:txBody>
        </p:sp>
        <p:sp>
          <p:nvSpPr>
            <p:cNvPr id="20" name="모서리가 둥근 직사각형 43">
              <a:extLst>
                <a:ext uri="{FF2B5EF4-FFF2-40B4-BE49-F238E27FC236}">
                  <a16:creationId xmlns:a16="http://schemas.microsoft.com/office/drawing/2014/main" id="{53196820-EC2F-4281-87CE-211077D8C48E}"/>
                </a:ext>
              </a:extLst>
            </p:cNvPr>
            <p:cNvSpPr/>
            <p:nvPr/>
          </p:nvSpPr>
          <p:spPr>
            <a:xfrm>
              <a:off x="6631780" y="134012"/>
              <a:ext cx="2061426" cy="234801"/>
            </a:xfrm>
            <a:prstGeom prst="roundRect">
              <a:avLst/>
            </a:prstGeom>
            <a:solidFill>
              <a:srgbClr val="2D506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200" spc="-50" dirty="0">
                  <a:ln>
                    <a:solidFill>
                      <a:schemeClr val="bg1">
                        <a:lumMod val="85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돋움체 Bold" panose="00000800000000000000" pitchFamily="2" charset="-127"/>
                  <a:ea typeface="KoPub돋움체 Bold" panose="00000800000000000000" pitchFamily="2" charset="-127"/>
                </a:rPr>
                <a:t>Ⅴ. </a:t>
              </a:r>
              <a:r>
                <a:rPr lang="ko-KR" altLang="en-US" sz="1200" spc="-50" dirty="0" smtClean="0">
                  <a:ln>
                    <a:solidFill>
                      <a:schemeClr val="bg1">
                        <a:lumMod val="85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돋움체 Bold" panose="00000800000000000000" pitchFamily="2" charset="-127"/>
                  <a:ea typeface="KoPub돋움체 Bold" panose="00000800000000000000" pitchFamily="2" charset="-127"/>
                </a:rPr>
                <a:t>연구목표 및 성능목표 달성도</a:t>
              </a:r>
              <a:endParaRPr lang="ko-KR" altLang="en-US" sz="1200" spc="-50" dirty="0">
                <a:ln>
                  <a:solidFill>
                    <a:schemeClr val="bg1">
                      <a:lumMod val="85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endParaRPr>
            </a:p>
          </p:txBody>
        </p:sp>
        <p:sp>
          <p:nvSpPr>
            <p:cNvPr id="21" name="모서리가 둥근 직사각형 44">
              <a:extLst>
                <a:ext uri="{FF2B5EF4-FFF2-40B4-BE49-F238E27FC236}">
                  <a16:creationId xmlns:a16="http://schemas.microsoft.com/office/drawing/2014/main" id="{2DDA21CF-81B4-47FB-ACEC-30B29478E697}"/>
                </a:ext>
              </a:extLst>
            </p:cNvPr>
            <p:cNvSpPr/>
            <p:nvPr/>
          </p:nvSpPr>
          <p:spPr>
            <a:xfrm>
              <a:off x="6330804" y="134012"/>
              <a:ext cx="235151" cy="234801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200" spc="-50" dirty="0">
                  <a:ln>
                    <a:solidFill>
                      <a:schemeClr val="bg1">
                        <a:lumMod val="85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돋움체 Bold" panose="00000800000000000000" pitchFamily="2" charset="-127"/>
                  <a:ea typeface="KoPub돋움체 Bold" panose="00000800000000000000" pitchFamily="2" charset="-127"/>
                </a:rPr>
                <a:t>Ⅳ</a:t>
              </a:r>
              <a:endParaRPr lang="ko-KR" altLang="en-US" sz="1200" spc="-50" dirty="0">
                <a:ln>
                  <a:solidFill>
                    <a:schemeClr val="bg1">
                      <a:lumMod val="85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67703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그림 25">
            <a:extLst>
              <a:ext uri="{FF2B5EF4-FFF2-40B4-BE49-F238E27FC236}">
                <a16:creationId xmlns:a16="http://schemas.microsoft.com/office/drawing/2014/main" id="{AD7040A1-E3A2-4ECF-A5F4-DB1F93CB66F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828675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13C0D3C6-25C0-43FD-A0F3-13EE231E8760}"/>
              </a:ext>
            </a:extLst>
          </p:cNvPr>
          <p:cNvSpPr txBox="1"/>
          <p:nvPr/>
        </p:nvSpPr>
        <p:spPr>
          <a:xfrm>
            <a:off x="158308" y="113210"/>
            <a:ext cx="306686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042873" latinLnBrk="1">
              <a:buClr>
                <a:schemeClr val="tx1">
                  <a:lumMod val="50000"/>
                  <a:lumOff val="50000"/>
                </a:schemeClr>
              </a:buClr>
            </a:pPr>
            <a:r>
              <a:rPr lang="ko-KR" altLang="en-US" sz="1050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화산섬 제주의 </a:t>
            </a:r>
            <a:r>
              <a:rPr lang="ko-KR" altLang="en-US" sz="1050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66FFFF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실시간 홍수 감지 및 안전지원 기술 </a:t>
            </a:r>
            <a:r>
              <a:rPr lang="ko-KR" altLang="en-US" sz="1050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개발</a:t>
            </a:r>
            <a:endParaRPr lang="ko-KR" altLang="en-US" sz="105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/>
              </a:solidFill>
              <a:latin typeface="KoPub돋움체 Bold" panose="02020603020101020101" pitchFamily="18" charset="-127"/>
              <a:ea typeface="KoPub돋움체 Bold" panose="02020603020101020101" pitchFamily="18" charset="-127"/>
            </a:endParaRPr>
          </a:p>
        </p:txBody>
      </p:sp>
      <p:cxnSp>
        <p:nvCxnSpPr>
          <p:cNvPr id="29" name="직선 연결선 28">
            <a:extLst>
              <a:ext uri="{FF2B5EF4-FFF2-40B4-BE49-F238E27FC236}">
                <a16:creationId xmlns:a16="http://schemas.microsoft.com/office/drawing/2014/main" id="{2A3B4120-C5D6-4E6B-83EF-99A42724F464}"/>
              </a:ext>
            </a:extLst>
          </p:cNvPr>
          <p:cNvCxnSpPr>
            <a:cxnSpLocks/>
          </p:cNvCxnSpPr>
          <p:nvPr/>
        </p:nvCxnSpPr>
        <p:spPr>
          <a:xfrm>
            <a:off x="250825" y="366126"/>
            <a:ext cx="2881015" cy="1000"/>
          </a:xfrm>
          <a:prstGeom prst="line">
            <a:avLst/>
          </a:prstGeom>
          <a:ln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" name="TextBox 86">
            <a:extLst>
              <a:ext uri="{FF2B5EF4-FFF2-40B4-BE49-F238E27FC236}">
                <a16:creationId xmlns:a16="http://schemas.microsoft.com/office/drawing/2014/main" id="{4C98EC26-7629-4A2B-ACCB-12B9E2EBE40D}"/>
              </a:ext>
            </a:extLst>
          </p:cNvPr>
          <p:cNvSpPr txBox="1"/>
          <p:nvPr/>
        </p:nvSpPr>
        <p:spPr>
          <a:xfrm>
            <a:off x="157980" y="400592"/>
            <a:ext cx="75151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042873" latinLnBrk="1">
              <a:spcAft>
                <a:spcPts val="600"/>
              </a:spcAft>
              <a:buClr>
                <a:schemeClr val="tx1">
                  <a:lumMod val="50000"/>
                  <a:lumOff val="50000"/>
                </a:schemeClr>
              </a:buClr>
            </a:pPr>
            <a:r>
              <a:rPr lang="ko-KR" altLang="en-US" sz="2000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기관별 연구개발성과 성능목표 및 주요 실적 </a:t>
            </a:r>
            <a:r>
              <a:rPr lang="ko-KR" altLang="en-US" sz="1600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 </a:t>
            </a:r>
            <a:r>
              <a:rPr lang="ko-KR" altLang="en-US" sz="1600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FFFF00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한국건설기술연구원</a:t>
            </a:r>
            <a:r>
              <a:rPr lang="en-US" altLang="ko-KR" sz="1600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FFFF00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/</a:t>
            </a:r>
            <a:r>
              <a:rPr lang="ko-KR" altLang="en-US" sz="1600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FFFF00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㈜</a:t>
            </a:r>
            <a:r>
              <a:rPr lang="ko-KR" altLang="en-US" sz="1600" dirty="0" err="1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FFFF00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헤르메시스</a:t>
            </a:r>
            <a:endParaRPr lang="en-US" altLang="ko-KR" sz="160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/>
              </a:solidFill>
              <a:latin typeface="KoPub돋움체 Bold" panose="02020603020101020101" pitchFamily="18" charset="-127"/>
              <a:ea typeface="KoPub돋움체 Bold" panose="02020603020101020101" pitchFamily="18" charset="-127"/>
            </a:endParaRPr>
          </a:p>
        </p:txBody>
      </p:sp>
      <p:sp>
        <p:nvSpPr>
          <p:cNvPr id="49" name="Slide Number Placeholder 4">
            <a:extLst>
              <a:ext uri="{FF2B5EF4-FFF2-40B4-BE49-F238E27FC236}">
                <a16:creationId xmlns:a16="http://schemas.microsoft.com/office/drawing/2014/main" id="{2109913F-AE7C-4464-BE13-AABF4197645E}"/>
              </a:ext>
            </a:extLst>
          </p:cNvPr>
          <p:cNvSpPr txBox="1">
            <a:spLocks/>
          </p:cNvSpPr>
          <p:nvPr/>
        </p:nvSpPr>
        <p:spPr>
          <a:xfrm>
            <a:off x="4126064" y="6541360"/>
            <a:ext cx="891872" cy="25567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dirty="0"/>
              <a:t>Page </a:t>
            </a:r>
            <a:fld id="{F03C90E3-98FA-4A46-95E3-0DCDD3916FEC}" type="slidenum">
              <a:rPr lang="ko-KR" altLang="en-US" smtClean="0"/>
              <a:pPr algn="ctr"/>
              <a:t>47</a:t>
            </a:fld>
            <a:endParaRPr lang="ko-KR" altLang="en-US" dirty="0"/>
          </a:p>
        </p:txBody>
      </p:sp>
      <p:grpSp>
        <p:nvGrpSpPr>
          <p:cNvPr id="15" name="그룹 14"/>
          <p:cNvGrpSpPr/>
          <p:nvPr/>
        </p:nvGrpSpPr>
        <p:grpSpPr>
          <a:xfrm>
            <a:off x="5415608" y="134012"/>
            <a:ext cx="3581352" cy="234801"/>
            <a:chOff x="5415608" y="134012"/>
            <a:chExt cx="3581352" cy="234801"/>
          </a:xfrm>
        </p:grpSpPr>
        <p:sp>
          <p:nvSpPr>
            <p:cNvPr id="16" name="모서리가 둥근 직사각형 39">
              <a:extLst>
                <a:ext uri="{FF2B5EF4-FFF2-40B4-BE49-F238E27FC236}">
                  <a16:creationId xmlns:a16="http://schemas.microsoft.com/office/drawing/2014/main" id="{3EF32203-AADE-4ED4-85C2-40B06A41E507}"/>
                </a:ext>
              </a:extLst>
            </p:cNvPr>
            <p:cNvSpPr/>
            <p:nvPr/>
          </p:nvSpPr>
          <p:spPr>
            <a:xfrm>
              <a:off x="5415608" y="134012"/>
              <a:ext cx="248205" cy="234801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30325">
                <a:spcBef>
                  <a:spcPts val="300"/>
                </a:spcBef>
                <a:buSzPct val="100000"/>
              </a:pPr>
              <a:r>
                <a:rPr lang="en-US" altLang="ko-KR" sz="1200" spc="-50" dirty="0">
                  <a:ln>
                    <a:solidFill>
                      <a:schemeClr val="bg1">
                        <a:lumMod val="85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돋움체 Bold" panose="00000800000000000000" pitchFamily="2" charset="-127"/>
                  <a:ea typeface="KoPub돋움체 Bold" panose="00000800000000000000" pitchFamily="2" charset="-127"/>
                </a:rPr>
                <a:t>Ⅰ</a:t>
              </a:r>
              <a:endParaRPr lang="ko-KR" altLang="en-US" sz="1200" spc="-50" dirty="0">
                <a:ln>
                  <a:solidFill>
                    <a:schemeClr val="bg1">
                      <a:lumMod val="85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endParaRPr>
            </a:p>
          </p:txBody>
        </p:sp>
        <p:sp>
          <p:nvSpPr>
            <p:cNvPr id="17" name="모서리가 둥근 직사각형 40">
              <a:extLst>
                <a:ext uri="{FF2B5EF4-FFF2-40B4-BE49-F238E27FC236}">
                  <a16:creationId xmlns:a16="http://schemas.microsoft.com/office/drawing/2014/main" id="{AF74CA35-DD4A-4E0E-B79B-E9BCAFBCF862}"/>
                </a:ext>
              </a:extLst>
            </p:cNvPr>
            <p:cNvSpPr/>
            <p:nvPr/>
          </p:nvSpPr>
          <p:spPr>
            <a:xfrm>
              <a:off x="5729639" y="134012"/>
              <a:ext cx="234518" cy="234801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30325">
                <a:spcBef>
                  <a:spcPts val="300"/>
                </a:spcBef>
                <a:buSzPct val="100000"/>
              </a:pPr>
              <a:r>
                <a:rPr lang="en-US" altLang="ko-KR" sz="1200" spc="-50" dirty="0">
                  <a:ln>
                    <a:solidFill>
                      <a:schemeClr val="bg1">
                        <a:lumMod val="85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돋움체 Bold" panose="00000800000000000000" pitchFamily="2" charset="-127"/>
                  <a:ea typeface="KoPub돋움체 Bold" panose="00000800000000000000" pitchFamily="2" charset="-127"/>
                </a:rPr>
                <a:t>Ⅱ</a:t>
              </a:r>
              <a:endParaRPr lang="ko-KR" altLang="en-US" sz="1200" spc="-50" dirty="0">
                <a:ln>
                  <a:solidFill>
                    <a:schemeClr val="bg1">
                      <a:lumMod val="85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endParaRPr>
            </a:p>
          </p:txBody>
        </p:sp>
        <p:sp>
          <p:nvSpPr>
            <p:cNvPr id="18" name="모서리가 둥근 직사각형 41">
              <a:extLst>
                <a:ext uri="{FF2B5EF4-FFF2-40B4-BE49-F238E27FC236}">
                  <a16:creationId xmlns:a16="http://schemas.microsoft.com/office/drawing/2014/main" id="{C57DCDFB-EDD9-4DAD-8EEB-5C05B849571A}"/>
                </a:ext>
              </a:extLst>
            </p:cNvPr>
            <p:cNvSpPr/>
            <p:nvPr/>
          </p:nvSpPr>
          <p:spPr>
            <a:xfrm>
              <a:off x="6029983" y="134012"/>
              <a:ext cx="234995" cy="234801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>
                <a:defRPr/>
              </a:pPr>
              <a:r>
                <a:rPr lang="en-US" altLang="ko-KR" sz="1200" spc="-50" dirty="0">
                  <a:ln>
                    <a:solidFill>
                      <a:schemeClr val="bg1">
                        <a:lumMod val="85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돋움체 Bold" panose="00000800000000000000" pitchFamily="2" charset="-127"/>
                  <a:ea typeface="KoPub돋움체 Bold" panose="00000800000000000000" pitchFamily="2" charset="-127"/>
                </a:rPr>
                <a:t>Ⅲ</a:t>
              </a:r>
              <a:endParaRPr lang="ko-KR" altLang="en-US" sz="1200" spc="-50" dirty="0">
                <a:ln>
                  <a:solidFill>
                    <a:prstClr val="white">
                      <a:lumMod val="85000"/>
                      <a:alpha val="0"/>
                    </a:prstClr>
                  </a:solidFill>
                </a:ln>
                <a:solidFill>
                  <a:prstClr val="white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endParaRPr>
            </a:p>
          </p:txBody>
        </p:sp>
        <p:sp>
          <p:nvSpPr>
            <p:cNvPr id="19" name="모서리가 둥근 직사각형 42">
              <a:extLst>
                <a:ext uri="{FF2B5EF4-FFF2-40B4-BE49-F238E27FC236}">
                  <a16:creationId xmlns:a16="http://schemas.microsoft.com/office/drawing/2014/main" id="{E6CB9817-ECB7-486E-BA4E-DC55B137EF93}"/>
                </a:ext>
              </a:extLst>
            </p:cNvPr>
            <p:cNvSpPr/>
            <p:nvPr/>
          </p:nvSpPr>
          <p:spPr>
            <a:xfrm>
              <a:off x="8750996" y="134012"/>
              <a:ext cx="245964" cy="234801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200" spc="-50" dirty="0">
                  <a:ln>
                    <a:solidFill>
                      <a:schemeClr val="bg1">
                        <a:lumMod val="85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돋움체 Bold" panose="00000800000000000000" pitchFamily="2" charset="-127"/>
                  <a:ea typeface="KoPub돋움체 Bold" panose="00000800000000000000" pitchFamily="2" charset="-127"/>
                </a:rPr>
                <a:t>Ⅵ</a:t>
              </a:r>
              <a:endParaRPr lang="ko-KR" altLang="en-US" sz="1200" spc="-50" dirty="0">
                <a:ln>
                  <a:solidFill>
                    <a:schemeClr val="bg1">
                      <a:lumMod val="85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endParaRPr>
            </a:p>
          </p:txBody>
        </p:sp>
        <p:sp>
          <p:nvSpPr>
            <p:cNvPr id="20" name="모서리가 둥근 직사각형 43">
              <a:extLst>
                <a:ext uri="{FF2B5EF4-FFF2-40B4-BE49-F238E27FC236}">
                  <a16:creationId xmlns:a16="http://schemas.microsoft.com/office/drawing/2014/main" id="{53196820-EC2F-4281-87CE-211077D8C48E}"/>
                </a:ext>
              </a:extLst>
            </p:cNvPr>
            <p:cNvSpPr/>
            <p:nvPr/>
          </p:nvSpPr>
          <p:spPr>
            <a:xfrm>
              <a:off x="6631780" y="134012"/>
              <a:ext cx="2061426" cy="234801"/>
            </a:xfrm>
            <a:prstGeom prst="roundRect">
              <a:avLst/>
            </a:prstGeom>
            <a:solidFill>
              <a:srgbClr val="2D506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200" spc="-50" dirty="0">
                  <a:ln>
                    <a:solidFill>
                      <a:schemeClr val="bg1">
                        <a:lumMod val="85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돋움체 Bold" panose="00000800000000000000" pitchFamily="2" charset="-127"/>
                  <a:ea typeface="KoPub돋움체 Bold" panose="00000800000000000000" pitchFamily="2" charset="-127"/>
                </a:rPr>
                <a:t>Ⅴ. </a:t>
              </a:r>
              <a:r>
                <a:rPr lang="ko-KR" altLang="en-US" sz="1200" spc="-50" dirty="0" smtClean="0">
                  <a:ln>
                    <a:solidFill>
                      <a:schemeClr val="bg1">
                        <a:lumMod val="85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돋움체 Bold" panose="00000800000000000000" pitchFamily="2" charset="-127"/>
                  <a:ea typeface="KoPub돋움체 Bold" panose="00000800000000000000" pitchFamily="2" charset="-127"/>
                </a:rPr>
                <a:t>연구목표 및 성능목표 달성도</a:t>
              </a:r>
              <a:endParaRPr lang="ko-KR" altLang="en-US" sz="1200" spc="-50" dirty="0">
                <a:ln>
                  <a:solidFill>
                    <a:schemeClr val="bg1">
                      <a:lumMod val="85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endParaRPr>
            </a:p>
          </p:txBody>
        </p:sp>
        <p:sp>
          <p:nvSpPr>
            <p:cNvPr id="21" name="모서리가 둥근 직사각형 44">
              <a:extLst>
                <a:ext uri="{FF2B5EF4-FFF2-40B4-BE49-F238E27FC236}">
                  <a16:creationId xmlns:a16="http://schemas.microsoft.com/office/drawing/2014/main" id="{2DDA21CF-81B4-47FB-ACEC-30B29478E697}"/>
                </a:ext>
              </a:extLst>
            </p:cNvPr>
            <p:cNvSpPr/>
            <p:nvPr/>
          </p:nvSpPr>
          <p:spPr>
            <a:xfrm>
              <a:off x="6330804" y="134012"/>
              <a:ext cx="235151" cy="234801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200" spc="-50" dirty="0">
                  <a:ln>
                    <a:solidFill>
                      <a:schemeClr val="bg1">
                        <a:lumMod val="85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돋움체 Bold" panose="00000800000000000000" pitchFamily="2" charset="-127"/>
                  <a:ea typeface="KoPub돋움체 Bold" panose="00000800000000000000" pitchFamily="2" charset="-127"/>
                </a:rPr>
                <a:t>Ⅳ</a:t>
              </a:r>
              <a:endParaRPr lang="ko-KR" altLang="en-US" sz="1200" spc="-50" dirty="0">
                <a:ln>
                  <a:solidFill>
                    <a:schemeClr val="bg1">
                      <a:lumMod val="85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endParaRPr>
            </a:p>
          </p:txBody>
        </p:sp>
      </p:grpSp>
      <p:pic>
        <p:nvPicPr>
          <p:cNvPr id="2" name="그림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1868" y="1229267"/>
            <a:ext cx="8656303" cy="5095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7703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그림 25">
            <a:extLst>
              <a:ext uri="{FF2B5EF4-FFF2-40B4-BE49-F238E27FC236}">
                <a16:creationId xmlns:a16="http://schemas.microsoft.com/office/drawing/2014/main" id="{AD7040A1-E3A2-4ECF-A5F4-DB1F93CB66F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828675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13C0D3C6-25C0-43FD-A0F3-13EE231E8760}"/>
              </a:ext>
            </a:extLst>
          </p:cNvPr>
          <p:cNvSpPr txBox="1"/>
          <p:nvPr/>
        </p:nvSpPr>
        <p:spPr>
          <a:xfrm>
            <a:off x="158308" y="113210"/>
            <a:ext cx="306686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042873" latinLnBrk="1">
              <a:buClr>
                <a:schemeClr val="tx1">
                  <a:lumMod val="50000"/>
                  <a:lumOff val="50000"/>
                </a:schemeClr>
              </a:buClr>
            </a:pPr>
            <a:r>
              <a:rPr lang="ko-KR" altLang="en-US" sz="1050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화산섬 제주의 </a:t>
            </a:r>
            <a:r>
              <a:rPr lang="ko-KR" altLang="en-US" sz="1050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66FFFF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실시간 홍수 감지 및 안전지원 기술 </a:t>
            </a:r>
            <a:r>
              <a:rPr lang="ko-KR" altLang="en-US" sz="1050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개발</a:t>
            </a:r>
            <a:endParaRPr lang="ko-KR" altLang="en-US" sz="105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/>
              </a:solidFill>
              <a:latin typeface="KoPub돋움체 Bold" panose="02020603020101020101" pitchFamily="18" charset="-127"/>
              <a:ea typeface="KoPub돋움체 Bold" panose="02020603020101020101" pitchFamily="18" charset="-127"/>
            </a:endParaRPr>
          </a:p>
        </p:txBody>
      </p:sp>
      <p:cxnSp>
        <p:nvCxnSpPr>
          <p:cNvPr id="29" name="직선 연결선 28">
            <a:extLst>
              <a:ext uri="{FF2B5EF4-FFF2-40B4-BE49-F238E27FC236}">
                <a16:creationId xmlns:a16="http://schemas.microsoft.com/office/drawing/2014/main" id="{2A3B4120-C5D6-4E6B-83EF-99A42724F464}"/>
              </a:ext>
            </a:extLst>
          </p:cNvPr>
          <p:cNvCxnSpPr>
            <a:cxnSpLocks/>
          </p:cNvCxnSpPr>
          <p:nvPr/>
        </p:nvCxnSpPr>
        <p:spPr>
          <a:xfrm>
            <a:off x="250825" y="366126"/>
            <a:ext cx="2881015" cy="1000"/>
          </a:xfrm>
          <a:prstGeom prst="line">
            <a:avLst/>
          </a:prstGeom>
          <a:ln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" name="TextBox 86">
            <a:extLst>
              <a:ext uri="{FF2B5EF4-FFF2-40B4-BE49-F238E27FC236}">
                <a16:creationId xmlns:a16="http://schemas.microsoft.com/office/drawing/2014/main" id="{4C98EC26-7629-4A2B-ACCB-12B9E2EBE40D}"/>
              </a:ext>
            </a:extLst>
          </p:cNvPr>
          <p:cNvSpPr txBox="1"/>
          <p:nvPr/>
        </p:nvSpPr>
        <p:spPr>
          <a:xfrm>
            <a:off x="157980" y="400592"/>
            <a:ext cx="75151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042873" latinLnBrk="1">
              <a:spcAft>
                <a:spcPts val="600"/>
              </a:spcAft>
              <a:buClr>
                <a:schemeClr val="tx1">
                  <a:lumMod val="50000"/>
                  <a:lumOff val="50000"/>
                </a:schemeClr>
              </a:buClr>
            </a:pPr>
            <a:r>
              <a:rPr lang="ko-KR" altLang="en-US" sz="2000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기관별 연구개발성과 성능목표 및 주요 실적 </a:t>
            </a:r>
            <a:r>
              <a:rPr lang="ko-KR" altLang="en-US" sz="1600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 </a:t>
            </a:r>
            <a:r>
              <a:rPr lang="ko-KR" altLang="en-US" sz="1600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FFFF00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한국건설기술연구원</a:t>
            </a:r>
            <a:r>
              <a:rPr lang="en-US" altLang="ko-KR" sz="1600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FFFF00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/</a:t>
            </a:r>
            <a:r>
              <a:rPr lang="ko-KR" altLang="en-US" sz="1600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FFFF00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㈜</a:t>
            </a:r>
            <a:r>
              <a:rPr lang="ko-KR" altLang="en-US" sz="1600" dirty="0" err="1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FFFF00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헤르메시스</a:t>
            </a:r>
            <a:endParaRPr lang="en-US" altLang="ko-KR" sz="160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/>
              </a:solidFill>
              <a:latin typeface="KoPub돋움체 Bold" panose="02020603020101020101" pitchFamily="18" charset="-127"/>
              <a:ea typeface="KoPub돋움체 Bold" panose="02020603020101020101" pitchFamily="18" charset="-127"/>
            </a:endParaRPr>
          </a:p>
        </p:txBody>
      </p:sp>
      <p:sp>
        <p:nvSpPr>
          <p:cNvPr id="49" name="Slide Number Placeholder 4">
            <a:extLst>
              <a:ext uri="{FF2B5EF4-FFF2-40B4-BE49-F238E27FC236}">
                <a16:creationId xmlns:a16="http://schemas.microsoft.com/office/drawing/2014/main" id="{2109913F-AE7C-4464-BE13-AABF4197645E}"/>
              </a:ext>
            </a:extLst>
          </p:cNvPr>
          <p:cNvSpPr txBox="1">
            <a:spLocks/>
          </p:cNvSpPr>
          <p:nvPr/>
        </p:nvSpPr>
        <p:spPr>
          <a:xfrm>
            <a:off x="4126064" y="6541360"/>
            <a:ext cx="891872" cy="25567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dirty="0"/>
              <a:t>Page </a:t>
            </a:r>
            <a:fld id="{F03C90E3-98FA-4A46-95E3-0DCDD3916FEC}" type="slidenum">
              <a:rPr lang="ko-KR" altLang="en-US" smtClean="0"/>
              <a:pPr algn="ctr"/>
              <a:t>48</a:t>
            </a:fld>
            <a:endParaRPr lang="ko-KR" altLang="en-US" dirty="0"/>
          </a:p>
        </p:txBody>
      </p:sp>
      <p:grpSp>
        <p:nvGrpSpPr>
          <p:cNvPr id="15" name="그룹 14"/>
          <p:cNvGrpSpPr/>
          <p:nvPr/>
        </p:nvGrpSpPr>
        <p:grpSpPr>
          <a:xfrm>
            <a:off x="5415608" y="134012"/>
            <a:ext cx="3581352" cy="234801"/>
            <a:chOff x="5415608" y="134012"/>
            <a:chExt cx="3581352" cy="234801"/>
          </a:xfrm>
        </p:grpSpPr>
        <p:sp>
          <p:nvSpPr>
            <p:cNvPr id="16" name="모서리가 둥근 직사각형 39">
              <a:extLst>
                <a:ext uri="{FF2B5EF4-FFF2-40B4-BE49-F238E27FC236}">
                  <a16:creationId xmlns:a16="http://schemas.microsoft.com/office/drawing/2014/main" id="{3EF32203-AADE-4ED4-85C2-40B06A41E507}"/>
                </a:ext>
              </a:extLst>
            </p:cNvPr>
            <p:cNvSpPr/>
            <p:nvPr/>
          </p:nvSpPr>
          <p:spPr>
            <a:xfrm>
              <a:off x="5415608" y="134012"/>
              <a:ext cx="248205" cy="234801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30325">
                <a:spcBef>
                  <a:spcPts val="300"/>
                </a:spcBef>
                <a:buSzPct val="100000"/>
              </a:pPr>
              <a:r>
                <a:rPr lang="en-US" altLang="ko-KR" sz="1200" spc="-50" dirty="0">
                  <a:ln>
                    <a:solidFill>
                      <a:schemeClr val="bg1">
                        <a:lumMod val="85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돋움체 Bold" panose="00000800000000000000" pitchFamily="2" charset="-127"/>
                  <a:ea typeface="KoPub돋움체 Bold" panose="00000800000000000000" pitchFamily="2" charset="-127"/>
                </a:rPr>
                <a:t>Ⅰ</a:t>
              </a:r>
              <a:endParaRPr lang="ko-KR" altLang="en-US" sz="1200" spc="-50" dirty="0">
                <a:ln>
                  <a:solidFill>
                    <a:schemeClr val="bg1">
                      <a:lumMod val="85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endParaRPr>
            </a:p>
          </p:txBody>
        </p:sp>
        <p:sp>
          <p:nvSpPr>
            <p:cNvPr id="17" name="모서리가 둥근 직사각형 40">
              <a:extLst>
                <a:ext uri="{FF2B5EF4-FFF2-40B4-BE49-F238E27FC236}">
                  <a16:creationId xmlns:a16="http://schemas.microsoft.com/office/drawing/2014/main" id="{AF74CA35-DD4A-4E0E-B79B-E9BCAFBCF862}"/>
                </a:ext>
              </a:extLst>
            </p:cNvPr>
            <p:cNvSpPr/>
            <p:nvPr/>
          </p:nvSpPr>
          <p:spPr>
            <a:xfrm>
              <a:off x="5729639" y="134012"/>
              <a:ext cx="234518" cy="234801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30325">
                <a:spcBef>
                  <a:spcPts val="300"/>
                </a:spcBef>
                <a:buSzPct val="100000"/>
              </a:pPr>
              <a:r>
                <a:rPr lang="en-US" altLang="ko-KR" sz="1200" spc="-50" dirty="0">
                  <a:ln>
                    <a:solidFill>
                      <a:schemeClr val="bg1">
                        <a:lumMod val="85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돋움체 Bold" panose="00000800000000000000" pitchFamily="2" charset="-127"/>
                  <a:ea typeface="KoPub돋움체 Bold" panose="00000800000000000000" pitchFamily="2" charset="-127"/>
                </a:rPr>
                <a:t>Ⅱ</a:t>
              </a:r>
              <a:endParaRPr lang="ko-KR" altLang="en-US" sz="1200" spc="-50" dirty="0">
                <a:ln>
                  <a:solidFill>
                    <a:schemeClr val="bg1">
                      <a:lumMod val="85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endParaRPr>
            </a:p>
          </p:txBody>
        </p:sp>
        <p:sp>
          <p:nvSpPr>
            <p:cNvPr id="18" name="모서리가 둥근 직사각형 41">
              <a:extLst>
                <a:ext uri="{FF2B5EF4-FFF2-40B4-BE49-F238E27FC236}">
                  <a16:creationId xmlns:a16="http://schemas.microsoft.com/office/drawing/2014/main" id="{C57DCDFB-EDD9-4DAD-8EEB-5C05B849571A}"/>
                </a:ext>
              </a:extLst>
            </p:cNvPr>
            <p:cNvSpPr/>
            <p:nvPr/>
          </p:nvSpPr>
          <p:spPr>
            <a:xfrm>
              <a:off x="6029983" y="134012"/>
              <a:ext cx="234995" cy="234801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>
                <a:defRPr/>
              </a:pPr>
              <a:r>
                <a:rPr lang="en-US" altLang="ko-KR" sz="1200" spc="-50" dirty="0">
                  <a:ln>
                    <a:solidFill>
                      <a:schemeClr val="bg1">
                        <a:lumMod val="85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돋움체 Bold" panose="00000800000000000000" pitchFamily="2" charset="-127"/>
                  <a:ea typeface="KoPub돋움체 Bold" panose="00000800000000000000" pitchFamily="2" charset="-127"/>
                </a:rPr>
                <a:t>Ⅲ</a:t>
              </a:r>
              <a:endParaRPr lang="ko-KR" altLang="en-US" sz="1200" spc="-50" dirty="0">
                <a:ln>
                  <a:solidFill>
                    <a:prstClr val="white">
                      <a:lumMod val="85000"/>
                      <a:alpha val="0"/>
                    </a:prstClr>
                  </a:solidFill>
                </a:ln>
                <a:solidFill>
                  <a:prstClr val="white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endParaRPr>
            </a:p>
          </p:txBody>
        </p:sp>
        <p:sp>
          <p:nvSpPr>
            <p:cNvPr id="19" name="모서리가 둥근 직사각형 42">
              <a:extLst>
                <a:ext uri="{FF2B5EF4-FFF2-40B4-BE49-F238E27FC236}">
                  <a16:creationId xmlns:a16="http://schemas.microsoft.com/office/drawing/2014/main" id="{E6CB9817-ECB7-486E-BA4E-DC55B137EF93}"/>
                </a:ext>
              </a:extLst>
            </p:cNvPr>
            <p:cNvSpPr/>
            <p:nvPr/>
          </p:nvSpPr>
          <p:spPr>
            <a:xfrm>
              <a:off x="8750996" y="134012"/>
              <a:ext cx="245964" cy="234801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200" spc="-50" dirty="0">
                  <a:ln>
                    <a:solidFill>
                      <a:schemeClr val="bg1">
                        <a:lumMod val="85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돋움체 Bold" panose="00000800000000000000" pitchFamily="2" charset="-127"/>
                  <a:ea typeface="KoPub돋움체 Bold" panose="00000800000000000000" pitchFamily="2" charset="-127"/>
                </a:rPr>
                <a:t>Ⅵ</a:t>
              </a:r>
              <a:endParaRPr lang="ko-KR" altLang="en-US" sz="1200" spc="-50" dirty="0">
                <a:ln>
                  <a:solidFill>
                    <a:schemeClr val="bg1">
                      <a:lumMod val="85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endParaRPr>
            </a:p>
          </p:txBody>
        </p:sp>
        <p:sp>
          <p:nvSpPr>
            <p:cNvPr id="20" name="모서리가 둥근 직사각형 43">
              <a:extLst>
                <a:ext uri="{FF2B5EF4-FFF2-40B4-BE49-F238E27FC236}">
                  <a16:creationId xmlns:a16="http://schemas.microsoft.com/office/drawing/2014/main" id="{53196820-EC2F-4281-87CE-211077D8C48E}"/>
                </a:ext>
              </a:extLst>
            </p:cNvPr>
            <p:cNvSpPr/>
            <p:nvPr/>
          </p:nvSpPr>
          <p:spPr>
            <a:xfrm>
              <a:off x="6631780" y="134012"/>
              <a:ext cx="2061426" cy="234801"/>
            </a:xfrm>
            <a:prstGeom prst="roundRect">
              <a:avLst/>
            </a:prstGeom>
            <a:solidFill>
              <a:srgbClr val="2D506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200" spc="-50" dirty="0">
                  <a:ln>
                    <a:solidFill>
                      <a:schemeClr val="bg1">
                        <a:lumMod val="85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돋움체 Bold" panose="00000800000000000000" pitchFamily="2" charset="-127"/>
                  <a:ea typeface="KoPub돋움체 Bold" panose="00000800000000000000" pitchFamily="2" charset="-127"/>
                </a:rPr>
                <a:t>Ⅴ. </a:t>
              </a:r>
              <a:r>
                <a:rPr lang="ko-KR" altLang="en-US" sz="1200" spc="-50" dirty="0" smtClean="0">
                  <a:ln>
                    <a:solidFill>
                      <a:schemeClr val="bg1">
                        <a:lumMod val="85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돋움체 Bold" panose="00000800000000000000" pitchFamily="2" charset="-127"/>
                  <a:ea typeface="KoPub돋움체 Bold" panose="00000800000000000000" pitchFamily="2" charset="-127"/>
                </a:rPr>
                <a:t>연구목표 및 성능목표 달성도</a:t>
              </a:r>
              <a:endParaRPr lang="ko-KR" altLang="en-US" sz="1200" spc="-50" dirty="0">
                <a:ln>
                  <a:solidFill>
                    <a:schemeClr val="bg1">
                      <a:lumMod val="85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endParaRPr>
            </a:p>
          </p:txBody>
        </p:sp>
        <p:sp>
          <p:nvSpPr>
            <p:cNvPr id="21" name="모서리가 둥근 직사각형 44">
              <a:extLst>
                <a:ext uri="{FF2B5EF4-FFF2-40B4-BE49-F238E27FC236}">
                  <a16:creationId xmlns:a16="http://schemas.microsoft.com/office/drawing/2014/main" id="{2DDA21CF-81B4-47FB-ACEC-30B29478E697}"/>
                </a:ext>
              </a:extLst>
            </p:cNvPr>
            <p:cNvSpPr/>
            <p:nvPr/>
          </p:nvSpPr>
          <p:spPr>
            <a:xfrm>
              <a:off x="6330804" y="134012"/>
              <a:ext cx="235151" cy="234801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200" spc="-50" dirty="0">
                  <a:ln>
                    <a:solidFill>
                      <a:schemeClr val="bg1">
                        <a:lumMod val="85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돋움체 Bold" panose="00000800000000000000" pitchFamily="2" charset="-127"/>
                  <a:ea typeface="KoPub돋움체 Bold" panose="00000800000000000000" pitchFamily="2" charset="-127"/>
                </a:rPr>
                <a:t>Ⅳ</a:t>
              </a:r>
              <a:endParaRPr lang="ko-KR" altLang="en-US" sz="1200" spc="-50" dirty="0">
                <a:ln>
                  <a:solidFill>
                    <a:schemeClr val="bg1">
                      <a:lumMod val="85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16596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그림 25">
            <a:extLst>
              <a:ext uri="{FF2B5EF4-FFF2-40B4-BE49-F238E27FC236}">
                <a16:creationId xmlns:a16="http://schemas.microsoft.com/office/drawing/2014/main" id="{AD7040A1-E3A2-4ECF-A5F4-DB1F93CB66F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828675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13C0D3C6-25C0-43FD-A0F3-13EE231E8760}"/>
              </a:ext>
            </a:extLst>
          </p:cNvPr>
          <p:cNvSpPr txBox="1"/>
          <p:nvPr/>
        </p:nvSpPr>
        <p:spPr>
          <a:xfrm>
            <a:off x="158308" y="113210"/>
            <a:ext cx="306686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042873" latinLnBrk="1">
              <a:buClr>
                <a:schemeClr val="tx1">
                  <a:lumMod val="50000"/>
                  <a:lumOff val="50000"/>
                </a:schemeClr>
              </a:buClr>
            </a:pPr>
            <a:r>
              <a:rPr lang="ko-KR" altLang="en-US" sz="1050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화산섬 제주의 </a:t>
            </a:r>
            <a:r>
              <a:rPr lang="ko-KR" altLang="en-US" sz="1050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66FFFF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실시간 홍수 감지 및 안전지원 기술 </a:t>
            </a:r>
            <a:r>
              <a:rPr lang="ko-KR" altLang="en-US" sz="1050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개발</a:t>
            </a:r>
            <a:endParaRPr lang="ko-KR" altLang="en-US" sz="105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/>
              </a:solidFill>
              <a:latin typeface="KoPub돋움체 Bold" panose="02020603020101020101" pitchFamily="18" charset="-127"/>
              <a:ea typeface="KoPub돋움체 Bold" panose="02020603020101020101" pitchFamily="18" charset="-127"/>
            </a:endParaRPr>
          </a:p>
        </p:txBody>
      </p:sp>
      <p:cxnSp>
        <p:nvCxnSpPr>
          <p:cNvPr id="29" name="직선 연결선 28">
            <a:extLst>
              <a:ext uri="{FF2B5EF4-FFF2-40B4-BE49-F238E27FC236}">
                <a16:creationId xmlns:a16="http://schemas.microsoft.com/office/drawing/2014/main" id="{2A3B4120-C5D6-4E6B-83EF-99A42724F464}"/>
              </a:ext>
            </a:extLst>
          </p:cNvPr>
          <p:cNvCxnSpPr>
            <a:cxnSpLocks/>
          </p:cNvCxnSpPr>
          <p:nvPr/>
        </p:nvCxnSpPr>
        <p:spPr>
          <a:xfrm>
            <a:off x="250825" y="366126"/>
            <a:ext cx="2881015" cy="1000"/>
          </a:xfrm>
          <a:prstGeom prst="line">
            <a:avLst/>
          </a:prstGeom>
          <a:ln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" name="TextBox 86">
            <a:extLst>
              <a:ext uri="{FF2B5EF4-FFF2-40B4-BE49-F238E27FC236}">
                <a16:creationId xmlns:a16="http://schemas.microsoft.com/office/drawing/2014/main" id="{4C98EC26-7629-4A2B-ACCB-12B9E2EBE40D}"/>
              </a:ext>
            </a:extLst>
          </p:cNvPr>
          <p:cNvSpPr txBox="1"/>
          <p:nvPr/>
        </p:nvSpPr>
        <p:spPr>
          <a:xfrm>
            <a:off x="157980" y="400592"/>
            <a:ext cx="75151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042873" latinLnBrk="1">
              <a:spcAft>
                <a:spcPts val="600"/>
              </a:spcAft>
              <a:buClr>
                <a:schemeClr val="tx1">
                  <a:lumMod val="50000"/>
                  <a:lumOff val="50000"/>
                </a:schemeClr>
              </a:buClr>
            </a:pPr>
            <a:r>
              <a:rPr lang="ko-KR" altLang="en-US" sz="2000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기관별 연구개발성과 성능목표 및 주요 실적 </a:t>
            </a:r>
            <a:r>
              <a:rPr lang="ko-KR" altLang="en-US" sz="1600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 </a:t>
            </a:r>
            <a:r>
              <a:rPr lang="ko-KR" altLang="en-US" sz="1600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FFFF00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한국건설기술연구원</a:t>
            </a:r>
            <a:r>
              <a:rPr lang="en-US" altLang="ko-KR" sz="1600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FFFF00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/</a:t>
            </a:r>
            <a:r>
              <a:rPr lang="ko-KR" altLang="en-US" sz="1600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FFFF00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㈜</a:t>
            </a:r>
            <a:r>
              <a:rPr lang="ko-KR" altLang="en-US" sz="1600" dirty="0" err="1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FFFF00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헤르메시스</a:t>
            </a:r>
            <a:endParaRPr lang="en-US" altLang="ko-KR" sz="160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/>
              </a:solidFill>
              <a:latin typeface="KoPub돋움체 Bold" panose="02020603020101020101" pitchFamily="18" charset="-127"/>
              <a:ea typeface="KoPub돋움체 Bold" panose="02020603020101020101" pitchFamily="18" charset="-127"/>
            </a:endParaRPr>
          </a:p>
        </p:txBody>
      </p:sp>
      <p:sp>
        <p:nvSpPr>
          <p:cNvPr id="49" name="Slide Number Placeholder 4">
            <a:extLst>
              <a:ext uri="{FF2B5EF4-FFF2-40B4-BE49-F238E27FC236}">
                <a16:creationId xmlns:a16="http://schemas.microsoft.com/office/drawing/2014/main" id="{2109913F-AE7C-4464-BE13-AABF4197645E}"/>
              </a:ext>
            </a:extLst>
          </p:cNvPr>
          <p:cNvSpPr txBox="1">
            <a:spLocks/>
          </p:cNvSpPr>
          <p:nvPr/>
        </p:nvSpPr>
        <p:spPr>
          <a:xfrm>
            <a:off x="4126064" y="6541360"/>
            <a:ext cx="891872" cy="25567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dirty="0"/>
              <a:t>Page </a:t>
            </a:r>
            <a:fld id="{F03C90E3-98FA-4A46-95E3-0DCDD3916FEC}" type="slidenum">
              <a:rPr lang="ko-KR" altLang="en-US" smtClean="0"/>
              <a:pPr algn="ctr"/>
              <a:t>49</a:t>
            </a:fld>
            <a:endParaRPr lang="ko-KR" altLang="en-US" dirty="0"/>
          </a:p>
        </p:txBody>
      </p:sp>
      <p:grpSp>
        <p:nvGrpSpPr>
          <p:cNvPr id="15" name="그룹 14"/>
          <p:cNvGrpSpPr/>
          <p:nvPr/>
        </p:nvGrpSpPr>
        <p:grpSpPr>
          <a:xfrm>
            <a:off x="5415608" y="134012"/>
            <a:ext cx="3581352" cy="234801"/>
            <a:chOff x="5415608" y="134012"/>
            <a:chExt cx="3581352" cy="234801"/>
          </a:xfrm>
        </p:grpSpPr>
        <p:sp>
          <p:nvSpPr>
            <p:cNvPr id="16" name="모서리가 둥근 직사각형 39">
              <a:extLst>
                <a:ext uri="{FF2B5EF4-FFF2-40B4-BE49-F238E27FC236}">
                  <a16:creationId xmlns:a16="http://schemas.microsoft.com/office/drawing/2014/main" id="{3EF32203-AADE-4ED4-85C2-40B06A41E507}"/>
                </a:ext>
              </a:extLst>
            </p:cNvPr>
            <p:cNvSpPr/>
            <p:nvPr/>
          </p:nvSpPr>
          <p:spPr>
            <a:xfrm>
              <a:off x="5415608" y="134012"/>
              <a:ext cx="248205" cy="234801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30325">
                <a:spcBef>
                  <a:spcPts val="300"/>
                </a:spcBef>
                <a:buSzPct val="100000"/>
              </a:pPr>
              <a:r>
                <a:rPr lang="en-US" altLang="ko-KR" sz="1200" spc="-50" dirty="0">
                  <a:ln>
                    <a:solidFill>
                      <a:schemeClr val="bg1">
                        <a:lumMod val="85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돋움체 Bold" panose="00000800000000000000" pitchFamily="2" charset="-127"/>
                  <a:ea typeface="KoPub돋움체 Bold" panose="00000800000000000000" pitchFamily="2" charset="-127"/>
                </a:rPr>
                <a:t>Ⅰ</a:t>
              </a:r>
              <a:endParaRPr lang="ko-KR" altLang="en-US" sz="1200" spc="-50" dirty="0">
                <a:ln>
                  <a:solidFill>
                    <a:schemeClr val="bg1">
                      <a:lumMod val="85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endParaRPr>
            </a:p>
          </p:txBody>
        </p:sp>
        <p:sp>
          <p:nvSpPr>
            <p:cNvPr id="17" name="모서리가 둥근 직사각형 40">
              <a:extLst>
                <a:ext uri="{FF2B5EF4-FFF2-40B4-BE49-F238E27FC236}">
                  <a16:creationId xmlns:a16="http://schemas.microsoft.com/office/drawing/2014/main" id="{AF74CA35-DD4A-4E0E-B79B-E9BCAFBCF862}"/>
                </a:ext>
              </a:extLst>
            </p:cNvPr>
            <p:cNvSpPr/>
            <p:nvPr/>
          </p:nvSpPr>
          <p:spPr>
            <a:xfrm>
              <a:off x="5729639" y="134012"/>
              <a:ext cx="234518" cy="234801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30325">
                <a:spcBef>
                  <a:spcPts val="300"/>
                </a:spcBef>
                <a:buSzPct val="100000"/>
              </a:pPr>
              <a:r>
                <a:rPr lang="en-US" altLang="ko-KR" sz="1200" spc="-50" dirty="0">
                  <a:ln>
                    <a:solidFill>
                      <a:schemeClr val="bg1">
                        <a:lumMod val="85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돋움체 Bold" panose="00000800000000000000" pitchFamily="2" charset="-127"/>
                  <a:ea typeface="KoPub돋움체 Bold" panose="00000800000000000000" pitchFamily="2" charset="-127"/>
                </a:rPr>
                <a:t>Ⅱ</a:t>
              </a:r>
              <a:endParaRPr lang="ko-KR" altLang="en-US" sz="1200" spc="-50" dirty="0">
                <a:ln>
                  <a:solidFill>
                    <a:schemeClr val="bg1">
                      <a:lumMod val="85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endParaRPr>
            </a:p>
          </p:txBody>
        </p:sp>
        <p:sp>
          <p:nvSpPr>
            <p:cNvPr id="18" name="모서리가 둥근 직사각형 41">
              <a:extLst>
                <a:ext uri="{FF2B5EF4-FFF2-40B4-BE49-F238E27FC236}">
                  <a16:creationId xmlns:a16="http://schemas.microsoft.com/office/drawing/2014/main" id="{C57DCDFB-EDD9-4DAD-8EEB-5C05B849571A}"/>
                </a:ext>
              </a:extLst>
            </p:cNvPr>
            <p:cNvSpPr/>
            <p:nvPr/>
          </p:nvSpPr>
          <p:spPr>
            <a:xfrm>
              <a:off x="6029983" y="134012"/>
              <a:ext cx="234995" cy="234801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>
                <a:defRPr/>
              </a:pPr>
              <a:r>
                <a:rPr lang="en-US" altLang="ko-KR" sz="1200" spc="-50" dirty="0">
                  <a:ln>
                    <a:solidFill>
                      <a:schemeClr val="bg1">
                        <a:lumMod val="85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돋움체 Bold" panose="00000800000000000000" pitchFamily="2" charset="-127"/>
                  <a:ea typeface="KoPub돋움체 Bold" panose="00000800000000000000" pitchFamily="2" charset="-127"/>
                </a:rPr>
                <a:t>Ⅲ</a:t>
              </a:r>
              <a:endParaRPr lang="ko-KR" altLang="en-US" sz="1200" spc="-50" dirty="0">
                <a:ln>
                  <a:solidFill>
                    <a:prstClr val="white">
                      <a:lumMod val="85000"/>
                      <a:alpha val="0"/>
                    </a:prstClr>
                  </a:solidFill>
                </a:ln>
                <a:solidFill>
                  <a:prstClr val="white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endParaRPr>
            </a:p>
          </p:txBody>
        </p:sp>
        <p:sp>
          <p:nvSpPr>
            <p:cNvPr id="19" name="모서리가 둥근 직사각형 42">
              <a:extLst>
                <a:ext uri="{FF2B5EF4-FFF2-40B4-BE49-F238E27FC236}">
                  <a16:creationId xmlns:a16="http://schemas.microsoft.com/office/drawing/2014/main" id="{E6CB9817-ECB7-486E-BA4E-DC55B137EF93}"/>
                </a:ext>
              </a:extLst>
            </p:cNvPr>
            <p:cNvSpPr/>
            <p:nvPr/>
          </p:nvSpPr>
          <p:spPr>
            <a:xfrm>
              <a:off x="8750996" y="134012"/>
              <a:ext cx="245964" cy="234801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200" spc="-50" dirty="0">
                  <a:ln>
                    <a:solidFill>
                      <a:schemeClr val="bg1">
                        <a:lumMod val="85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돋움체 Bold" panose="00000800000000000000" pitchFamily="2" charset="-127"/>
                  <a:ea typeface="KoPub돋움체 Bold" panose="00000800000000000000" pitchFamily="2" charset="-127"/>
                </a:rPr>
                <a:t>Ⅵ</a:t>
              </a:r>
              <a:endParaRPr lang="ko-KR" altLang="en-US" sz="1200" spc="-50" dirty="0">
                <a:ln>
                  <a:solidFill>
                    <a:schemeClr val="bg1">
                      <a:lumMod val="85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endParaRPr>
            </a:p>
          </p:txBody>
        </p:sp>
        <p:sp>
          <p:nvSpPr>
            <p:cNvPr id="20" name="모서리가 둥근 직사각형 43">
              <a:extLst>
                <a:ext uri="{FF2B5EF4-FFF2-40B4-BE49-F238E27FC236}">
                  <a16:creationId xmlns:a16="http://schemas.microsoft.com/office/drawing/2014/main" id="{53196820-EC2F-4281-87CE-211077D8C48E}"/>
                </a:ext>
              </a:extLst>
            </p:cNvPr>
            <p:cNvSpPr/>
            <p:nvPr/>
          </p:nvSpPr>
          <p:spPr>
            <a:xfrm>
              <a:off x="6631780" y="134012"/>
              <a:ext cx="2061426" cy="234801"/>
            </a:xfrm>
            <a:prstGeom prst="roundRect">
              <a:avLst/>
            </a:prstGeom>
            <a:solidFill>
              <a:srgbClr val="2D506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200" spc="-50" dirty="0">
                  <a:ln>
                    <a:solidFill>
                      <a:schemeClr val="bg1">
                        <a:lumMod val="85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돋움체 Bold" panose="00000800000000000000" pitchFamily="2" charset="-127"/>
                  <a:ea typeface="KoPub돋움체 Bold" panose="00000800000000000000" pitchFamily="2" charset="-127"/>
                </a:rPr>
                <a:t>Ⅴ. </a:t>
              </a:r>
              <a:r>
                <a:rPr lang="ko-KR" altLang="en-US" sz="1200" spc="-50" dirty="0" smtClean="0">
                  <a:ln>
                    <a:solidFill>
                      <a:schemeClr val="bg1">
                        <a:lumMod val="85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돋움체 Bold" panose="00000800000000000000" pitchFamily="2" charset="-127"/>
                  <a:ea typeface="KoPub돋움체 Bold" panose="00000800000000000000" pitchFamily="2" charset="-127"/>
                </a:rPr>
                <a:t>연구목표 및 성능목표 달성도</a:t>
              </a:r>
              <a:endParaRPr lang="ko-KR" altLang="en-US" sz="1200" spc="-50" dirty="0">
                <a:ln>
                  <a:solidFill>
                    <a:schemeClr val="bg1">
                      <a:lumMod val="85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endParaRPr>
            </a:p>
          </p:txBody>
        </p:sp>
        <p:sp>
          <p:nvSpPr>
            <p:cNvPr id="21" name="모서리가 둥근 직사각형 44">
              <a:extLst>
                <a:ext uri="{FF2B5EF4-FFF2-40B4-BE49-F238E27FC236}">
                  <a16:creationId xmlns:a16="http://schemas.microsoft.com/office/drawing/2014/main" id="{2DDA21CF-81B4-47FB-ACEC-30B29478E697}"/>
                </a:ext>
              </a:extLst>
            </p:cNvPr>
            <p:cNvSpPr/>
            <p:nvPr/>
          </p:nvSpPr>
          <p:spPr>
            <a:xfrm>
              <a:off x="6330804" y="134012"/>
              <a:ext cx="235151" cy="234801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200" spc="-50" dirty="0">
                  <a:ln>
                    <a:solidFill>
                      <a:schemeClr val="bg1">
                        <a:lumMod val="85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돋움체 Bold" panose="00000800000000000000" pitchFamily="2" charset="-127"/>
                  <a:ea typeface="KoPub돋움체 Bold" panose="00000800000000000000" pitchFamily="2" charset="-127"/>
                </a:rPr>
                <a:t>Ⅳ</a:t>
              </a:r>
              <a:endParaRPr lang="ko-KR" altLang="en-US" sz="1200" spc="-50" dirty="0">
                <a:ln>
                  <a:solidFill>
                    <a:schemeClr val="bg1">
                      <a:lumMod val="85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endParaRPr>
            </a:p>
          </p:txBody>
        </p:sp>
      </p:grpSp>
      <p:pic>
        <p:nvPicPr>
          <p:cNvPr id="2" name="그림 1"/>
          <p:cNvPicPr>
            <a:picLocks noChangeAspect="1"/>
          </p:cNvPicPr>
          <p:nvPr/>
        </p:nvPicPr>
        <p:blipFill rotWithShape="1">
          <a:blip r:embed="rId4"/>
          <a:srcRect r="-438" b="8000"/>
          <a:stretch/>
        </p:blipFill>
        <p:spPr>
          <a:xfrm>
            <a:off x="250825" y="1477505"/>
            <a:ext cx="8306484" cy="3374715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1920" y="4960612"/>
            <a:ext cx="7800160" cy="1443478"/>
          </a:xfrm>
          <a:prstGeom prst="rect">
            <a:avLst/>
          </a:prstGeom>
        </p:spPr>
      </p:pic>
      <p:sp>
        <p:nvSpPr>
          <p:cNvPr id="22" name="직사각형 21"/>
          <p:cNvSpPr/>
          <p:nvPr/>
        </p:nvSpPr>
        <p:spPr>
          <a:xfrm>
            <a:off x="250825" y="953985"/>
            <a:ext cx="26516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dirty="0" smtClean="0"/>
              <a:t>● 홍수 위험지수 정확도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026486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그룹 33">
            <a:extLst>
              <a:ext uri="{FF2B5EF4-FFF2-40B4-BE49-F238E27FC236}">
                <a16:creationId xmlns:a16="http://schemas.microsoft.com/office/drawing/2014/main" id="{4B95A0DA-644F-4BFA-9447-BF789A5E384B}"/>
              </a:ext>
            </a:extLst>
          </p:cNvPr>
          <p:cNvGrpSpPr/>
          <p:nvPr/>
        </p:nvGrpSpPr>
        <p:grpSpPr>
          <a:xfrm>
            <a:off x="4362994" y="2062783"/>
            <a:ext cx="4713292" cy="943021"/>
            <a:chOff x="4362994" y="773914"/>
            <a:chExt cx="4713292" cy="943021"/>
          </a:xfrm>
        </p:grpSpPr>
        <p:grpSp>
          <p:nvGrpSpPr>
            <p:cNvPr id="17" name="그룹 16">
              <a:extLst>
                <a:ext uri="{FF2B5EF4-FFF2-40B4-BE49-F238E27FC236}">
                  <a16:creationId xmlns:a16="http://schemas.microsoft.com/office/drawing/2014/main" id="{E59F325F-3C38-4B15-B34B-4C69F37F6EDE}"/>
                </a:ext>
              </a:extLst>
            </p:cNvPr>
            <p:cNvGrpSpPr/>
            <p:nvPr/>
          </p:nvGrpSpPr>
          <p:grpSpPr>
            <a:xfrm>
              <a:off x="4362994" y="773914"/>
              <a:ext cx="4713292" cy="943021"/>
              <a:chOff x="60960" y="3543240"/>
              <a:chExt cx="9233040" cy="1847319"/>
            </a:xfrm>
          </p:grpSpPr>
          <p:pic>
            <p:nvPicPr>
              <p:cNvPr id="7" name="그림 6">
                <a:extLst>
                  <a:ext uri="{FF2B5EF4-FFF2-40B4-BE49-F238E27FC236}">
                    <a16:creationId xmlns:a16="http://schemas.microsoft.com/office/drawing/2014/main" id="{5DB552F0-E95A-4558-8B6C-3D5BF6B34F5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0000" y="3576970"/>
                <a:ext cx="9144000" cy="1813589"/>
              </a:xfrm>
              <a:prstGeom prst="rect">
                <a:avLst/>
              </a:prstGeom>
            </p:spPr>
          </p:pic>
          <p:pic>
            <p:nvPicPr>
              <p:cNvPr id="4" name="그림 3">
                <a:extLst>
                  <a:ext uri="{FF2B5EF4-FFF2-40B4-BE49-F238E27FC236}">
                    <a16:creationId xmlns:a16="http://schemas.microsoft.com/office/drawing/2014/main" id="{12ED2395-4F82-4052-86EB-B98124707E7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960" y="3543240"/>
                <a:ext cx="1818321" cy="1293691"/>
              </a:xfrm>
              <a:prstGeom prst="rect">
                <a:avLst/>
              </a:prstGeom>
            </p:spPr>
          </p:pic>
        </p:grp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5D88A726-1B83-448D-B614-ED85DFB5790A}"/>
                </a:ext>
              </a:extLst>
            </p:cNvPr>
            <p:cNvSpPr txBox="1"/>
            <p:nvPr/>
          </p:nvSpPr>
          <p:spPr>
            <a:xfrm>
              <a:off x="4537167" y="844476"/>
              <a:ext cx="59218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2800" dirty="0">
                  <a:solidFill>
                    <a:schemeClr val="bg1"/>
                  </a:solidFill>
                  <a:latin typeface="KoPub바탕체 Bold" panose="00000800000000000000" pitchFamily="2" charset="-127"/>
                  <a:ea typeface="KoPub바탕체 Bold" panose="00000800000000000000" pitchFamily="2" charset="-127"/>
                </a:rPr>
                <a:t>Ⅰ</a:t>
              </a:r>
              <a:endParaRPr lang="ko-KR" altLang="en-US" sz="2800" dirty="0">
                <a:solidFill>
                  <a:schemeClr val="bg1"/>
                </a:solidFill>
                <a:latin typeface="KoPub바탕체 Bold" panose="00000800000000000000" pitchFamily="2" charset="-127"/>
                <a:ea typeface="KoPub바탕체 Bold" panose="00000800000000000000" pitchFamily="2" charset="-127"/>
              </a:endParaRP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2AD28A51-684D-4E15-A7E7-756FDF87C475}"/>
                </a:ext>
              </a:extLst>
            </p:cNvPr>
            <p:cNvSpPr txBox="1"/>
            <p:nvPr/>
          </p:nvSpPr>
          <p:spPr>
            <a:xfrm>
              <a:off x="5403669" y="906031"/>
              <a:ext cx="286800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2000" spc="-15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Bold" panose="02020603020101020101" pitchFamily="18" charset="-127"/>
                  <a:ea typeface="KoPub돋움체 Bold" panose="02020603020101020101" pitchFamily="18" charset="-127"/>
                </a:rPr>
                <a:t>연구배경 및 필요성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27A1B00D-C31C-433F-AB54-B6BB008F8D26}"/>
              </a:ext>
            </a:extLst>
          </p:cNvPr>
          <p:cNvSpPr txBox="1"/>
          <p:nvPr/>
        </p:nvSpPr>
        <p:spPr>
          <a:xfrm>
            <a:off x="4329621" y="1312274"/>
            <a:ext cx="48508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pc="-150" dirty="0">
                <a:solidFill>
                  <a:srgbClr val="3C83C5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화산섬 제주의 </a:t>
            </a:r>
            <a:r>
              <a:rPr lang="ko-KR" altLang="en-US" sz="2000" spc="-150" dirty="0">
                <a:solidFill>
                  <a:schemeClr val="tx2">
                    <a:lumMod val="75000"/>
                  </a:schemeClr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실시간 홍수 감지</a:t>
            </a:r>
            <a:r>
              <a:rPr lang="ko-KR" altLang="en-US" sz="2000" spc="-150" dirty="0">
                <a:solidFill>
                  <a:srgbClr val="3C83C5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 </a:t>
            </a:r>
            <a:r>
              <a:rPr lang="ko-KR" altLang="en-US" spc="-150" dirty="0">
                <a:solidFill>
                  <a:schemeClr val="tx2">
                    <a:lumMod val="75000"/>
                  </a:schemeClr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및 </a:t>
            </a:r>
            <a:r>
              <a:rPr lang="ko-KR" altLang="en-US" sz="2000" spc="-150" dirty="0">
                <a:solidFill>
                  <a:schemeClr val="tx2">
                    <a:lumMod val="75000"/>
                  </a:schemeClr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안전지원</a:t>
            </a:r>
            <a:r>
              <a:rPr lang="ko-KR" altLang="en-US" spc="-150" dirty="0">
                <a:solidFill>
                  <a:schemeClr val="tx2">
                    <a:lumMod val="75000"/>
                  </a:schemeClr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 기술 </a:t>
            </a:r>
            <a:r>
              <a:rPr lang="ko-KR" altLang="en-US" spc="-150" dirty="0">
                <a:solidFill>
                  <a:srgbClr val="3C83C5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개발</a:t>
            </a:r>
            <a:endParaRPr lang="ko-KR" altLang="en-US" sz="2200" spc="-150" dirty="0">
              <a:solidFill>
                <a:srgbClr val="3C83C5"/>
              </a:solidFill>
              <a:latin typeface="KoPub돋움체 Bold" panose="02020603020101020101" pitchFamily="18" charset="-127"/>
              <a:ea typeface="KoPub돋움체 Bold" panose="02020603020101020101" pitchFamily="18" charset="-127"/>
            </a:endParaRPr>
          </a:p>
        </p:txBody>
      </p:sp>
      <p:grpSp>
        <p:nvGrpSpPr>
          <p:cNvPr id="16" name="그룹 15">
            <a:extLst>
              <a:ext uri="{FF2B5EF4-FFF2-40B4-BE49-F238E27FC236}">
                <a16:creationId xmlns:a16="http://schemas.microsoft.com/office/drawing/2014/main" id="{ED02CA87-9DC0-4797-BD7D-CC312C830ACC}"/>
              </a:ext>
            </a:extLst>
          </p:cNvPr>
          <p:cNvGrpSpPr/>
          <p:nvPr/>
        </p:nvGrpSpPr>
        <p:grpSpPr>
          <a:xfrm>
            <a:off x="4362993" y="1262507"/>
            <a:ext cx="4781007" cy="540000"/>
            <a:chOff x="513806" y="2586443"/>
            <a:chExt cx="2551611" cy="444137"/>
          </a:xfrm>
        </p:grpSpPr>
        <p:cxnSp>
          <p:nvCxnSpPr>
            <p:cNvPr id="18" name="직선 연결선 17">
              <a:extLst>
                <a:ext uri="{FF2B5EF4-FFF2-40B4-BE49-F238E27FC236}">
                  <a16:creationId xmlns:a16="http://schemas.microsoft.com/office/drawing/2014/main" id="{7C460817-CA15-4968-BE17-FBEA344802D8}"/>
                </a:ext>
              </a:extLst>
            </p:cNvPr>
            <p:cNvCxnSpPr/>
            <p:nvPr/>
          </p:nvCxnSpPr>
          <p:spPr>
            <a:xfrm>
              <a:off x="513806" y="2586443"/>
              <a:ext cx="2551611" cy="0"/>
            </a:xfrm>
            <a:prstGeom prst="line">
              <a:avLst/>
            </a:prstGeom>
            <a:ln w="15875">
              <a:solidFill>
                <a:srgbClr val="4589C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직선 연결선 18">
              <a:extLst>
                <a:ext uri="{FF2B5EF4-FFF2-40B4-BE49-F238E27FC236}">
                  <a16:creationId xmlns:a16="http://schemas.microsoft.com/office/drawing/2014/main" id="{6DDE2420-EC71-4B15-A818-4DD86623FC13}"/>
                </a:ext>
              </a:extLst>
            </p:cNvPr>
            <p:cNvCxnSpPr/>
            <p:nvPr/>
          </p:nvCxnSpPr>
          <p:spPr>
            <a:xfrm>
              <a:off x="513806" y="3030580"/>
              <a:ext cx="2551611" cy="0"/>
            </a:xfrm>
            <a:prstGeom prst="line">
              <a:avLst/>
            </a:prstGeom>
            <a:ln w="15875">
              <a:solidFill>
                <a:srgbClr val="4589C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2" name="그림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0"/>
            <a:ext cx="362595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340962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그림 25">
            <a:extLst>
              <a:ext uri="{FF2B5EF4-FFF2-40B4-BE49-F238E27FC236}">
                <a16:creationId xmlns:a16="http://schemas.microsoft.com/office/drawing/2014/main" id="{AD7040A1-E3A2-4ECF-A5F4-DB1F93CB66F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828675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13C0D3C6-25C0-43FD-A0F3-13EE231E8760}"/>
              </a:ext>
            </a:extLst>
          </p:cNvPr>
          <p:cNvSpPr txBox="1"/>
          <p:nvPr/>
        </p:nvSpPr>
        <p:spPr>
          <a:xfrm>
            <a:off x="158308" y="113210"/>
            <a:ext cx="306686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042873" latinLnBrk="1">
              <a:buClr>
                <a:schemeClr val="tx1">
                  <a:lumMod val="50000"/>
                  <a:lumOff val="50000"/>
                </a:schemeClr>
              </a:buClr>
            </a:pPr>
            <a:r>
              <a:rPr lang="ko-KR" altLang="en-US" sz="1050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화산섬 제주의 </a:t>
            </a:r>
            <a:r>
              <a:rPr lang="ko-KR" altLang="en-US" sz="1050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66FFFF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실시간 홍수 감지 및 안전지원 기술 </a:t>
            </a:r>
            <a:r>
              <a:rPr lang="ko-KR" altLang="en-US" sz="1050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개발</a:t>
            </a:r>
            <a:endParaRPr lang="ko-KR" altLang="en-US" sz="105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/>
              </a:solidFill>
              <a:latin typeface="KoPub돋움체 Bold" panose="02020603020101020101" pitchFamily="18" charset="-127"/>
              <a:ea typeface="KoPub돋움체 Bold" panose="02020603020101020101" pitchFamily="18" charset="-127"/>
            </a:endParaRPr>
          </a:p>
        </p:txBody>
      </p:sp>
      <p:cxnSp>
        <p:nvCxnSpPr>
          <p:cNvPr id="29" name="직선 연결선 28">
            <a:extLst>
              <a:ext uri="{FF2B5EF4-FFF2-40B4-BE49-F238E27FC236}">
                <a16:creationId xmlns:a16="http://schemas.microsoft.com/office/drawing/2014/main" id="{2A3B4120-C5D6-4E6B-83EF-99A42724F464}"/>
              </a:ext>
            </a:extLst>
          </p:cNvPr>
          <p:cNvCxnSpPr>
            <a:cxnSpLocks/>
          </p:cNvCxnSpPr>
          <p:nvPr/>
        </p:nvCxnSpPr>
        <p:spPr>
          <a:xfrm>
            <a:off x="250825" y="366126"/>
            <a:ext cx="2881015" cy="1000"/>
          </a:xfrm>
          <a:prstGeom prst="line">
            <a:avLst/>
          </a:prstGeom>
          <a:ln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" name="TextBox 86">
            <a:extLst>
              <a:ext uri="{FF2B5EF4-FFF2-40B4-BE49-F238E27FC236}">
                <a16:creationId xmlns:a16="http://schemas.microsoft.com/office/drawing/2014/main" id="{4C98EC26-7629-4A2B-ACCB-12B9E2EBE40D}"/>
              </a:ext>
            </a:extLst>
          </p:cNvPr>
          <p:cNvSpPr txBox="1"/>
          <p:nvPr/>
        </p:nvSpPr>
        <p:spPr>
          <a:xfrm>
            <a:off x="157980" y="400592"/>
            <a:ext cx="75151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042873" latinLnBrk="1">
              <a:spcAft>
                <a:spcPts val="600"/>
              </a:spcAft>
              <a:buClr>
                <a:schemeClr val="tx1">
                  <a:lumMod val="50000"/>
                  <a:lumOff val="50000"/>
                </a:schemeClr>
              </a:buClr>
            </a:pPr>
            <a:r>
              <a:rPr lang="ko-KR" altLang="en-US" sz="2000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기관별 연구개발성과 성능목표 및 주요 실적 </a:t>
            </a:r>
            <a:r>
              <a:rPr lang="ko-KR" altLang="en-US" sz="1600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 </a:t>
            </a:r>
            <a:r>
              <a:rPr lang="ko-KR" altLang="en-US" sz="1600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FFFF00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한국건설기술연구원</a:t>
            </a:r>
            <a:r>
              <a:rPr lang="en-US" altLang="ko-KR" sz="1600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FFFF00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/</a:t>
            </a:r>
            <a:r>
              <a:rPr lang="ko-KR" altLang="en-US" sz="1600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FFFF00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㈜</a:t>
            </a:r>
            <a:r>
              <a:rPr lang="ko-KR" altLang="en-US" sz="1600" dirty="0" err="1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FFFF00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헤르메시스</a:t>
            </a:r>
            <a:endParaRPr lang="en-US" altLang="ko-KR" sz="160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/>
              </a:solidFill>
              <a:latin typeface="KoPub돋움체 Bold" panose="02020603020101020101" pitchFamily="18" charset="-127"/>
              <a:ea typeface="KoPub돋움체 Bold" panose="02020603020101020101" pitchFamily="18" charset="-127"/>
            </a:endParaRPr>
          </a:p>
        </p:txBody>
      </p:sp>
      <p:sp>
        <p:nvSpPr>
          <p:cNvPr id="49" name="Slide Number Placeholder 4">
            <a:extLst>
              <a:ext uri="{FF2B5EF4-FFF2-40B4-BE49-F238E27FC236}">
                <a16:creationId xmlns:a16="http://schemas.microsoft.com/office/drawing/2014/main" id="{2109913F-AE7C-4464-BE13-AABF4197645E}"/>
              </a:ext>
            </a:extLst>
          </p:cNvPr>
          <p:cNvSpPr txBox="1">
            <a:spLocks/>
          </p:cNvSpPr>
          <p:nvPr/>
        </p:nvSpPr>
        <p:spPr>
          <a:xfrm>
            <a:off x="4126064" y="6541360"/>
            <a:ext cx="891872" cy="25567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dirty="0"/>
              <a:t>Page </a:t>
            </a:r>
            <a:fld id="{F03C90E3-98FA-4A46-95E3-0DCDD3916FEC}" type="slidenum">
              <a:rPr lang="ko-KR" altLang="en-US" smtClean="0"/>
              <a:pPr algn="ctr"/>
              <a:t>50</a:t>
            </a:fld>
            <a:endParaRPr lang="ko-KR" altLang="en-US" dirty="0"/>
          </a:p>
        </p:txBody>
      </p:sp>
      <p:grpSp>
        <p:nvGrpSpPr>
          <p:cNvPr id="15" name="그룹 14"/>
          <p:cNvGrpSpPr/>
          <p:nvPr/>
        </p:nvGrpSpPr>
        <p:grpSpPr>
          <a:xfrm>
            <a:off x="5415608" y="134012"/>
            <a:ext cx="3581352" cy="234801"/>
            <a:chOff x="5415608" y="134012"/>
            <a:chExt cx="3581352" cy="234801"/>
          </a:xfrm>
        </p:grpSpPr>
        <p:sp>
          <p:nvSpPr>
            <p:cNvPr id="16" name="모서리가 둥근 직사각형 39">
              <a:extLst>
                <a:ext uri="{FF2B5EF4-FFF2-40B4-BE49-F238E27FC236}">
                  <a16:creationId xmlns:a16="http://schemas.microsoft.com/office/drawing/2014/main" id="{3EF32203-AADE-4ED4-85C2-40B06A41E507}"/>
                </a:ext>
              </a:extLst>
            </p:cNvPr>
            <p:cNvSpPr/>
            <p:nvPr/>
          </p:nvSpPr>
          <p:spPr>
            <a:xfrm>
              <a:off x="5415608" y="134012"/>
              <a:ext cx="248205" cy="234801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30325">
                <a:spcBef>
                  <a:spcPts val="300"/>
                </a:spcBef>
                <a:buSzPct val="100000"/>
              </a:pPr>
              <a:r>
                <a:rPr lang="en-US" altLang="ko-KR" sz="1200" spc="-50" dirty="0">
                  <a:ln>
                    <a:solidFill>
                      <a:schemeClr val="bg1">
                        <a:lumMod val="85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돋움체 Bold" panose="00000800000000000000" pitchFamily="2" charset="-127"/>
                  <a:ea typeface="KoPub돋움체 Bold" panose="00000800000000000000" pitchFamily="2" charset="-127"/>
                </a:rPr>
                <a:t>Ⅰ</a:t>
              </a:r>
              <a:endParaRPr lang="ko-KR" altLang="en-US" sz="1200" spc="-50" dirty="0">
                <a:ln>
                  <a:solidFill>
                    <a:schemeClr val="bg1">
                      <a:lumMod val="85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endParaRPr>
            </a:p>
          </p:txBody>
        </p:sp>
        <p:sp>
          <p:nvSpPr>
            <p:cNvPr id="17" name="모서리가 둥근 직사각형 40">
              <a:extLst>
                <a:ext uri="{FF2B5EF4-FFF2-40B4-BE49-F238E27FC236}">
                  <a16:creationId xmlns:a16="http://schemas.microsoft.com/office/drawing/2014/main" id="{AF74CA35-DD4A-4E0E-B79B-E9BCAFBCF862}"/>
                </a:ext>
              </a:extLst>
            </p:cNvPr>
            <p:cNvSpPr/>
            <p:nvPr/>
          </p:nvSpPr>
          <p:spPr>
            <a:xfrm>
              <a:off x="5729639" y="134012"/>
              <a:ext cx="234518" cy="234801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30325">
                <a:spcBef>
                  <a:spcPts val="300"/>
                </a:spcBef>
                <a:buSzPct val="100000"/>
              </a:pPr>
              <a:r>
                <a:rPr lang="en-US" altLang="ko-KR" sz="1200" spc="-50" dirty="0">
                  <a:ln>
                    <a:solidFill>
                      <a:schemeClr val="bg1">
                        <a:lumMod val="85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돋움체 Bold" panose="00000800000000000000" pitchFamily="2" charset="-127"/>
                  <a:ea typeface="KoPub돋움체 Bold" panose="00000800000000000000" pitchFamily="2" charset="-127"/>
                </a:rPr>
                <a:t>Ⅱ</a:t>
              </a:r>
              <a:endParaRPr lang="ko-KR" altLang="en-US" sz="1200" spc="-50" dirty="0">
                <a:ln>
                  <a:solidFill>
                    <a:schemeClr val="bg1">
                      <a:lumMod val="85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endParaRPr>
            </a:p>
          </p:txBody>
        </p:sp>
        <p:sp>
          <p:nvSpPr>
            <p:cNvPr id="18" name="모서리가 둥근 직사각형 41">
              <a:extLst>
                <a:ext uri="{FF2B5EF4-FFF2-40B4-BE49-F238E27FC236}">
                  <a16:creationId xmlns:a16="http://schemas.microsoft.com/office/drawing/2014/main" id="{C57DCDFB-EDD9-4DAD-8EEB-5C05B849571A}"/>
                </a:ext>
              </a:extLst>
            </p:cNvPr>
            <p:cNvSpPr/>
            <p:nvPr/>
          </p:nvSpPr>
          <p:spPr>
            <a:xfrm>
              <a:off x="6029983" y="134012"/>
              <a:ext cx="234995" cy="234801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>
                <a:defRPr/>
              </a:pPr>
              <a:r>
                <a:rPr lang="en-US" altLang="ko-KR" sz="1200" spc="-50" dirty="0">
                  <a:ln>
                    <a:solidFill>
                      <a:schemeClr val="bg1">
                        <a:lumMod val="85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돋움체 Bold" panose="00000800000000000000" pitchFamily="2" charset="-127"/>
                  <a:ea typeface="KoPub돋움체 Bold" panose="00000800000000000000" pitchFamily="2" charset="-127"/>
                </a:rPr>
                <a:t>Ⅲ</a:t>
              </a:r>
              <a:endParaRPr lang="ko-KR" altLang="en-US" sz="1200" spc="-50" dirty="0">
                <a:ln>
                  <a:solidFill>
                    <a:prstClr val="white">
                      <a:lumMod val="85000"/>
                      <a:alpha val="0"/>
                    </a:prstClr>
                  </a:solidFill>
                </a:ln>
                <a:solidFill>
                  <a:prstClr val="white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endParaRPr>
            </a:p>
          </p:txBody>
        </p:sp>
        <p:sp>
          <p:nvSpPr>
            <p:cNvPr id="19" name="모서리가 둥근 직사각형 42">
              <a:extLst>
                <a:ext uri="{FF2B5EF4-FFF2-40B4-BE49-F238E27FC236}">
                  <a16:creationId xmlns:a16="http://schemas.microsoft.com/office/drawing/2014/main" id="{E6CB9817-ECB7-486E-BA4E-DC55B137EF93}"/>
                </a:ext>
              </a:extLst>
            </p:cNvPr>
            <p:cNvSpPr/>
            <p:nvPr/>
          </p:nvSpPr>
          <p:spPr>
            <a:xfrm>
              <a:off x="8750996" y="134012"/>
              <a:ext cx="245964" cy="234801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200" spc="-50" dirty="0">
                  <a:ln>
                    <a:solidFill>
                      <a:schemeClr val="bg1">
                        <a:lumMod val="85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돋움체 Bold" panose="00000800000000000000" pitchFamily="2" charset="-127"/>
                  <a:ea typeface="KoPub돋움체 Bold" panose="00000800000000000000" pitchFamily="2" charset="-127"/>
                </a:rPr>
                <a:t>Ⅵ</a:t>
              </a:r>
              <a:endParaRPr lang="ko-KR" altLang="en-US" sz="1200" spc="-50" dirty="0">
                <a:ln>
                  <a:solidFill>
                    <a:schemeClr val="bg1">
                      <a:lumMod val="85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endParaRPr>
            </a:p>
          </p:txBody>
        </p:sp>
        <p:sp>
          <p:nvSpPr>
            <p:cNvPr id="20" name="모서리가 둥근 직사각형 43">
              <a:extLst>
                <a:ext uri="{FF2B5EF4-FFF2-40B4-BE49-F238E27FC236}">
                  <a16:creationId xmlns:a16="http://schemas.microsoft.com/office/drawing/2014/main" id="{53196820-EC2F-4281-87CE-211077D8C48E}"/>
                </a:ext>
              </a:extLst>
            </p:cNvPr>
            <p:cNvSpPr/>
            <p:nvPr/>
          </p:nvSpPr>
          <p:spPr>
            <a:xfrm>
              <a:off x="6631780" y="134012"/>
              <a:ext cx="2061426" cy="234801"/>
            </a:xfrm>
            <a:prstGeom prst="roundRect">
              <a:avLst/>
            </a:prstGeom>
            <a:solidFill>
              <a:srgbClr val="2D506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200" spc="-50" dirty="0">
                  <a:ln>
                    <a:solidFill>
                      <a:schemeClr val="bg1">
                        <a:lumMod val="85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돋움체 Bold" panose="00000800000000000000" pitchFamily="2" charset="-127"/>
                  <a:ea typeface="KoPub돋움체 Bold" panose="00000800000000000000" pitchFamily="2" charset="-127"/>
                </a:rPr>
                <a:t>Ⅴ. </a:t>
              </a:r>
              <a:r>
                <a:rPr lang="ko-KR" altLang="en-US" sz="1200" spc="-50" dirty="0" smtClean="0">
                  <a:ln>
                    <a:solidFill>
                      <a:schemeClr val="bg1">
                        <a:lumMod val="85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돋움체 Bold" panose="00000800000000000000" pitchFamily="2" charset="-127"/>
                  <a:ea typeface="KoPub돋움체 Bold" panose="00000800000000000000" pitchFamily="2" charset="-127"/>
                </a:rPr>
                <a:t>연구목표 및 성능목표 달성도</a:t>
              </a:r>
              <a:endParaRPr lang="ko-KR" altLang="en-US" sz="1200" spc="-50" dirty="0">
                <a:ln>
                  <a:solidFill>
                    <a:schemeClr val="bg1">
                      <a:lumMod val="85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endParaRPr>
            </a:p>
          </p:txBody>
        </p:sp>
        <p:sp>
          <p:nvSpPr>
            <p:cNvPr id="21" name="모서리가 둥근 직사각형 44">
              <a:extLst>
                <a:ext uri="{FF2B5EF4-FFF2-40B4-BE49-F238E27FC236}">
                  <a16:creationId xmlns:a16="http://schemas.microsoft.com/office/drawing/2014/main" id="{2DDA21CF-81B4-47FB-ACEC-30B29478E697}"/>
                </a:ext>
              </a:extLst>
            </p:cNvPr>
            <p:cNvSpPr/>
            <p:nvPr/>
          </p:nvSpPr>
          <p:spPr>
            <a:xfrm>
              <a:off x="6330804" y="134012"/>
              <a:ext cx="235151" cy="234801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200" spc="-50" dirty="0">
                  <a:ln>
                    <a:solidFill>
                      <a:schemeClr val="bg1">
                        <a:lumMod val="85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돋움체 Bold" panose="00000800000000000000" pitchFamily="2" charset="-127"/>
                  <a:ea typeface="KoPub돋움체 Bold" panose="00000800000000000000" pitchFamily="2" charset="-127"/>
                </a:rPr>
                <a:t>Ⅳ</a:t>
              </a:r>
              <a:endParaRPr lang="ko-KR" altLang="en-US" sz="1200" spc="-50" dirty="0">
                <a:ln>
                  <a:solidFill>
                    <a:schemeClr val="bg1">
                      <a:lumMod val="85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endParaRPr>
            </a:p>
          </p:txBody>
        </p:sp>
      </p:grpSp>
      <p:sp>
        <p:nvSpPr>
          <p:cNvPr id="22" name="직사각형 21"/>
          <p:cNvSpPr/>
          <p:nvPr/>
        </p:nvSpPr>
        <p:spPr>
          <a:xfrm>
            <a:off x="250825" y="953985"/>
            <a:ext cx="26516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mtClean="0"/>
              <a:t>● 침수 </a:t>
            </a:r>
            <a:r>
              <a:rPr lang="ko-KR" altLang="en-US" dirty="0" smtClean="0"/>
              <a:t>위험지수 정확도</a:t>
            </a:r>
            <a:endParaRPr lang="ko-KR" altLang="en-US" dirty="0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76669" y="1450186"/>
            <a:ext cx="5384887" cy="3584469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84278" y="5034655"/>
            <a:ext cx="5969668" cy="1570057"/>
          </a:xfrm>
          <a:prstGeom prst="rect">
            <a:avLst/>
          </a:prstGeom>
        </p:spPr>
      </p:pic>
      <p:sp>
        <p:nvSpPr>
          <p:cNvPr id="23" name="직사각형 22"/>
          <p:cNvSpPr/>
          <p:nvPr/>
        </p:nvSpPr>
        <p:spPr>
          <a:xfrm>
            <a:off x="7236296" y="6228020"/>
            <a:ext cx="1107996" cy="369332"/>
          </a:xfrm>
          <a:prstGeom prst="rect">
            <a:avLst/>
          </a:prstGeom>
          <a:solidFill>
            <a:srgbClr val="D7E4BE"/>
          </a:solidFill>
        </p:spPr>
        <p:txBody>
          <a:bodyPr wrap="none">
            <a:spAutoFit/>
          </a:bodyPr>
          <a:lstStyle/>
          <a:p>
            <a:r>
              <a:rPr lang="ko-KR" altLang="en-US" dirty="0" smtClean="0"/>
              <a:t>평균 </a:t>
            </a:r>
            <a:r>
              <a:rPr lang="en-US" altLang="ko-KR" dirty="0" smtClean="0"/>
              <a:t>0.82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426766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그림 25">
            <a:extLst>
              <a:ext uri="{FF2B5EF4-FFF2-40B4-BE49-F238E27FC236}">
                <a16:creationId xmlns:a16="http://schemas.microsoft.com/office/drawing/2014/main" id="{AD7040A1-E3A2-4ECF-A5F4-DB1F93CB66F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828675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13C0D3C6-25C0-43FD-A0F3-13EE231E8760}"/>
              </a:ext>
            </a:extLst>
          </p:cNvPr>
          <p:cNvSpPr txBox="1"/>
          <p:nvPr/>
        </p:nvSpPr>
        <p:spPr>
          <a:xfrm>
            <a:off x="158308" y="113210"/>
            <a:ext cx="306686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042873" latinLnBrk="1">
              <a:buClr>
                <a:schemeClr val="tx1">
                  <a:lumMod val="50000"/>
                  <a:lumOff val="50000"/>
                </a:schemeClr>
              </a:buClr>
            </a:pPr>
            <a:r>
              <a:rPr lang="ko-KR" altLang="en-US" sz="1050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화산섬 제주의 </a:t>
            </a:r>
            <a:r>
              <a:rPr lang="ko-KR" altLang="en-US" sz="1050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66FFFF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실시간 홍수 감지 및 안전지원 기술 </a:t>
            </a:r>
            <a:r>
              <a:rPr lang="ko-KR" altLang="en-US" sz="1050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개발</a:t>
            </a:r>
            <a:endParaRPr lang="ko-KR" altLang="en-US" sz="105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/>
              </a:solidFill>
              <a:latin typeface="KoPub돋움체 Bold" panose="02020603020101020101" pitchFamily="18" charset="-127"/>
              <a:ea typeface="KoPub돋움체 Bold" panose="02020603020101020101" pitchFamily="18" charset="-127"/>
            </a:endParaRPr>
          </a:p>
        </p:txBody>
      </p:sp>
      <p:cxnSp>
        <p:nvCxnSpPr>
          <p:cNvPr id="29" name="직선 연결선 28">
            <a:extLst>
              <a:ext uri="{FF2B5EF4-FFF2-40B4-BE49-F238E27FC236}">
                <a16:creationId xmlns:a16="http://schemas.microsoft.com/office/drawing/2014/main" id="{2A3B4120-C5D6-4E6B-83EF-99A42724F464}"/>
              </a:ext>
            </a:extLst>
          </p:cNvPr>
          <p:cNvCxnSpPr>
            <a:cxnSpLocks/>
          </p:cNvCxnSpPr>
          <p:nvPr/>
        </p:nvCxnSpPr>
        <p:spPr>
          <a:xfrm>
            <a:off x="250825" y="366126"/>
            <a:ext cx="2881015" cy="1000"/>
          </a:xfrm>
          <a:prstGeom prst="line">
            <a:avLst/>
          </a:prstGeom>
          <a:ln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" name="TextBox 86">
            <a:extLst>
              <a:ext uri="{FF2B5EF4-FFF2-40B4-BE49-F238E27FC236}">
                <a16:creationId xmlns:a16="http://schemas.microsoft.com/office/drawing/2014/main" id="{4C98EC26-7629-4A2B-ACCB-12B9E2EBE40D}"/>
              </a:ext>
            </a:extLst>
          </p:cNvPr>
          <p:cNvSpPr txBox="1"/>
          <p:nvPr/>
        </p:nvSpPr>
        <p:spPr>
          <a:xfrm>
            <a:off x="157980" y="400592"/>
            <a:ext cx="58080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042873" latinLnBrk="1">
              <a:spcAft>
                <a:spcPts val="600"/>
              </a:spcAft>
              <a:buClr>
                <a:schemeClr val="tx1">
                  <a:lumMod val="50000"/>
                  <a:lumOff val="50000"/>
                </a:schemeClr>
              </a:buClr>
            </a:pPr>
            <a:r>
              <a:rPr lang="ko-KR" altLang="en-US" sz="2000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기관별 연구개발성과 성능목표 및 주요 실적 </a:t>
            </a:r>
            <a:r>
              <a:rPr lang="ko-KR" altLang="en-US" sz="1600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 </a:t>
            </a:r>
            <a:r>
              <a:rPr lang="ko-KR" altLang="en-US" sz="1600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FFFF00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㈜</a:t>
            </a:r>
            <a:r>
              <a:rPr lang="ko-KR" altLang="en-US" sz="1600" dirty="0" err="1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FFFF00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슈퍼스타트</a:t>
            </a:r>
            <a:endParaRPr lang="en-US" altLang="ko-KR" sz="160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/>
              </a:solidFill>
              <a:latin typeface="KoPub돋움체 Bold" panose="02020603020101020101" pitchFamily="18" charset="-127"/>
              <a:ea typeface="KoPub돋움체 Bold" panose="02020603020101020101" pitchFamily="18" charset="-127"/>
            </a:endParaRPr>
          </a:p>
        </p:txBody>
      </p:sp>
      <p:sp>
        <p:nvSpPr>
          <p:cNvPr id="49" name="Slide Number Placeholder 4">
            <a:extLst>
              <a:ext uri="{FF2B5EF4-FFF2-40B4-BE49-F238E27FC236}">
                <a16:creationId xmlns:a16="http://schemas.microsoft.com/office/drawing/2014/main" id="{2109913F-AE7C-4464-BE13-AABF4197645E}"/>
              </a:ext>
            </a:extLst>
          </p:cNvPr>
          <p:cNvSpPr txBox="1">
            <a:spLocks/>
          </p:cNvSpPr>
          <p:nvPr/>
        </p:nvSpPr>
        <p:spPr>
          <a:xfrm>
            <a:off x="4126064" y="6541360"/>
            <a:ext cx="891872" cy="25567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dirty="0"/>
              <a:t>Page </a:t>
            </a:r>
            <a:fld id="{F03C90E3-98FA-4A46-95E3-0DCDD3916FEC}" type="slidenum">
              <a:rPr lang="ko-KR" altLang="en-US" smtClean="0"/>
              <a:pPr algn="ctr"/>
              <a:t>51</a:t>
            </a:fld>
            <a:endParaRPr lang="ko-KR" altLang="en-US" dirty="0"/>
          </a:p>
        </p:txBody>
      </p:sp>
      <p:sp>
        <p:nvSpPr>
          <p:cNvPr id="15" name="직사각형 14"/>
          <p:cNvSpPr/>
          <p:nvPr/>
        </p:nvSpPr>
        <p:spPr>
          <a:xfrm>
            <a:off x="571472" y="1357298"/>
            <a:ext cx="313419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dirty="0" smtClean="0">
                <a:ln>
                  <a:solidFill>
                    <a:schemeClr val="bg1">
                      <a:lumMod val="65000"/>
                      <a:alpha val="0"/>
                    </a:schemeClr>
                  </a:solidFill>
                </a:ln>
                <a:solidFill>
                  <a:srgbClr val="FF0000"/>
                </a:solidFill>
                <a:latin typeface="KoPub돋움체 Medium" pitchFamily="18" charset="-127"/>
                <a:ea typeface="KoPub돋움체 Medium" pitchFamily="18" charset="-127"/>
              </a:rPr>
              <a:t>최종보고서 </a:t>
            </a:r>
            <a:r>
              <a:rPr lang="en-US" altLang="ko-KR" dirty="0" smtClean="0">
                <a:ln>
                  <a:solidFill>
                    <a:schemeClr val="bg1">
                      <a:lumMod val="65000"/>
                      <a:alpha val="0"/>
                    </a:schemeClr>
                  </a:solidFill>
                </a:ln>
                <a:solidFill>
                  <a:srgbClr val="FF0000"/>
                </a:solidFill>
                <a:latin typeface="KoPub돋움체 Medium" pitchFamily="18" charset="-127"/>
                <a:ea typeface="KoPub돋움체 Medium" pitchFamily="18" charset="-127"/>
              </a:rPr>
              <a:t>5</a:t>
            </a:r>
            <a:r>
              <a:rPr lang="ko-KR" altLang="en-US" dirty="0" smtClean="0">
                <a:ln>
                  <a:solidFill>
                    <a:schemeClr val="bg1">
                      <a:lumMod val="65000"/>
                      <a:alpha val="0"/>
                    </a:schemeClr>
                  </a:solidFill>
                </a:ln>
                <a:solidFill>
                  <a:srgbClr val="FF0000"/>
                </a:solidFill>
                <a:latin typeface="KoPub돋움체 Medium" pitchFamily="18" charset="-127"/>
                <a:ea typeface="KoPub돋움체 Medium" pitchFamily="18" charset="-127"/>
              </a:rPr>
              <a:t>쪽 성능목표 </a:t>
            </a:r>
            <a:r>
              <a:rPr lang="en-US" altLang="ko-KR" dirty="0" smtClean="0">
                <a:ln>
                  <a:solidFill>
                    <a:schemeClr val="bg1">
                      <a:lumMod val="65000"/>
                      <a:alpha val="0"/>
                    </a:schemeClr>
                  </a:solidFill>
                </a:ln>
                <a:solidFill>
                  <a:srgbClr val="FF0000"/>
                </a:solidFill>
                <a:latin typeface="KoPub돋움체 Medium" pitchFamily="18" charset="-127"/>
                <a:ea typeface="KoPub돋움체 Medium" pitchFamily="18" charset="-127"/>
              </a:rPr>
              <a:t>4, 5</a:t>
            </a:r>
            <a:r>
              <a:rPr lang="ko-KR" altLang="en-US" dirty="0" smtClean="0">
                <a:ln>
                  <a:solidFill>
                    <a:schemeClr val="bg1">
                      <a:lumMod val="65000"/>
                      <a:alpha val="0"/>
                    </a:schemeClr>
                  </a:solidFill>
                </a:ln>
                <a:solidFill>
                  <a:srgbClr val="FF0000"/>
                </a:solidFill>
                <a:latin typeface="KoPub돋움체 Medium" pitchFamily="18" charset="-127"/>
                <a:ea typeface="KoPub돋움체 Medium" pitchFamily="18" charset="-127"/>
              </a:rPr>
              <a:t>번</a:t>
            </a:r>
            <a:endParaRPr lang="en-US" altLang="ko-KR" dirty="0" smtClean="0">
              <a:ln>
                <a:solidFill>
                  <a:schemeClr val="bg1">
                    <a:lumMod val="65000"/>
                    <a:alpha val="0"/>
                  </a:schemeClr>
                </a:solidFill>
              </a:ln>
              <a:solidFill>
                <a:srgbClr val="FF0000"/>
              </a:solidFill>
              <a:latin typeface="KoPub돋움체 Medium" pitchFamily="18" charset="-127"/>
              <a:ea typeface="KoPub돋움체 Medium" pitchFamily="18" charset="-127"/>
            </a:endParaRPr>
          </a:p>
          <a:p>
            <a:r>
              <a:rPr lang="ko-KR" altLang="en-US" dirty="0" smtClean="0">
                <a:ln>
                  <a:solidFill>
                    <a:schemeClr val="bg1">
                      <a:lumMod val="65000"/>
                      <a:alpha val="0"/>
                    </a:schemeClr>
                  </a:solidFill>
                </a:ln>
                <a:solidFill>
                  <a:srgbClr val="FF0000"/>
                </a:solidFill>
                <a:latin typeface="KoPub돋움체 Medium" pitchFamily="18" charset="-127"/>
                <a:ea typeface="KoPub돋움체 Medium" pitchFamily="18" charset="-127"/>
              </a:rPr>
              <a:t>개발목표 실적 및 증빙서류</a:t>
            </a:r>
            <a:endParaRPr lang="ko-KR" altLang="en-US" dirty="0">
              <a:solidFill>
                <a:srgbClr val="FF0000"/>
              </a:solidFill>
            </a:endParaRPr>
          </a:p>
        </p:txBody>
      </p:sp>
      <p:grpSp>
        <p:nvGrpSpPr>
          <p:cNvPr id="16" name="그룹 15"/>
          <p:cNvGrpSpPr/>
          <p:nvPr/>
        </p:nvGrpSpPr>
        <p:grpSpPr>
          <a:xfrm>
            <a:off x="5415608" y="134012"/>
            <a:ext cx="3581352" cy="234801"/>
            <a:chOff x="5415608" y="134012"/>
            <a:chExt cx="3581352" cy="234801"/>
          </a:xfrm>
        </p:grpSpPr>
        <p:sp>
          <p:nvSpPr>
            <p:cNvPr id="17" name="모서리가 둥근 직사각형 39">
              <a:extLst>
                <a:ext uri="{FF2B5EF4-FFF2-40B4-BE49-F238E27FC236}">
                  <a16:creationId xmlns:a16="http://schemas.microsoft.com/office/drawing/2014/main" id="{3EF32203-AADE-4ED4-85C2-40B06A41E507}"/>
                </a:ext>
              </a:extLst>
            </p:cNvPr>
            <p:cNvSpPr/>
            <p:nvPr/>
          </p:nvSpPr>
          <p:spPr>
            <a:xfrm>
              <a:off x="5415608" y="134012"/>
              <a:ext cx="248205" cy="234801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30325">
                <a:spcBef>
                  <a:spcPts val="300"/>
                </a:spcBef>
                <a:buSzPct val="100000"/>
              </a:pPr>
              <a:r>
                <a:rPr lang="en-US" altLang="ko-KR" sz="1200" spc="-50" dirty="0">
                  <a:ln>
                    <a:solidFill>
                      <a:schemeClr val="bg1">
                        <a:lumMod val="85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돋움체 Bold" panose="00000800000000000000" pitchFamily="2" charset="-127"/>
                  <a:ea typeface="KoPub돋움체 Bold" panose="00000800000000000000" pitchFamily="2" charset="-127"/>
                </a:rPr>
                <a:t>Ⅰ</a:t>
              </a:r>
              <a:endParaRPr lang="ko-KR" altLang="en-US" sz="1200" spc="-50" dirty="0">
                <a:ln>
                  <a:solidFill>
                    <a:schemeClr val="bg1">
                      <a:lumMod val="85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endParaRPr>
            </a:p>
          </p:txBody>
        </p:sp>
        <p:sp>
          <p:nvSpPr>
            <p:cNvPr id="18" name="모서리가 둥근 직사각형 40">
              <a:extLst>
                <a:ext uri="{FF2B5EF4-FFF2-40B4-BE49-F238E27FC236}">
                  <a16:creationId xmlns:a16="http://schemas.microsoft.com/office/drawing/2014/main" id="{AF74CA35-DD4A-4E0E-B79B-E9BCAFBCF862}"/>
                </a:ext>
              </a:extLst>
            </p:cNvPr>
            <p:cNvSpPr/>
            <p:nvPr/>
          </p:nvSpPr>
          <p:spPr>
            <a:xfrm>
              <a:off x="5729639" y="134012"/>
              <a:ext cx="234518" cy="234801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30325">
                <a:spcBef>
                  <a:spcPts val="300"/>
                </a:spcBef>
                <a:buSzPct val="100000"/>
              </a:pPr>
              <a:r>
                <a:rPr lang="en-US" altLang="ko-KR" sz="1200" spc="-50" dirty="0">
                  <a:ln>
                    <a:solidFill>
                      <a:schemeClr val="bg1">
                        <a:lumMod val="85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돋움체 Bold" panose="00000800000000000000" pitchFamily="2" charset="-127"/>
                  <a:ea typeface="KoPub돋움체 Bold" panose="00000800000000000000" pitchFamily="2" charset="-127"/>
                </a:rPr>
                <a:t>Ⅱ</a:t>
              </a:r>
              <a:endParaRPr lang="ko-KR" altLang="en-US" sz="1200" spc="-50" dirty="0">
                <a:ln>
                  <a:solidFill>
                    <a:schemeClr val="bg1">
                      <a:lumMod val="85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endParaRPr>
            </a:p>
          </p:txBody>
        </p:sp>
        <p:sp>
          <p:nvSpPr>
            <p:cNvPr id="19" name="모서리가 둥근 직사각형 41">
              <a:extLst>
                <a:ext uri="{FF2B5EF4-FFF2-40B4-BE49-F238E27FC236}">
                  <a16:creationId xmlns:a16="http://schemas.microsoft.com/office/drawing/2014/main" id="{C57DCDFB-EDD9-4DAD-8EEB-5C05B849571A}"/>
                </a:ext>
              </a:extLst>
            </p:cNvPr>
            <p:cNvSpPr/>
            <p:nvPr/>
          </p:nvSpPr>
          <p:spPr>
            <a:xfrm>
              <a:off x="6029983" y="134012"/>
              <a:ext cx="234995" cy="234801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>
                <a:defRPr/>
              </a:pPr>
              <a:r>
                <a:rPr lang="en-US" altLang="ko-KR" sz="1200" spc="-50" dirty="0">
                  <a:ln>
                    <a:solidFill>
                      <a:schemeClr val="bg1">
                        <a:lumMod val="85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돋움체 Bold" panose="00000800000000000000" pitchFamily="2" charset="-127"/>
                  <a:ea typeface="KoPub돋움체 Bold" panose="00000800000000000000" pitchFamily="2" charset="-127"/>
                </a:rPr>
                <a:t>Ⅲ</a:t>
              </a:r>
              <a:endParaRPr lang="ko-KR" altLang="en-US" sz="1200" spc="-50" dirty="0">
                <a:ln>
                  <a:solidFill>
                    <a:prstClr val="white">
                      <a:lumMod val="85000"/>
                      <a:alpha val="0"/>
                    </a:prstClr>
                  </a:solidFill>
                </a:ln>
                <a:solidFill>
                  <a:prstClr val="white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endParaRPr>
            </a:p>
          </p:txBody>
        </p:sp>
        <p:sp>
          <p:nvSpPr>
            <p:cNvPr id="20" name="모서리가 둥근 직사각형 42">
              <a:extLst>
                <a:ext uri="{FF2B5EF4-FFF2-40B4-BE49-F238E27FC236}">
                  <a16:creationId xmlns:a16="http://schemas.microsoft.com/office/drawing/2014/main" id="{E6CB9817-ECB7-486E-BA4E-DC55B137EF93}"/>
                </a:ext>
              </a:extLst>
            </p:cNvPr>
            <p:cNvSpPr/>
            <p:nvPr/>
          </p:nvSpPr>
          <p:spPr>
            <a:xfrm>
              <a:off x="8750996" y="134012"/>
              <a:ext cx="245964" cy="234801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200" spc="-50" dirty="0">
                  <a:ln>
                    <a:solidFill>
                      <a:schemeClr val="bg1">
                        <a:lumMod val="85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돋움체 Bold" panose="00000800000000000000" pitchFamily="2" charset="-127"/>
                  <a:ea typeface="KoPub돋움체 Bold" panose="00000800000000000000" pitchFamily="2" charset="-127"/>
                </a:rPr>
                <a:t>Ⅵ</a:t>
              </a:r>
              <a:endParaRPr lang="ko-KR" altLang="en-US" sz="1200" spc="-50" dirty="0">
                <a:ln>
                  <a:solidFill>
                    <a:schemeClr val="bg1">
                      <a:lumMod val="85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endParaRPr>
            </a:p>
          </p:txBody>
        </p:sp>
        <p:sp>
          <p:nvSpPr>
            <p:cNvPr id="21" name="모서리가 둥근 직사각형 43">
              <a:extLst>
                <a:ext uri="{FF2B5EF4-FFF2-40B4-BE49-F238E27FC236}">
                  <a16:creationId xmlns:a16="http://schemas.microsoft.com/office/drawing/2014/main" id="{53196820-EC2F-4281-87CE-211077D8C48E}"/>
                </a:ext>
              </a:extLst>
            </p:cNvPr>
            <p:cNvSpPr/>
            <p:nvPr/>
          </p:nvSpPr>
          <p:spPr>
            <a:xfrm>
              <a:off x="6631780" y="134012"/>
              <a:ext cx="2061426" cy="234801"/>
            </a:xfrm>
            <a:prstGeom prst="roundRect">
              <a:avLst/>
            </a:prstGeom>
            <a:solidFill>
              <a:srgbClr val="2D506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200" spc="-50" dirty="0">
                  <a:ln>
                    <a:solidFill>
                      <a:schemeClr val="bg1">
                        <a:lumMod val="85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돋움체 Bold" panose="00000800000000000000" pitchFamily="2" charset="-127"/>
                  <a:ea typeface="KoPub돋움체 Bold" panose="00000800000000000000" pitchFamily="2" charset="-127"/>
                </a:rPr>
                <a:t>Ⅴ. </a:t>
              </a:r>
              <a:r>
                <a:rPr lang="ko-KR" altLang="en-US" sz="1200" spc="-50" dirty="0" smtClean="0">
                  <a:ln>
                    <a:solidFill>
                      <a:schemeClr val="bg1">
                        <a:lumMod val="85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돋움체 Bold" panose="00000800000000000000" pitchFamily="2" charset="-127"/>
                  <a:ea typeface="KoPub돋움체 Bold" panose="00000800000000000000" pitchFamily="2" charset="-127"/>
                </a:rPr>
                <a:t>연구목표 및 성능목표 달성도</a:t>
              </a:r>
              <a:endParaRPr lang="ko-KR" altLang="en-US" sz="1200" spc="-50" dirty="0">
                <a:ln>
                  <a:solidFill>
                    <a:schemeClr val="bg1">
                      <a:lumMod val="85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endParaRPr>
            </a:p>
          </p:txBody>
        </p:sp>
        <p:sp>
          <p:nvSpPr>
            <p:cNvPr id="22" name="모서리가 둥근 직사각형 44">
              <a:extLst>
                <a:ext uri="{FF2B5EF4-FFF2-40B4-BE49-F238E27FC236}">
                  <a16:creationId xmlns:a16="http://schemas.microsoft.com/office/drawing/2014/main" id="{2DDA21CF-81B4-47FB-ACEC-30B29478E697}"/>
                </a:ext>
              </a:extLst>
            </p:cNvPr>
            <p:cNvSpPr/>
            <p:nvPr/>
          </p:nvSpPr>
          <p:spPr>
            <a:xfrm>
              <a:off x="6330804" y="134012"/>
              <a:ext cx="235151" cy="234801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200" spc="-50" dirty="0">
                  <a:ln>
                    <a:solidFill>
                      <a:schemeClr val="bg1">
                        <a:lumMod val="85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돋움체 Bold" panose="00000800000000000000" pitchFamily="2" charset="-127"/>
                  <a:ea typeface="KoPub돋움체 Bold" panose="00000800000000000000" pitchFamily="2" charset="-127"/>
                </a:rPr>
                <a:t>Ⅳ</a:t>
              </a:r>
              <a:endParaRPr lang="ko-KR" altLang="en-US" sz="1200" spc="-50" dirty="0">
                <a:ln>
                  <a:solidFill>
                    <a:schemeClr val="bg1">
                      <a:lumMod val="85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67703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그림 25">
            <a:extLst>
              <a:ext uri="{FF2B5EF4-FFF2-40B4-BE49-F238E27FC236}">
                <a16:creationId xmlns:a16="http://schemas.microsoft.com/office/drawing/2014/main" id="{AD7040A1-E3A2-4ECF-A5F4-DB1F93CB66F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828675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13C0D3C6-25C0-43FD-A0F3-13EE231E8760}"/>
              </a:ext>
            </a:extLst>
          </p:cNvPr>
          <p:cNvSpPr txBox="1"/>
          <p:nvPr/>
        </p:nvSpPr>
        <p:spPr>
          <a:xfrm>
            <a:off x="158308" y="113210"/>
            <a:ext cx="306686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042873" latinLnBrk="1">
              <a:buClr>
                <a:schemeClr val="tx1">
                  <a:lumMod val="50000"/>
                  <a:lumOff val="50000"/>
                </a:schemeClr>
              </a:buClr>
            </a:pPr>
            <a:r>
              <a:rPr lang="ko-KR" altLang="en-US" sz="1050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화산섬 제주의 </a:t>
            </a:r>
            <a:r>
              <a:rPr lang="ko-KR" altLang="en-US" sz="1050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66FFFF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실시간 홍수 감지 및 안전지원 기술 </a:t>
            </a:r>
            <a:r>
              <a:rPr lang="ko-KR" altLang="en-US" sz="1050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개발</a:t>
            </a:r>
            <a:endParaRPr lang="ko-KR" altLang="en-US" sz="105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/>
              </a:solidFill>
              <a:latin typeface="KoPub돋움체 Bold" panose="02020603020101020101" pitchFamily="18" charset="-127"/>
              <a:ea typeface="KoPub돋움체 Bold" panose="02020603020101020101" pitchFamily="18" charset="-127"/>
            </a:endParaRPr>
          </a:p>
        </p:txBody>
      </p:sp>
      <p:cxnSp>
        <p:nvCxnSpPr>
          <p:cNvPr id="29" name="직선 연결선 28">
            <a:extLst>
              <a:ext uri="{FF2B5EF4-FFF2-40B4-BE49-F238E27FC236}">
                <a16:creationId xmlns:a16="http://schemas.microsoft.com/office/drawing/2014/main" id="{2A3B4120-C5D6-4E6B-83EF-99A42724F464}"/>
              </a:ext>
            </a:extLst>
          </p:cNvPr>
          <p:cNvCxnSpPr>
            <a:cxnSpLocks/>
          </p:cNvCxnSpPr>
          <p:nvPr/>
        </p:nvCxnSpPr>
        <p:spPr>
          <a:xfrm>
            <a:off x="250825" y="366126"/>
            <a:ext cx="2881015" cy="1000"/>
          </a:xfrm>
          <a:prstGeom prst="line">
            <a:avLst/>
          </a:prstGeom>
          <a:ln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" name="TextBox 86">
            <a:extLst>
              <a:ext uri="{FF2B5EF4-FFF2-40B4-BE49-F238E27FC236}">
                <a16:creationId xmlns:a16="http://schemas.microsoft.com/office/drawing/2014/main" id="{4C98EC26-7629-4A2B-ACCB-12B9E2EBE40D}"/>
              </a:ext>
            </a:extLst>
          </p:cNvPr>
          <p:cNvSpPr txBox="1"/>
          <p:nvPr/>
        </p:nvSpPr>
        <p:spPr>
          <a:xfrm>
            <a:off x="157980" y="400592"/>
            <a:ext cx="60292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042873" latinLnBrk="1">
              <a:spcAft>
                <a:spcPts val="600"/>
              </a:spcAft>
              <a:buClr>
                <a:schemeClr val="tx1">
                  <a:lumMod val="50000"/>
                  <a:lumOff val="50000"/>
                </a:schemeClr>
              </a:buClr>
            </a:pPr>
            <a:r>
              <a:rPr lang="ko-KR" altLang="en-US" sz="2000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기관별 연구개발성과 성능목표 및 주요 실적 </a:t>
            </a:r>
            <a:r>
              <a:rPr lang="ko-KR" altLang="en-US" sz="1600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 </a:t>
            </a:r>
            <a:r>
              <a:rPr lang="ko-KR" altLang="en-US" sz="1600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FFFF00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㈜</a:t>
            </a:r>
            <a:r>
              <a:rPr lang="ko-KR" altLang="en-US" sz="1600" dirty="0" err="1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FFFF00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가온도시정보</a:t>
            </a:r>
            <a:endParaRPr lang="en-US" altLang="ko-KR" sz="160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/>
              </a:solidFill>
              <a:latin typeface="KoPub돋움체 Bold" panose="02020603020101020101" pitchFamily="18" charset="-127"/>
              <a:ea typeface="KoPub돋움체 Bold" panose="02020603020101020101" pitchFamily="18" charset="-127"/>
            </a:endParaRPr>
          </a:p>
        </p:txBody>
      </p:sp>
      <p:sp>
        <p:nvSpPr>
          <p:cNvPr id="49" name="Slide Number Placeholder 4">
            <a:extLst>
              <a:ext uri="{FF2B5EF4-FFF2-40B4-BE49-F238E27FC236}">
                <a16:creationId xmlns:a16="http://schemas.microsoft.com/office/drawing/2014/main" id="{2109913F-AE7C-4464-BE13-AABF4197645E}"/>
              </a:ext>
            </a:extLst>
          </p:cNvPr>
          <p:cNvSpPr txBox="1">
            <a:spLocks/>
          </p:cNvSpPr>
          <p:nvPr/>
        </p:nvSpPr>
        <p:spPr>
          <a:xfrm>
            <a:off x="4126064" y="6541360"/>
            <a:ext cx="891872" cy="25567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dirty="0"/>
              <a:t>Page </a:t>
            </a:r>
            <a:fld id="{F03C90E3-98FA-4A46-95E3-0DCDD3916FEC}" type="slidenum">
              <a:rPr lang="ko-KR" altLang="en-US" smtClean="0"/>
              <a:pPr algn="ctr"/>
              <a:t>52</a:t>
            </a:fld>
            <a:endParaRPr lang="ko-KR" altLang="en-US" dirty="0"/>
          </a:p>
        </p:txBody>
      </p:sp>
      <p:sp>
        <p:nvSpPr>
          <p:cNvPr id="15" name="직사각형 14"/>
          <p:cNvSpPr/>
          <p:nvPr/>
        </p:nvSpPr>
        <p:spPr>
          <a:xfrm>
            <a:off x="571472" y="1357298"/>
            <a:ext cx="286809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dirty="0" smtClean="0">
                <a:ln>
                  <a:solidFill>
                    <a:schemeClr val="bg1">
                      <a:lumMod val="65000"/>
                      <a:alpha val="0"/>
                    </a:schemeClr>
                  </a:solidFill>
                </a:ln>
                <a:solidFill>
                  <a:srgbClr val="FF0000"/>
                </a:solidFill>
                <a:latin typeface="KoPub돋움체 Medium" pitchFamily="18" charset="-127"/>
                <a:ea typeface="KoPub돋움체 Medium" pitchFamily="18" charset="-127"/>
              </a:rPr>
              <a:t>최종보고서 </a:t>
            </a:r>
            <a:r>
              <a:rPr lang="en-US" altLang="ko-KR" dirty="0" smtClean="0">
                <a:ln>
                  <a:solidFill>
                    <a:schemeClr val="bg1">
                      <a:lumMod val="65000"/>
                      <a:alpha val="0"/>
                    </a:schemeClr>
                  </a:solidFill>
                </a:ln>
                <a:solidFill>
                  <a:srgbClr val="FF0000"/>
                </a:solidFill>
                <a:latin typeface="KoPub돋움체 Medium" pitchFamily="18" charset="-127"/>
                <a:ea typeface="KoPub돋움체 Medium" pitchFamily="18" charset="-127"/>
              </a:rPr>
              <a:t>5</a:t>
            </a:r>
            <a:r>
              <a:rPr lang="ko-KR" altLang="en-US" dirty="0" smtClean="0">
                <a:ln>
                  <a:solidFill>
                    <a:schemeClr val="bg1">
                      <a:lumMod val="65000"/>
                      <a:alpha val="0"/>
                    </a:schemeClr>
                  </a:solidFill>
                </a:ln>
                <a:solidFill>
                  <a:srgbClr val="FF0000"/>
                </a:solidFill>
                <a:latin typeface="KoPub돋움체 Medium" pitchFamily="18" charset="-127"/>
                <a:ea typeface="KoPub돋움체 Medium" pitchFamily="18" charset="-127"/>
              </a:rPr>
              <a:t>쪽 성능목표 </a:t>
            </a:r>
            <a:r>
              <a:rPr lang="en-US" altLang="ko-KR" dirty="0" smtClean="0">
                <a:ln>
                  <a:solidFill>
                    <a:schemeClr val="bg1">
                      <a:lumMod val="65000"/>
                      <a:alpha val="0"/>
                    </a:schemeClr>
                  </a:solidFill>
                </a:ln>
                <a:solidFill>
                  <a:srgbClr val="FF0000"/>
                </a:solidFill>
                <a:latin typeface="KoPub돋움체 Medium" pitchFamily="18" charset="-127"/>
                <a:ea typeface="KoPub돋움체 Medium" pitchFamily="18" charset="-127"/>
              </a:rPr>
              <a:t>3</a:t>
            </a:r>
            <a:r>
              <a:rPr lang="ko-KR" altLang="en-US" dirty="0" smtClean="0">
                <a:ln>
                  <a:solidFill>
                    <a:schemeClr val="bg1">
                      <a:lumMod val="65000"/>
                      <a:alpha val="0"/>
                    </a:schemeClr>
                  </a:solidFill>
                </a:ln>
                <a:solidFill>
                  <a:srgbClr val="FF0000"/>
                </a:solidFill>
                <a:latin typeface="KoPub돋움체 Medium" pitchFamily="18" charset="-127"/>
                <a:ea typeface="KoPub돋움체 Medium" pitchFamily="18" charset="-127"/>
              </a:rPr>
              <a:t>번</a:t>
            </a:r>
            <a:endParaRPr lang="en-US" altLang="ko-KR" dirty="0" smtClean="0">
              <a:ln>
                <a:solidFill>
                  <a:schemeClr val="bg1">
                    <a:lumMod val="65000"/>
                    <a:alpha val="0"/>
                  </a:schemeClr>
                </a:solidFill>
              </a:ln>
              <a:solidFill>
                <a:srgbClr val="FF0000"/>
              </a:solidFill>
              <a:latin typeface="KoPub돋움체 Medium" pitchFamily="18" charset="-127"/>
              <a:ea typeface="KoPub돋움체 Medium" pitchFamily="18" charset="-127"/>
            </a:endParaRPr>
          </a:p>
          <a:p>
            <a:r>
              <a:rPr lang="ko-KR" altLang="en-US" dirty="0" smtClean="0">
                <a:ln>
                  <a:solidFill>
                    <a:schemeClr val="bg1">
                      <a:lumMod val="65000"/>
                      <a:alpha val="0"/>
                    </a:schemeClr>
                  </a:solidFill>
                </a:ln>
                <a:solidFill>
                  <a:srgbClr val="FF0000"/>
                </a:solidFill>
                <a:latin typeface="KoPub돋움체 Medium" pitchFamily="18" charset="-127"/>
                <a:ea typeface="KoPub돋움체 Medium" pitchFamily="18" charset="-127"/>
              </a:rPr>
              <a:t>개발목표 실적 및 증빙서류</a:t>
            </a:r>
            <a:endParaRPr lang="ko-KR" altLang="en-US" dirty="0">
              <a:solidFill>
                <a:srgbClr val="FF0000"/>
              </a:solidFill>
            </a:endParaRPr>
          </a:p>
        </p:txBody>
      </p:sp>
      <p:grpSp>
        <p:nvGrpSpPr>
          <p:cNvPr id="16" name="그룹 15"/>
          <p:cNvGrpSpPr/>
          <p:nvPr/>
        </p:nvGrpSpPr>
        <p:grpSpPr>
          <a:xfrm>
            <a:off x="5415608" y="134012"/>
            <a:ext cx="3581352" cy="234801"/>
            <a:chOff x="5415608" y="134012"/>
            <a:chExt cx="3581352" cy="234801"/>
          </a:xfrm>
        </p:grpSpPr>
        <p:sp>
          <p:nvSpPr>
            <p:cNvPr id="17" name="모서리가 둥근 직사각형 39">
              <a:extLst>
                <a:ext uri="{FF2B5EF4-FFF2-40B4-BE49-F238E27FC236}">
                  <a16:creationId xmlns:a16="http://schemas.microsoft.com/office/drawing/2014/main" id="{3EF32203-AADE-4ED4-85C2-40B06A41E507}"/>
                </a:ext>
              </a:extLst>
            </p:cNvPr>
            <p:cNvSpPr/>
            <p:nvPr/>
          </p:nvSpPr>
          <p:spPr>
            <a:xfrm>
              <a:off x="5415608" y="134012"/>
              <a:ext cx="248205" cy="234801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30325">
                <a:spcBef>
                  <a:spcPts val="300"/>
                </a:spcBef>
                <a:buSzPct val="100000"/>
              </a:pPr>
              <a:r>
                <a:rPr lang="en-US" altLang="ko-KR" sz="1200" spc="-50" dirty="0">
                  <a:ln>
                    <a:solidFill>
                      <a:schemeClr val="bg1">
                        <a:lumMod val="85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돋움체 Bold" panose="00000800000000000000" pitchFamily="2" charset="-127"/>
                  <a:ea typeface="KoPub돋움체 Bold" panose="00000800000000000000" pitchFamily="2" charset="-127"/>
                </a:rPr>
                <a:t>Ⅰ</a:t>
              </a:r>
              <a:endParaRPr lang="ko-KR" altLang="en-US" sz="1200" spc="-50" dirty="0">
                <a:ln>
                  <a:solidFill>
                    <a:schemeClr val="bg1">
                      <a:lumMod val="85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endParaRPr>
            </a:p>
          </p:txBody>
        </p:sp>
        <p:sp>
          <p:nvSpPr>
            <p:cNvPr id="18" name="모서리가 둥근 직사각형 40">
              <a:extLst>
                <a:ext uri="{FF2B5EF4-FFF2-40B4-BE49-F238E27FC236}">
                  <a16:creationId xmlns:a16="http://schemas.microsoft.com/office/drawing/2014/main" id="{AF74CA35-DD4A-4E0E-B79B-E9BCAFBCF862}"/>
                </a:ext>
              </a:extLst>
            </p:cNvPr>
            <p:cNvSpPr/>
            <p:nvPr/>
          </p:nvSpPr>
          <p:spPr>
            <a:xfrm>
              <a:off x="5729639" y="134012"/>
              <a:ext cx="234518" cy="234801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30325">
                <a:spcBef>
                  <a:spcPts val="300"/>
                </a:spcBef>
                <a:buSzPct val="100000"/>
              </a:pPr>
              <a:r>
                <a:rPr lang="en-US" altLang="ko-KR" sz="1200" spc="-50" dirty="0">
                  <a:ln>
                    <a:solidFill>
                      <a:schemeClr val="bg1">
                        <a:lumMod val="85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돋움체 Bold" panose="00000800000000000000" pitchFamily="2" charset="-127"/>
                  <a:ea typeface="KoPub돋움체 Bold" panose="00000800000000000000" pitchFamily="2" charset="-127"/>
                </a:rPr>
                <a:t>Ⅱ</a:t>
              </a:r>
              <a:endParaRPr lang="ko-KR" altLang="en-US" sz="1200" spc="-50" dirty="0">
                <a:ln>
                  <a:solidFill>
                    <a:schemeClr val="bg1">
                      <a:lumMod val="85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endParaRPr>
            </a:p>
          </p:txBody>
        </p:sp>
        <p:sp>
          <p:nvSpPr>
            <p:cNvPr id="19" name="모서리가 둥근 직사각형 41">
              <a:extLst>
                <a:ext uri="{FF2B5EF4-FFF2-40B4-BE49-F238E27FC236}">
                  <a16:creationId xmlns:a16="http://schemas.microsoft.com/office/drawing/2014/main" id="{C57DCDFB-EDD9-4DAD-8EEB-5C05B849571A}"/>
                </a:ext>
              </a:extLst>
            </p:cNvPr>
            <p:cNvSpPr/>
            <p:nvPr/>
          </p:nvSpPr>
          <p:spPr>
            <a:xfrm>
              <a:off x="6029983" y="134012"/>
              <a:ext cx="234995" cy="234801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>
                <a:defRPr/>
              </a:pPr>
              <a:r>
                <a:rPr lang="en-US" altLang="ko-KR" sz="1200" spc="-50" dirty="0">
                  <a:ln>
                    <a:solidFill>
                      <a:schemeClr val="bg1">
                        <a:lumMod val="85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돋움체 Bold" panose="00000800000000000000" pitchFamily="2" charset="-127"/>
                  <a:ea typeface="KoPub돋움체 Bold" panose="00000800000000000000" pitchFamily="2" charset="-127"/>
                </a:rPr>
                <a:t>Ⅲ</a:t>
              </a:r>
              <a:endParaRPr lang="ko-KR" altLang="en-US" sz="1200" spc="-50" dirty="0">
                <a:ln>
                  <a:solidFill>
                    <a:prstClr val="white">
                      <a:lumMod val="85000"/>
                      <a:alpha val="0"/>
                    </a:prstClr>
                  </a:solidFill>
                </a:ln>
                <a:solidFill>
                  <a:prstClr val="white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endParaRPr>
            </a:p>
          </p:txBody>
        </p:sp>
        <p:sp>
          <p:nvSpPr>
            <p:cNvPr id="20" name="모서리가 둥근 직사각형 42">
              <a:extLst>
                <a:ext uri="{FF2B5EF4-FFF2-40B4-BE49-F238E27FC236}">
                  <a16:creationId xmlns:a16="http://schemas.microsoft.com/office/drawing/2014/main" id="{E6CB9817-ECB7-486E-BA4E-DC55B137EF93}"/>
                </a:ext>
              </a:extLst>
            </p:cNvPr>
            <p:cNvSpPr/>
            <p:nvPr/>
          </p:nvSpPr>
          <p:spPr>
            <a:xfrm>
              <a:off x="8750996" y="134012"/>
              <a:ext cx="245964" cy="234801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200" spc="-50" dirty="0">
                  <a:ln>
                    <a:solidFill>
                      <a:schemeClr val="bg1">
                        <a:lumMod val="85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돋움체 Bold" panose="00000800000000000000" pitchFamily="2" charset="-127"/>
                  <a:ea typeface="KoPub돋움체 Bold" panose="00000800000000000000" pitchFamily="2" charset="-127"/>
                </a:rPr>
                <a:t>Ⅵ</a:t>
              </a:r>
              <a:endParaRPr lang="ko-KR" altLang="en-US" sz="1200" spc="-50" dirty="0">
                <a:ln>
                  <a:solidFill>
                    <a:schemeClr val="bg1">
                      <a:lumMod val="85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endParaRPr>
            </a:p>
          </p:txBody>
        </p:sp>
        <p:sp>
          <p:nvSpPr>
            <p:cNvPr id="21" name="모서리가 둥근 직사각형 43">
              <a:extLst>
                <a:ext uri="{FF2B5EF4-FFF2-40B4-BE49-F238E27FC236}">
                  <a16:creationId xmlns:a16="http://schemas.microsoft.com/office/drawing/2014/main" id="{53196820-EC2F-4281-87CE-211077D8C48E}"/>
                </a:ext>
              </a:extLst>
            </p:cNvPr>
            <p:cNvSpPr/>
            <p:nvPr/>
          </p:nvSpPr>
          <p:spPr>
            <a:xfrm>
              <a:off x="6631780" y="134012"/>
              <a:ext cx="2061426" cy="234801"/>
            </a:xfrm>
            <a:prstGeom prst="roundRect">
              <a:avLst/>
            </a:prstGeom>
            <a:solidFill>
              <a:srgbClr val="2D506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200" spc="-50" dirty="0">
                  <a:ln>
                    <a:solidFill>
                      <a:schemeClr val="bg1">
                        <a:lumMod val="85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돋움체 Bold" panose="00000800000000000000" pitchFamily="2" charset="-127"/>
                  <a:ea typeface="KoPub돋움체 Bold" panose="00000800000000000000" pitchFamily="2" charset="-127"/>
                </a:rPr>
                <a:t>Ⅴ. </a:t>
              </a:r>
              <a:r>
                <a:rPr lang="ko-KR" altLang="en-US" sz="1200" spc="-50" dirty="0" smtClean="0">
                  <a:ln>
                    <a:solidFill>
                      <a:schemeClr val="bg1">
                        <a:lumMod val="85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돋움체 Bold" panose="00000800000000000000" pitchFamily="2" charset="-127"/>
                  <a:ea typeface="KoPub돋움체 Bold" panose="00000800000000000000" pitchFamily="2" charset="-127"/>
                </a:rPr>
                <a:t>연구목표 및 성능목표 달성도</a:t>
              </a:r>
              <a:endParaRPr lang="ko-KR" altLang="en-US" sz="1200" spc="-50" dirty="0">
                <a:ln>
                  <a:solidFill>
                    <a:schemeClr val="bg1">
                      <a:lumMod val="85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endParaRPr>
            </a:p>
          </p:txBody>
        </p:sp>
        <p:sp>
          <p:nvSpPr>
            <p:cNvPr id="22" name="모서리가 둥근 직사각형 44">
              <a:extLst>
                <a:ext uri="{FF2B5EF4-FFF2-40B4-BE49-F238E27FC236}">
                  <a16:creationId xmlns:a16="http://schemas.microsoft.com/office/drawing/2014/main" id="{2DDA21CF-81B4-47FB-ACEC-30B29478E697}"/>
                </a:ext>
              </a:extLst>
            </p:cNvPr>
            <p:cNvSpPr/>
            <p:nvPr/>
          </p:nvSpPr>
          <p:spPr>
            <a:xfrm>
              <a:off x="6330804" y="134012"/>
              <a:ext cx="235151" cy="234801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200" spc="-50" dirty="0">
                  <a:ln>
                    <a:solidFill>
                      <a:schemeClr val="bg1">
                        <a:lumMod val="85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돋움체 Bold" panose="00000800000000000000" pitchFamily="2" charset="-127"/>
                  <a:ea typeface="KoPub돋움체 Bold" panose="00000800000000000000" pitchFamily="2" charset="-127"/>
                </a:rPr>
                <a:t>Ⅳ</a:t>
              </a:r>
              <a:endParaRPr lang="ko-KR" altLang="en-US" sz="1200" spc="-50" dirty="0">
                <a:ln>
                  <a:solidFill>
                    <a:schemeClr val="bg1">
                      <a:lumMod val="85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67703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33">
            <a:extLst>
              <a:ext uri="{FF2B5EF4-FFF2-40B4-BE49-F238E27FC236}">
                <a16:creationId xmlns:a16="http://schemas.microsoft.com/office/drawing/2014/main" id="{4B95A0DA-644F-4BFA-9447-BF789A5E384B}"/>
              </a:ext>
            </a:extLst>
          </p:cNvPr>
          <p:cNvGrpSpPr/>
          <p:nvPr/>
        </p:nvGrpSpPr>
        <p:grpSpPr>
          <a:xfrm>
            <a:off x="4362994" y="2062783"/>
            <a:ext cx="4713292" cy="943021"/>
            <a:chOff x="4362994" y="773914"/>
            <a:chExt cx="4713292" cy="943021"/>
          </a:xfrm>
        </p:grpSpPr>
        <p:grpSp>
          <p:nvGrpSpPr>
            <p:cNvPr id="3" name="그룹 16">
              <a:extLst>
                <a:ext uri="{FF2B5EF4-FFF2-40B4-BE49-F238E27FC236}">
                  <a16:creationId xmlns:a16="http://schemas.microsoft.com/office/drawing/2014/main" id="{E59F325F-3C38-4B15-B34B-4C69F37F6EDE}"/>
                </a:ext>
              </a:extLst>
            </p:cNvPr>
            <p:cNvGrpSpPr/>
            <p:nvPr/>
          </p:nvGrpSpPr>
          <p:grpSpPr>
            <a:xfrm>
              <a:off x="4362994" y="773914"/>
              <a:ext cx="4713292" cy="943021"/>
              <a:chOff x="60960" y="3543240"/>
              <a:chExt cx="9233040" cy="1847319"/>
            </a:xfrm>
          </p:grpSpPr>
          <p:pic>
            <p:nvPicPr>
              <p:cNvPr id="7" name="그림 6">
                <a:extLst>
                  <a:ext uri="{FF2B5EF4-FFF2-40B4-BE49-F238E27FC236}">
                    <a16:creationId xmlns:a16="http://schemas.microsoft.com/office/drawing/2014/main" id="{5DB552F0-E95A-4558-8B6C-3D5BF6B34F5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0000" y="3576970"/>
                <a:ext cx="9144000" cy="1813589"/>
              </a:xfrm>
              <a:prstGeom prst="rect">
                <a:avLst/>
              </a:prstGeom>
            </p:spPr>
          </p:pic>
          <p:pic>
            <p:nvPicPr>
              <p:cNvPr id="4" name="그림 3">
                <a:extLst>
                  <a:ext uri="{FF2B5EF4-FFF2-40B4-BE49-F238E27FC236}">
                    <a16:creationId xmlns:a16="http://schemas.microsoft.com/office/drawing/2014/main" id="{12ED2395-4F82-4052-86EB-B98124707E7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960" y="3543240"/>
                <a:ext cx="1818321" cy="1293691"/>
              </a:xfrm>
              <a:prstGeom prst="rect">
                <a:avLst/>
              </a:prstGeom>
            </p:spPr>
          </p:pic>
        </p:grp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5D88A726-1B83-448D-B614-ED85DFB5790A}"/>
                </a:ext>
              </a:extLst>
            </p:cNvPr>
            <p:cNvSpPr txBox="1"/>
            <p:nvPr/>
          </p:nvSpPr>
          <p:spPr>
            <a:xfrm>
              <a:off x="4537167" y="844476"/>
              <a:ext cx="59218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2800" dirty="0">
                  <a:solidFill>
                    <a:schemeClr val="bg1"/>
                  </a:solidFill>
                  <a:latin typeface="KoPub바탕체 Bold" panose="00000800000000000000" pitchFamily="2" charset="-127"/>
                  <a:ea typeface="KoPub바탕체 Bold" panose="00000800000000000000" pitchFamily="2" charset="-127"/>
                </a:rPr>
                <a:t>Ⅵ</a:t>
              </a:r>
              <a:endParaRPr lang="ko-KR" altLang="en-US" sz="2800" dirty="0">
                <a:solidFill>
                  <a:schemeClr val="bg1"/>
                </a:solidFill>
                <a:latin typeface="KoPub바탕체 Bold" panose="00000800000000000000" pitchFamily="2" charset="-127"/>
                <a:ea typeface="KoPub바탕체 Bold" panose="00000800000000000000" pitchFamily="2" charset="-127"/>
              </a:endParaRP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2AD28A51-684D-4E15-A7E7-756FDF87C475}"/>
                </a:ext>
              </a:extLst>
            </p:cNvPr>
            <p:cNvSpPr txBox="1"/>
            <p:nvPr/>
          </p:nvSpPr>
          <p:spPr>
            <a:xfrm>
              <a:off x="5403669" y="906031"/>
              <a:ext cx="286800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2000" spc="-15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Bold" panose="02020603020101020101" pitchFamily="18" charset="-127"/>
                  <a:ea typeface="KoPub돋움체 Bold" panose="02020603020101020101" pitchFamily="18" charset="-127"/>
                </a:rPr>
                <a:t>연구개발성과 활용계획</a:t>
              </a:r>
              <a:endParaRPr lang="ko-KR" altLang="en-US" sz="2000" spc="-150" dirty="0">
                <a:solidFill>
                  <a:schemeClr val="tx1">
                    <a:lumMod val="75000"/>
                    <a:lumOff val="25000"/>
                  </a:schemeClr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endParaRPr>
            </a:p>
          </p:txBody>
        </p:sp>
      </p:grpSp>
      <p:grpSp>
        <p:nvGrpSpPr>
          <p:cNvPr id="5" name="그룹 13"/>
          <p:cNvGrpSpPr/>
          <p:nvPr/>
        </p:nvGrpSpPr>
        <p:grpSpPr>
          <a:xfrm>
            <a:off x="5508104" y="188218"/>
            <a:ext cx="3378907" cy="445489"/>
            <a:chOff x="5508104" y="188218"/>
            <a:chExt cx="3378907" cy="445489"/>
          </a:xfrm>
        </p:grpSpPr>
        <p:pic>
          <p:nvPicPr>
            <p:cNvPr id="15" name="그림 14">
              <a:extLst>
                <a:ext uri="{FF2B5EF4-FFF2-40B4-BE49-F238E27FC236}">
                  <a16:creationId xmlns:a16="http://schemas.microsoft.com/office/drawing/2014/main" id="{C9523227-98F4-4D04-8464-E601580B83E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434"/>
            <a:stretch/>
          </p:blipFill>
          <p:spPr>
            <a:xfrm>
              <a:off x="5508104" y="188640"/>
              <a:ext cx="1627327" cy="445067"/>
            </a:xfrm>
            <a:prstGeom prst="rect">
              <a:avLst/>
            </a:prstGeom>
          </p:spPr>
        </p:pic>
        <p:pic>
          <p:nvPicPr>
            <p:cNvPr id="16" name="그림 15" descr="제주연구원CI.JP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350097" y="188218"/>
              <a:ext cx="1536914" cy="395342"/>
            </a:xfrm>
            <a:prstGeom prst="rect">
              <a:avLst/>
            </a:prstGeom>
          </p:spPr>
        </p:pic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27A1B00D-C31C-433F-AB54-B6BB008F8D26}"/>
              </a:ext>
            </a:extLst>
          </p:cNvPr>
          <p:cNvSpPr txBox="1"/>
          <p:nvPr/>
        </p:nvSpPr>
        <p:spPr>
          <a:xfrm>
            <a:off x="4329621" y="1312274"/>
            <a:ext cx="48508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pc="-150" dirty="0" smtClean="0">
                <a:solidFill>
                  <a:srgbClr val="3C83C5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화산섬 제주의 </a:t>
            </a:r>
            <a:r>
              <a:rPr lang="ko-KR" altLang="en-US" sz="2000" spc="-150" dirty="0" smtClean="0">
                <a:solidFill>
                  <a:schemeClr val="tx2">
                    <a:lumMod val="75000"/>
                  </a:schemeClr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실시간 홍수 감지 </a:t>
            </a:r>
            <a:r>
              <a:rPr lang="ko-KR" altLang="en-US" spc="-150" dirty="0" smtClean="0">
                <a:solidFill>
                  <a:schemeClr val="tx2">
                    <a:lumMod val="75000"/>
                  </a:schemeClr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및 </a:t>
            </a:r>
            <a:r>
              <a:rPr lang="ko-KR" altLang="en-US" sz="2000" spc="-150" dirty="0" smtClean="0">
                <a:solidFill>
                  <a:schemeClr val="tx2">
                    <a:lumMod val="75000"/>
                  </a:schemeClr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안전지원</a:t>
            </a:r>
            <a:r>
              <a:rPr lang="ko-KR" altLang="en-US" spc="-150" dirty="0" smtClean="0">
                <a:solidFill>
                  <a:schemeClr val="tx2">
                    <a:lumMod val="75000"/>
                  </a:schemeClr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 기술</a:t>
            </a:r>
            <a:r>
              <a:rPr lang="ko-KR" altLang="en-US" spc="-150" dirty="0" smtClean="0">
                <a:solidFill>
                  <a:srgbClr val="3C83C5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 개발</a:t>
            </a:r>
            <a:endParaRPr lang="ko-KR" altLang="en-US" sz="2200" spc="-150" dirty="0">
              <a:solidFill>
                <a:srgbClr val="3C83C5"/>
              </a:solidFill>
              <a:latin typeface="KoPub돋움체 Bold" panose="02020603020101020101" pitchFamily="18" charset="-127"/>
              <a:ea typeface="KoPub돋움체 Bold" panose="02020603020101020101" pitchFamily="18" charset="-127"/>
            </a:endParaRPr>
          </a:p>
        </p:txBody>
      </p:sp>
      <p:grpSp>
        <p:nvGrpSpPr>
          <p:cNvPr id="6" name="그룹 18">
            <a:extLst>
              <a:ext uri="{FF2B5EF4-FFF2-40B4-BE49-F238E27FC236}">
                <a16:creationId xmlns:a16="http://schemas.microsoft.com/office/drawing/2014/main" id="{ED02CA87-9DC0-4797-BD7D-CC312C830ACC}"/>
              </a:ext>
            </a:extLst>
          </p:cNvPr>
          <p:cNvGrpSpPr/>
          <p:nvPr/>
        </p:nvGrpSpPr>
        <p:grpSpPr>
          <a:xfrm>
            <a:off x="4362993" y="1262507"/>
            <a:ext cx="4781007" cy="540000"/>
            <a:chOff x="513806" y="2586443"/>
            <a:chExt cx="2551611" cy="444137"/>
          </a:xfrm>
        </p:grpSpPr>
        <p:cxnSp>
          <p:nvCxnSpPr>
            <p:cNvPr id="20" name="직선 연결선 19">
              <a:extLst>
                <a:ext uri="{FF2B5EF4-FFF2-40B4-BE49-F238E27FC236}">
                  <a16:creationId xmlns:a16="http://schemas.microsoft.com/office/drawing/2014/main" id="{7C460817-CA15-4968-BE17-FBEA344802D8}"/>
                </a:ext>
              </a:extLst>
            </p:cNvPr>
            <p:cNvCxnSpPr/>
            <p:nvPr/>
          </p:nvCxnSpPr>
          <p:spPr>
            <a:xfrm>
              <a:off x="513806" y="2586443"/>
              <a:ext cx="2551611" cy="0"/>
            </a:xfrm>
            <a:prstGeom prst="line">
              <a:avLst/>
            </a:prstGeom>
            <a:ln w="15875">
              <a:solidFill>
                <a:srgbClr val="4589C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직선 연결선 20">
              <a:extLst>
                <a:ext uri="{FF2B5EF4-FFF2-40B4-BE49-F238E27FC236}">
                  <a16:creationId xmlns:a16="http://schemas.microsoft.com/office/drawing/2014/main" id="{6DDE2420-EC71-4B15-A818-4DD86623FC13}"/>
                </a:ext>
              </a:extLst>
            </p:cNvPr>
            <p:cNvCxnSpPr/>
            <p:nvPr/>
          </p:nvCxnSpPr>
          <p:spPr>
            <a:xfrm>
              <a:off x="513806" y="3030580"/>
              <a:ext cx="2551611" cy="0"/>
            </a:xfrm>
            <a:prstGeom prst="line">
              <a:avLst/>
            </a:prstGeom>
            <a:ln w="15875">
              <a:solidFill>
                <a:srgbClr val="4589C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2" name="그림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0"/>
            <a:ext cx="362595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8934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그림 25">
            <a:extLst>
              <a:ext uri="{FF2B5EF4-FFF2-40B4-BE49-F238E27FC236}">
                <a16:creationId xmlns:a16="http://schemas.microsoft.com/office/drawing/2014/main" id="{AD7040A1-E3A2-4ECF-A5F4-DB1F93CB66F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828675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13C0D3C6-25C0-43FD-A0F3-13EE231E8760}"/>
              </a:ext>
            </a:extLst>
          </p:cNvPr>
          <p:cNvSpPr txBox="1"/>
          <p:nvPr/>
        </p:nvSpPr>
        <p:spPr>
          <a:xfrm>
            <a:off x="158308" y="113210"/>
            <a:ext cx="306686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042873" latinLnBrk="1">
              <a:buClr>
                <a:schemeClr val="tx1">
                  <a:lumMod val="50000"/>
                  <a:lumOff val="50000"/>
                </a:schemeClr>
              </a:buClr>
            </a:pPr>
            <a:r>
              <a:rPr lang="ko-KR" altLang="en-US" sz="1050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화산섬 제주의 </a:t>
            </a:r>
            <a:r>
              <a:rPr lang="ko-KR" altLang="en-US" sz="1050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66FFFF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실시간 홍수 감지 및 안전지원 기술 </a:t>
            </a:r>
            <a:r>
              <a:rPr lang="ko-KR" altLang="en-US" sz="1050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개발</a:t>
            </a:r>
            <a:endParaRPr lang="ko-KR" altLang="en-US" sz="105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/>
              </a:solidFill>
              <a:latin typeface="KoPub돋움체 Bold" panose="02020603020101020101" pitchFamily="18" charset="-127"/>
              <a:ea typeface="KoPub돋움체 Bold" panose="02020603020101020101" pitchFamily="18" charset="-127"/>
            </a:endParaRPr>
          </a:p>
        </p:txBody>
      </p:sp>
      <p:cxnSp>
        <p:nvCxnSpPr>
          <p:cNvPr id="29" name="직선 연결선 28">
            <a:extLst>
              <a:ext uri="{FF2B5EF4-FFF2-40B4-BE49-F238E27FC236}">
                <a16:creationId xmlns:a16="http://schemas.microsoft.com/office/drawing/2014/main" id="{2A3B4120-C5D6-4E6B-83EF-99A42724F464}"/>
              </a:ext>
            </a:extLst>
          </p:cNvPr>
          <p:cNvCxnSpPr>
            <a:cxnSpLocks/>
          </p:cNvCxnSpPr>
          <p:nvPr/>
        </p:nvCxnSpPr>
        <p:spPr>
          <a:xfrm>
            <a:off x="250825" y="366126"/>
            <a:ext cx="2881015" cy="1000"/>
          </a:xfrm>
          <a:prstGeom prst="line">
            <a:avLst/>
          </a:prstGeom>
          <a:ln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TextBox 75"/>
          <p:cNvSpPr txBox="1"/>
          <p:nvPr/>
        </p:nvSpPr>
        <p:spPr>
          <a:xfrm>
            <a:off x="157980" y="400592"/>
            <a:ext cx="1604927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1042873" latinLnBrk="1">
              <a:spcAft>
                <a:spcPct val="6000"/>
              </a:spcAft>
              <a:buClr>
                <a:schemeClr val="tx1">
                  <a:lumMod val="50000"/>
                  <a:lumOff val="50000"/>
                </a:schemeClr>
              </a:buClr>
              <a:defRPr lang="ko-KR" altLang="en-US"/>
            </a:pPr>
            <a:r>
              <a:rPr lang="ko-KR" altLang="en-US" sz="2000" dirty="0" smtClean="0">
                <a:ln w="9525"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/>
                <a:ea typeface="KoPub돋움체 Bold"/>
              </a:rPr>
              <a:t>성과 활용계획</a:t>
            </a:r>
            <a:endParaRPr lang="en-US" altLang="ko-KR" sz="2400" dirty="0">
              <a:ln w="9525"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rgbClr val="FFFF00"/>
              </a:solidFill>
              <a:latin typeface="KoPub돋움체 Bold"/>
              <a:ea typeface="KoPub돋움체 Bold"/>
            </a:endParaRPr>
          </a:p>
        </p:txBody>
      </p:sp>
      <p:sp>
        <p:nvSpPr>
          <p:cNvPr id="55" name="Slide Number Placeholder 4">
            <a:extLst>
              <a:ext uri="{FF2B5EF4-FFF2-40B4-BE49-F238E27FC236}">
                <a16:creationId xmlns:a16="http://schemas.microsoft.com/office/drawing/2014/main" id="{2109913F-AE7C-4464-BE13-AABF4197645E}"/>
              </a:ext>
            </a:extLst>
          </p:cNvPr>
          <p:cNvSpPr txBox="1">
            <a:spLocks/>
          </p:cNvSpPr>
          <p:nvPr/>
        </p:nvSpPr>
        <p:spPr>
          <a:xfrm>
            <a:off x="4126064" y="6541360"/>
            <a:ext cx="891872" cy="25567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dirty="0"/>
              <a:t>Page </a:t>
            </a:r>
            <a:fld id="{F03C90E3-98FA-4A46-95E3-0DCDD3916FEC}" type="slidenum">
              <a:rPr lang="ko-KR" altLang="en-US" smtClean="0"/>
              <a:pPr algn="ctr"/>
              <a:t>54</a:t>
            </a:fld>
            <a:endParaRPr lang="ko-KR" altLang="en-US" dirty="0"/>
          </a:p>
        </p:txBody>
      </p:sp>
      <p:sp>
        <p:nvSpPr>
          <p:cNvPr id="56" name="직사각형 55">
            <a:extLst>
              <a:ext uri="{FF2B5EF4-FFF2-40B4-BE49-F238E27FC236}">
                <a16:creationId xmlns:a16="http://schemas.microsoft.com/office/drawing/2014/main" id="{3C8DD541-3627-4A96-A234-3318C76840AB}"/>
              </a:ext>
            </a:extLst>
          </p:cNvPr>
          <p:cNvSpPr/>
          <p:nvPr/>
        </p:nvSpPr>
        <p:spPr>
          <a:xfrm>
            <a:off x="254731" y="1125538"/>
            <a:ext cx="1332000" cy="12600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3877EC14-2781-4838-ABBD-081DE2325E14}"/>
              </a:ext>
            </a:extLst>
          </p:cNvPr>
          <p:cNvSpPr txBox="1"/>
          <p:nvPr/>
        </p:nvSpPr>
        <p:spPr>
          <a:xfrm>
            <a:off x="480707" y="1386206"/>
            <a:ext cx="880049" cy="738664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spAutoFit/>
          </a:bodyPr>
          <a:lstStyle>
            <a:defPPr>
              <a:defRPr lang="ko-KR"/>
            </a:defPPr>
            <a:lvl1pPr marL="288000" indent="-288000">
              <a:lnSpc>
                <a:spcPct val="130000"/>
              </a:lnSpc>
              <a:buAutoNum type="arabicPeriod"/>
              <a:defRPr sz="2400">
                <a:gradFill>
                  <a:gsLst>
                    <a:gs pos="0">
                      <a:schemeClr val="tx1">
                        <a:lumMod val="85000"/>
                        <a:lumOff val="15000"/>
                      </a:schemeClr>
                    </a:gs>
                    <a:gs pos="99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0"/>
                </a:gradFill>
                <a:latin typeface="Rix고딕 B" pitchFamily="18" charset="-127"/>
                <a:ea typeface="Rix고딕 B" pitchFamily="18" charset="-127"/>
              </a:defRPr>
            </a:lvl1pPr>
          </a:lstStyle>
          <a:p>
            <a:pPr marL="0" indent="0" algn="ctr" font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tx1">
                  <a:lumMod val="50000"/>
                  <a:lumOff val="50000"/>
                </a:schemeClr>
              </a:buClr>
              <a:buSzPct val="80000"/>
              <a:buNone/>
              <a:tabLst>
                <a:tab pos="152400" algn="l"/>
                <a:tab pos="303213" algn="l"/>
                <a:tab pos="461963" algn="l"/>
              </a:tabLst>
              <a:defRPr/>
            </a:pPr>
            <a:r>
              <a:rPr lang="ko-KR" altLang="en-US" sz="1600" spc="-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  <a:sym typeface="Arial"/>
              </a:rPr>
              <a:t>제주도</a:t>
            </a:r>
            <a:endParaRPr lang="en-US" altLang="ko-KR" sz="1600" spc="-10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/>
              </a:solidFill>
              <a:latin typeface="KoPub돋움체 Bold" panose="02020603020101020101" pitchFamily="18" charset="-127"/>
              <a:ea typeface="KoPub돋움체 Bold" panose="02020603020101020101" pitchFamily="18" charset="-127"/>
              <a:sym typeface="Arial"/>
            </a:endParaRPr>
          </a:p>
          <a:p>
            <a:pPr marL="0" indent="0" algn="ctr" font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tx1">
                  <a:lumMod val="50000"/>
                  <a:lumOff val="50000"/>
                </a:schemeClr>
              </a:buClr>
              <a:buSzPct val="80000"/>
              <a:buNone/>
              <a:tabLst>
                <a:tab pos="152400" algn="l"/>
                <a:tab pos="303213" algn="l"/>
                <a:tab pos="461963" algn="l"/>
              </a:tabLst>
              <a:defRPr/>
            </a:pPr>
            <a:r>
              <a:rPr lang="ko-KR" altLang="en-US" sz="1600" spc="-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  <a:sym typeface="Arial"/>
              </a:rPr>
              <a:t>중앙상황실 </a:t>
            </a:r>
            <a:endParaRPr lang="en-US" altLang="ko-KR" sz="1600" spc="-10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/>
              </a:solidFill>
              <a:latin typeface="KoPub돋움체 Bold" panose="02020603020101020101" pitchFamily="18" charset="-127"/>
              <a:ea typeface="KoPub돋움체 Bold" panose="02020603020101020101" pitchFamily="18" charset="-127"/>
              <a:sym typeface="Arial"/>
            </a:endParaRPr>
          </a:p>
          <a:p>
            <a:pPr marL="0" indent="0" algn="ctr" font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tx1">
                  <a:lumMod val="50000"/>
                  <a:lumOff val="50000"/>
                </a:schemeClr>
              </a:buClr>
              <a:buSzPct val="80000"/>
              <a:buNone/>
              <a:tabLst>
                <a:tab pos="152400" algn="l"/>
                <a:tab pos="303213" algn="l"/>
                <a:tab pos="461963" algn="l"/>
              </a:tabLst>
              <a:defRPr/>
            </a:pPr>
            <a:r>
              <a:rPr lang="ko-KR" altLang="en-US" sz="1600" spc="-100" dirty="0" err="1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  <a:sym typeface="Arial"/>
              </a:rPr>
              <a:t>활용성</a:t>
            </a:r>
            <a:endParaRPr lang="ko-KR" altLang="en-US" sz="1600" spc="-10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/>
              </a:solidFill>
              <a:latin typeface="KoPub돋움체 Bold" panose="02020603020101020101" pitchFamily="18" charset="-127"/>
              <a:ea typeface="KoPub돋움체 Bold" panose="02020603020101020101" pitchFamily="18" charset="-127"/>
              <a:sym typeface="Arial"/>
            </a:endParaRPr>
          </a:p>
        </p:txBody>
      </p:sp>
      <p:sp>
        <p:nvSpPr>
          <p:cNvPr id="58" name="이등변 삼각형 57">
            <a:extLst>
              <a:ext uri="{FF2B5EF4-FFF2-40B4-BE49-F238E27FC236}">
                <a16:creationId xmlns:a16="http://schemas.microsoft.com/office/drawing/2014/main" id="{57574E7E-09BB-411D-B625-8EB18CB6D388}"/>
              </a:ext>
            </a:extLst>
          </p:cNvPr>
          <p:cNvSpPr/>
          <p:nvPr/>
        </p:nvSpPr>
        <p:spPr>
          <a:xfrm rot="5400000">
            <a:off x="1583615" y="1701091"/>
            <a:ext cx="107235" cy="108894"/>
          </a:xfrm>
          <a:prstGeom prst="triangl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9" name="직사각형 58">
            <a:extLst>
              <a:ext uri="{FF2B5EF4-FFF2-40B4-BE49-F238E27FC236}">
                <a16:creationId xmlns:a16="http://schemas.microsoft.com/office/drawing/2014/main" id="{3C8DD541-3627-4A96-A234-3318C76840AB}"/>
              </a:ext>
            </a:extLst>
          </p:cNvPr>
          <p:cNvSpPr/>
          <p:nvPr/>
        </p:nvSpPr>
        <p:spPr>
          <a:xfrm>
            <a:off x="254731" y="2505234"/>
            <a:ext cx="1332000" cy="1260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3877EC14-2781-4838-ABBD-081DE2325E14}"/>
              </a:ext>
            </a:extLst>
          </p:cNvPr>
          <p:cNvSpPr txBox="1"/>
          <p:nvPr/>
        </p:nvSpPr>
        <p:spPr>
          <a:xfrm>
            <a:off x="480707" y="2642792"/>
            <a:ext cx="880049" cy="984885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spAutoFit/>
          </a:bodyPr>
          <a:lstStyle>
            <a:defPPr>
              <a:defRPr lang="ko-KR"/>
            </a:defPPr>
            <a:lvl1pPr marL="288000" indent="-288000">
              <a:lnSpc>
                <a:spcPct val="130000"/>
              </a:lnSpc>
              <a:buAutoNum type="arabicPeriod"/>
              <a:defRPr sz="2400">
                <a:gradFill>
                  <a:gsLst>
                    <a:gs pos="0">
                      <a:schemeClr val="tx1">
                        <a:lumMod val="85000"/>
                        <a:lumOff val="15000"/>
                      </a:schemeClr>
                    </a:gs>
                    <a:gs pos="99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0"/>
                </a:gradFill>
                <a:latin typeface="Rix고딕 B" pitchFamily="18" charset="-127"/>
                <a:ea typeface="Rix고딕 B" pitchFamily="18" charset="-127"/>
              </a:defRPr>
            </a:lvl1pPr>
          </a:lstStyle>
          <a:p>
            <a:pPr marL="0" indent="0" algn="ctr" font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tx1">
                  <a:lumMod val="50000"/>
                  <a:lumOff val="50000"/>
                </a:schemeClr>
              </a:buClr>
              <a:buSzPct val="80000"/>
              <a:buNone/>
              <a:tabLst>
                <a:tab pos="152400" algn="l"/>
                <a:tab pos="303213" algn="l"/>
                <a:tab pos="461963" algn="l"/>
              </a:tabLst>
              <a:defRPr/>
            </a:pPr>
            <a:r>
              <a:rPr lang="ko-KR" altLang="en-US" sz="1600" spc="-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  <a:sym typeface="Arial"/>
              </a:rPr>
              <a:t>제주도</a:t>
            </a:r>
            <a:endParaRPr lang="en-US" altLang="ko-KR" sz="1600" spc="-10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/>
              </a:solidFill>
              <a:latin typeface="KoPub돋움체 Bold" panose="02020603020101020101" pitchFamily="18" charset="-127"/>
              <a:ea typeface="KoPub돋움체 Bold" panose="02020603020101020101" pitchFamily="18" charset="-127"/>
              <a:sym typeface="Arial"/>
            </a:endParaRPr>
          </a:p>
          <a:p>
            <a:pPr marL="0" indent="0" algn="ctr" font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tx1">
                  <a:lumMod val="50000"/>
                  <a:lumOff val="50000"/>
                </a:schemeClr>
              </a:buClr>
              <a:buSzPct val="80000"/>
              <a:buNone/>
              <a:tabLst>
                <a:tab pos="152400" algn="l"/>
                <a:tab pos="303213" algn="l"/>
                <a:tab pos="461963" algn="l"/>
              </a:tabLst>
              <a:defRPr/>
            </a:pPr>
            <a:r>
              <a:rPr lang="ko-KR" altLang="en-US" sz="1600" spc="-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  <a:sym typeface="Arial"/>
              </a:rPr>
              <a:t>재난플랫폼 </a:t>
            </a:r>
          </a:p>
          <a:p>
            <a:pPr marL="0" indent="0" algn="ctr" font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tx1">
                  <a:lumMod val="50000"/>
                  <a:lumOff val="50000"/>
                </a:schemeClr>
              </a:buClr>
              <a:buSzPct val="80000"/>
              <a:buNone/>
              <a:tabLst>
                <a:tab pos="152400" algn="l"/>
                <a:tab pos="303213" algn="l"/>
                <a:tab pos="461963" algn="l"/>
              </a:tabLst>
              <a:defRPr/>
            </a:pPr>
            <a:r>
              <a:rPr lang="ko-KR" altLang="en-US" sz="1600" spc="-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  <a:sym typeface="Arial"/>
              </a:rPr>
              <a:t>연계 측면 </a:t>
            </a:r>
            <a:endParaRPr lang="en-US" altLang="ko-KR" sz="1600" spc="-10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/>
              </a:solidFill>
              <a:latin typeface="KoPub돋움체 Bold" panose="02020603020101020101" pitchFamily="18" charset="-127"/>
              <a:ea typeface="KoPub돋움체 Bold" panose="02020603020101020101" pitchFamily="18" charset="-127"/>
              <a:sym typeface="Arial"/>
            </a:endParaRPr>
          </a:p>
          <a:p>
            <a:pPr marL="0" indent="0" algn="ctr" font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tx1">
                  <a:lumMod val="50000"/>
                  <a:lumOff val="50000"/>
                </a:schemeClr>
              </a:buClr>
              <a:buSzPct val="80000"/>
              <a:buNone/>
              <a:tabLst>
                <a:tab pos="152400" algn="l"/>
                <a:tab pos="303213" algn="l"/>
                <a:tab pos="461963" algn="l"/>
              </a:tabLst>
              <a:defRPr/>
            </a:pPr>
            <a:r>
              <a:rPr lang="ko-KR" altLang="en-US" sz="1600" spc="-100" dirty="0" err="1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  <a:sym typeface="Arial"/>
              </a:rPr>
              <a:t>활용성</a:t>
            </a:r>
            <a:endParaRPr lang="ko-KR" altLang="en-US" sz="1600" spc="-10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/>
              </a:solidFill>
              <a:latin typeface="KoPub돋움체 Bold" panose="02020603020101020101" pitchFamily="18" charset="-127"/>
              <a:ea typeface="KoPub돋움체 Bold" panose="02020603020101020101" pitchFamily="18" charset="-127"/>
              <a:sym typeface="Arial"/>
            </a:endParaRPr>
          </a:p>
        </p:txBody>
      </p:sp>
      <p:sp>
        <p:nvSpPr>
          <p:cNvPr id="61" name="이등변 삼각형 60">
            <a:extLst>
              <a:ext uri="{FF2B5EF4-FFF2-40B4-BE49-F238E27FC236}">
                <a16:creationId xmlns:a16="http://schemas.microsoft.com/office/drawing/2014/main" id="{57574E7E-09BB-411D-B625-8EB18CB6D388}"/>
              </a:ext>
            </a:extLst>
          </p:cNvPr>
          <p:cNvSpPr/>
          <p:nvPr/>
        </p:nvSpPr>
        <p:spPr>
          <a:xfrm rot="5400000">
            <a:off x="1583615" y="3080787"/>
            <a:ext cx="107235" cy="108894"/>
          </a:xfrm>
          <a:prstGeom prst="triangl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2" name="직사각형 61">
            <a:extLst>
              <a:ext uri="{FF2B5EF4-FFF2-40B4-BE49-F238E27FC236}">
                <a16:creationId xmlns:a16="http://schemas.microsoft.com/office/drawing/2014/main" id="{3C8DD541-3627-4A96-A234-3318C76840AB}"/>
              </a:ext>
            </a:extLst>
          </p:cNvPr>
          <p:cNvSpPr/>
          <p:nvPr/>
        </p:nvSpPr>
        <p:spPr>
          <a:xfrm>
            <a:off x="254731" y="3884930"/>
            <a:ext cx="1332000" cy="1260000"/>
          </a:xfrm>
          <a:prstGeom prst="rect">
            <a:avLst/>
          </a:prstGeom>
          <a:solidFill>
            <a:srgbClr val="0097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3877EC14-2781-4838-ABBD-081DE2325E14}"/>
              </a:ext>
            </a:extLst>
          </p:cNvPr>
          <p:cNvSpPr txBox="1"/>
          <p:nvPr/>
        </p:nvSpPr>
        <p:spPr>
          <a:xfrm>
            <a:off x="313996" y="4145599"/>
            <a:ext cx="1213474" cy="738664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spAutoFit/>
          </a:bodyPr>
          <a:lstStyle>
            <a:defPPr>
              <a:defRPr lang="ko-KR"/>
            </a:defPPr>
            <a:lvl1pPr marL="288000" indent="-288000">
              <a:lnSpc>
                <a:spcPct val="130000"/>
              </a:lnSpc>
              <a:buAutoNum type="arabicPeriod"/>
              <a:defRPr sz="2400">
                <a:gradFill>
                  <a:gsLst>
                    <a:gs pos="0">
                      <a:schemeClr val="tx1">
                        <a:lumMod val="85000"/>
                        <a:lumOff val="15000"/>
                      </a:schemeClr>
                    </a:gs>
                    <a:gs pos="99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0"/>
                </a:gradFill>
                <a:latin typeface="Rix고딕 B" pitchFamily="18" charset="-127"/>
                <a:ea typeface="Rix고딕 B" pitchFamily="18" charset="-127"/>
              </a:defRPr>
            </a:lvl1pPr>
          </a:lstStyle>
          <a:p>
            <a:pPr marL="0" indent="0" algn="ctr" font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tx1">
                  <a:lumMod val="50000"/>
                  <a:lumOff val="50000"/>
                </a:schemeClr>
              </a:buClr>
              <a:buSzPct val="80000"/>
              <a:buNone/>
              <a:tabLst>
                <a:tab pos="152400" algn="l"/>
                <a:tab pos="303213" algn="l"/>
                <a:tab pos="461963" algn="l"/>
              </a:tabLst>
              <a:defRPr/>
            </a:pPr>
            <a:r>
              <a:rPr lang="ko-KR" altLang="en-US" sz="1600" spc="-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  <a:sym typeface="Arial"/>
              </a:rPr>
              <a:t>실시간 위험기반</a:t>
            </a:r>
            <a:endParaRPr lang="en-US" altLang="ko-KR" sz="1600" spc="-10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/>
              </a:solidFill>
              <a:latin typeface="KoPub돋움체 Bold" panose="02020603020101020101" pitchFamily="18" charset="-127"/>
              <a:ea typeface="KoPub돋움체 Bold" panose="02020603020101020101" pitchFamily="18" charset="-127"/>
              <a:sym typeface="Arial"/>
            </a:endParaRPr>
          </a:p>
          <a:p>
            <a:pPr marL="0" indent="0" algn="ctr" font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tx1">
                  <a:lumMod val="50000"/>
                  <a:lumOff val="50000"/>
                </a:schemeClr>
              </a:buClr>
              <a:buSzPct val="80000"/>
              <a:buNone/>
              <a:tabLst>
                <a:tab pos="152400" algn="l"/>
                <a:tab pos="303213" algn="l"/>
                <a:tab pos="461963" algn="l"/>
              </a:tabLst>
              <a:defRPr/>
            </a:pPr>
            <a:r>
              <a:rPr lang="ko-KR" altLang="en-US" sz="1600" spc="-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  <a:sym typeface="Arial"/>
              </a:rPr>
              <a:t>도민 피난대피</a:t>
            </a:r>
            <a:r>
              <a:rPr lang="en-US" altLang="ko-KR" sz="1600" spc="-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  <a:sym typeface="Arial"/>
              </a:rPr>
              <a:t/>
            </a:r>
            <a:br>
              <a:rPr lang="en-US" altLang="ko-KR" sz="1600" spc="-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  <a:sym typeface="Arial"/>
              </a:rPr>
            </a:br>
            <a:r>
              <a:rPr lang="ko-KR" altLang="en-US" sz="1600" spc="-100" dirty="0" err="1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  <a:sym typeface="Arial"/>
              </a:rPr>
              <a:t>활용성</a:t>
            </a:r>
            <a:endParaRPr lang="ko-KR" altLang="en-US" sz="1600" spc="-10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/>
              </a:solidFill>
              <a:latin typeface="KoPub돋움체 Bold" panose="02020603020101020101" pitchFamily="18" charset="-127"/>
              <a:ea typeface="KoPub돋움체 Bold" panose="02020603020101020101" pitchFamily="18" charset="-127"/>
              <a:sym typeface="Arial"/>
            </a:endParaRPr>
          </a:p>
        </p:txBody>
      </p:sp>
      <p:sp>
        <p:nvSpPr>
          <p:cNvPr id="64" name="이등변 삼각형 63">
            <a:extLst>
              <a:ext uri="{FF2B5EF4-FFF2-40B4-BE49-F238E27FC236}">
                <a16:creationId xmlns:a16="http://schemas.microsoft.com/office/drawing/2014/main" id="{57574E7E-09BB-411D-B625-8EB18CB6D388}"/>
              </a:ext>
            </a:extLst>
          </p:cNvPr>
          <p:cNvSpPr/>
          <p:nvPr/>
        </p:nvSpPr>
        <p:spPr>
          <a:xfrm rot="5400000">
            <a:off x="1583615" y="4460483"/>
            <a:ext cx="107235" cy="108894"/>
          </a:xfrm>
          <a:prstGeom prst="triangle">
            <a:avLst/>
          </a:prstGeom>
          <a:solidFill>
            <a:srgbClr val="0097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5" name="직사각형 64">
            <a:extLst>
              <a:ext uri="{FF2B5EF4-FFF2-40B4-BE49-F238E27FC236}">
                <a16:creationId xmlns:a16="http://schemas.microsoft.com/office/drawing/2014/main" id="{3C8DD541-3627-4A96-A234-3318C76840AB}"/>
              </a:ext>
            </a:extLst>
          </p:cNvPr>
          <p:cNvSpPr/>
          <p:nvPr/>
        </p:nvSpPr>
        <p:spPr>
          <a:xfrm>
            <a:off x="254731" y="5264625"/>
            <a:ext cx="1332000" cy="1260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3877EC14-2781-4838-ABBD-081DE2325E14}"/>
              </a:ext>
            </a:extLst>
          </p:cNvPr>
          <p:cNvSpPr txBox="1"/>
          <p:nvPr/>
        </p:nvSpPr>
        <p:spPr>
          <a:xfrm>
            <a:off x="457464" y="5525295"/>
            <a:ext cx="926536" cy="738664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spAutoFit/>
          </a:bodyPr>
          <a:lstStyle>
            <a:defPPr>
              <a:defRPr lang="ko-KR"/>
            </a:defPPr>
            <a:lvl1pPr marL="288000" indent="-288000">
              <a:lnSpc>
                <a:spcPct val="130000"/>
              </a:lnSpc>
              <a:buAutoNum type="arabicPeriod"/>
              <a:defRPr sz="2400">
                <a:gradFill>
                  <a:gsLst>
                    <a:gs pos="0">
                      <a:schemeClr val="tx1">
                        <a:lumMod val="85000"/>
                        <a:lumOff val="15000"/>
                      </a:schemeClr>
                    </a:gs>
                    <a:gs pos="99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0"/>
                </a:gradFill>
                <a:latin typeface="Rix고딕 B" pitchFamily="18" charset="-127"/>
                <a:ea typeface="Rix고딕 B" pitchFamily="18" charset="-127"/>
              </a:defRPr>
            </a:lvl1pPr>
          </a:lstStyle>
          <a:p>
            <a:pPr marL="0" indent="0" algn="ctr" font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tx1">
                  <a:lumMod val="50000"/>
                  <a:lumOff val="50000"/>
                </a:schemeClr>
              </a:buClr>
              <a:buSzPct val="80000"/>
              <a:buNone/>
              <a:tabLst>
                <a:tab pos="152400" algn="l"/>
                <a:tab pos="303213" algn="l"/>
                <a:tab pos="461963" algn="l"/>
              </a:tabLst>
              <a:defRPr/>
            </a:pPr>
            <a:r>
              <a:rPr lang="ko-KR" altLang="en-US" sz="1600" spc="-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  <a:sym typeface="Arial"/>
              </a:rPr>
              <a:t>인명피해</a:t>
            </a:r>
            <a:endParaRPr lang="en-US" altLang="ko-KR" sz="1600" spc="-10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/>
              </a:solidFill>
              <a:latin typeface="KoPub돋움체 Bold" panose="02020603020101020101" pitchFamily="18" charset="-127"/>
              <a:ea typeface="KoPub돋움체 Bold" panose="02020603020101020101" pitchFamily="18" charset="-127"/>
              <a:sym typeface="Arial"/>
            </a:endParaRPr>
          </a:p>
          <a:p>
            <a:pPr marL="0" indent="0" algn="ctr" font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tx1">
                  <a:lumMod val="50000"/>
                  <a:lumOff val="50000"/>
                </a:schemeClr>
              </a:buClr>
              <a:buSzPct val="80000"/>
              <a:buNone/>
              <a:tabLst>
                <a:tab pos="152400" algn="l"/>
                <a:tab pos="303213" algn="l"/>
                <a:tab pos="461963" algn="l"/>
              </a:tabLst>
              <a:defRPr/>
            </a:pPr>
            <a:r>
              <a:rPr lang="ko-KR" altLang="en-US" sz="1600" spc="-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  <a:sym typeface="Arial"/>
              </a:rPr>
              <a:t>예방 및 관리</a:t>
            </a:r>
            <a:endParaRPr lang="en-US" altLang="ko-KR" sz="1600" spc="-10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/>
              </a:solidFill>
              <a:latin typeface="KoPub돋움체 Bold" panose="02020603020101020101" pitchFamily="18" charset="-127"/>
              <a:ea typeface="KoPub돋움체 Bold" panose="02020603020101020101" pitchFamily="18" charset="-127"/>
              <a:sym typeface="Arial"/>
            </a:endParaRPr>
          </a:p>
          <a:p>
            <a:pPr marL="0" indent="0" algn="ctr" font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tx1">
                  <a:lumMod val="50000"/>
                  <a:lumOff val="50000"/>
                </a:schemeClr>
              </a:buClr>
              <a:buSzPct val="80000"/>
              <a:buNone/>
              <a:tabLst>
                <a:tab pos="152400" algn="l"/>
                <a:tab pos="303213" algn="l"/>
                <a:tab pos="461963" algn="l"/>
              </a:tabLst>
              <a:defRPr/>
            </a:pPr>
            <a:r>
              <a:rPr lang="ko-KR" altLang="en-US" sz="1600" spc="-100" dirty="0" err="1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  <a:sym typeface="Arial"/>
              </a:rPr>
              <a:t>활용성</a:t>
            </a:r>
            <a:endParaRPr lang="ko-KR" altLang="en-US" sz="1600" spc="-10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/>
              </a:solidFill>
              <a:latin typeface="KoPub돋움체 Bold" panose="02020603020101020101" pitchFamily="18" charset="-127"/>
              <a:ea typeface="KoPub돋움체 Bold" panose="02020603020101020101" pitchFamily="18" charset="-127"/>
              <a:sym typeface="Arial"/>
            </a:endParaRPr>
          </a:p>
        </p:txBody>
      </p:sp>
      <p:sp>
        <p:nvSpPr>
          <p:cNvPr id="67" name="이등변 삼각형 66">
            <a:extLst>
              <a:ext uri="{FF2B5EF4-FFF2-40B4-BE49-F238E27FC236}">
                <a16:creationId xmlns:a16="http://schemas.microsoft.com/office/drawing/2014/main" id="{57574E7E-09BB-411D-B625-8EB18CB6D388}"/>
              </a:ext>
            </a:extLst>
          </p:cNvPr>
          <p:cNvSpPr/>
          <p:nvPr/>
        </p:nvSpPr>
        <p:spPr>
          <a:xfrm rot="5400000">
            <a:off x="1583615" y="5840178"/>
            <a:ext cx="107235" cy="108894"/>
          </a:xfrm>
          <a:prstGeom prst="triangl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8" name="사각형: 둥근 모서리 94">
            <a:extLst>
              <a:ext uri="{FF2B5EF4-FFF2-40B4-BE49-F238E27FC236}">
                <a16:creationId xmlns:a16="http://schemas.microsoft.com/office/drawing/2014/main" id="{55E339AD-7FD7-4EF3-92C9-3F826945549D}"/>
              </a:ext>
            </a:extLst>
          </p:cNvPr>
          <p:cNvSpPr/>
          <p:nvPr/>
        </p:nvSpPr>
        <p:spPr>
          <a:xfrm>
            <a:off x="1688123" y="1125538"/>
            <a:ext cx="7205051" cy="1210243"/>
          </a:xfrm>
          <a:prstGeom prst="rect">
            <a:avLst/>
          </a:prstGeom>
          <a:solidFill>
            <a:schemeClr val="bg1"/>
          </a:solidFill>
          <a:ln w="6350">
            <a:solidFill>
              <a:schemeClr val="bg1">
                <a:lumMod val="75000"/>
              </a:schemeClr>
            </a:solidFill>
          </a:ln>
          <a:effectLst>
            <a:outerShdw dist="38100" dir="5400000" algn="t" rotWithShape="0">
              <a:schemeClr val="bg1">
                <a:lumMod val="8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 dirty="0"/>
          </a:p>
        </p:txBody>
      </p:sp>
      <p:sp>
        <p:nvSpPr>
          <p:cNvPr id="69" name="사각형: 둥근 모서리 94">
            <a:extLst>
              <a:ext uri="{FF2B5EF4-FFF2-40B4-BE49-F238E27FC236}">
                <a16:creationId xmlns:a16="http://schemas.microsoft.com/office/drawing/2014/main" id="{55E339AD-7FD7-4EF3-92C9-3F826945549D}"/>
              </a:ext>
            </a:extLst>
          </p:cNvPr>
          <p:cNvSpPr/>
          <p:nvPr/>
        </p:nvSpPr>
        <p:spPr>
          <a:xfrm>
            <a:off x="1688123" y="2505234"/>
            <a:ext cx="7205051" cy="1210243"/>
          </a:xfrm>
          <a:prstGeom prst="rect">
            <a:avLst/>
          </a:prstGeom>
          <a:solidFill>
            <a:schemeClr val="bg1"/>
          </a:solidFill>
          <a:ln w="6350">
            <a:solidFill>
              <a:schemeClr val="bg1">
                <a:lumMod val="75000"/>
              </a:schemeClr>
            </a:solidFill>
          </a:ln>
          <a:effectLst>
            <a:outerShdw dist="38100" dir="5400000" algn="t" rotWithShape="0">
              <a:schemeClr val="bg1">
                <a:lumMod val="8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 dirty="0"/>
          </a:p>
        </p:txBody>
      </p:sp>
      <p:sp>
        <p:nvSpPr>
          <p:cNvPr id="70" name="사각형: 둥근 모서리 94">
            <a:extLst>
              <a:ext uri="{FF2B5EF4-FFF2-40B4-BE49-F238E27FC236}">
                <a16:creationId xmlns:a16="http://schemas.microsoft.com/office/drawing/2014/main" id="{55E339AD-7FD7-4EF3-92C9-3F826945549D}"/>
              </a:ext>
            </a:extLst>
          </p:cNvPr>
          <p:cNvSpPr/>
          <p:nvPr/>
        </p:nvSpPr>
        <p:spPr>
          <a:xfrm>
            <a:off x="1688123" y="3884930"/>
            <a:ext cx="7205051" cy="1210243"/>
          </a:xfrm>
          <a:prstGeom prst="rect">
            <a:avLst/>
          </a:prstGeom>
          <a:solidFill>
            <a:schemeClr val="bg1"/>
          </a:solidFill>
          <a:ln w="6350">
            <a:solidFill>
              <a:schemeClr val="bg1">
                <a:lumMod val="75000"/>
              </a:schemeClr>
            </a:solidFill>
          </a:ln>
          <a:effectLst>
            <a:outerShdw dist="38100" dir="5400000" algn="t" rotWithShape="0">
              <a:schemeClr val="bg1">
                <a:lumMod val="8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 dirty="0"/>
          </a:p>
        </p:txBody>
      </p:sp>
      <p:sp>
        <p:nvSpPr>
          <p:cNvPr id="79" name="사각형: 둥근 모서리 94">
            <a:extLst>
              <a:ext uri="{FF2B5EF4-FFF2-40B4-BE49-F238E27FC236}">
                <a16:creationId xmlns:a16="http://schemas.microsoft.com/office/drawing/2014/main" id="{55E339AD-7FD7-4EF3-92C9-3F826945549D}"/>
              </a:ext>
            </a:extLst>
          </p:cNvPr>
          <p:cNvSpPr/>
          <p:nvPr/>
        </p:nvSpPr>
        <p:spPr>
          <a:xfrm>
            <a:off x="1688123" y="5264625"/>
            <a:ext cx="7205051" cy="1210243"/>
          </a:xfrm>
          <a:prstGeom prst="rect">
            <a:avLst/>
          </a:prstGeom>
          <a:solidFill>
            <a:schemeClr val="bg1"/>
          </a:solidFill>
          <a:ln w="6350">
            <a:solidFill>
              <a:schemeClr val="bg1">
                <a:lumMod val="75000"/>
              </a:schemeClr>
            </a:solidFill>
          </a:ln>
          <a:effectLst>
            <a:outerShdw dist="38100" dir="5400000" algn="t" rotWithShape="0">
              <a:schemeClr val="bg1">
                <a:lumMod val="8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 dirty="0"/>
          </a:p>
        </p:txBody>
      </p:sp>
      <p:pic>
        <p:nvPicPr>
          <p:cNvPr id="81" name="그림 80">
            <a:extLst>
              <a:ext uri="{FF2B5EF4-FFF2-40B4-BE49-F238E27FC236}">
                <a16:creationId xmlns:a16="http://schemas.microsoft.com/office/drawing/2014/main" id="{F97EEE5B-05DA-4879-80D9-2A5DEDD413A0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738952" y="1244988"/>
            <a:ext cx="1434500" cy="986778"/>
          </a:xfrm>
          <a:prstGeom prst="rect">
            <a:avLst/>
          </a:prstGeom>
        </p:spPr>
      </p:pic>
      <p:sp>
        <p:nvSpPr>
          <p:cNvPr id="86" name="사다리꼴 85">
            <a:extLst>
              <a:ext uri="{FF2B5EF4-FFF2-40B4-BE49-F238E27FC236}">
                <a16:creationId xmlns:a16="http://schemas.microsoft.com/office/drawing/2014/main" id="{8FD35B95-477A-486D-A13C-3FD7F98FA490}"/>
              </a:ext>
            </a:extLst>
          </p:cNvPr>
          <p:cNvSpPr/>
          <p:nvPr/>
        </p:nvSpPr>
        <p:spPr>
          <a:xfrm rot="5400000">
            <a:off x="2899004" y="1489167"/>
            <a:ext cx="773080" cy="277078"/>
          </a:xfrm>
          <a:prstGeom prst="trapezoid">
            <a:avLst>
              <a:gd name="adj" fmla="val 63581"/>
            </a:avLst>
          </a:prstGeom>
          <a:solidFill>
            <a:srgbClr val="00B0F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91" name="_x317064760">
            <a:extLst>
              <a:ext uri="{FF2B5EF4-FFF2-40B4-BE49-F238E27FC236}">
                <a16:creationId xmlns:a16="http://schemas.microsoft.com/office/drawing/2014/main" id="{FB8C349C-95B3-4F8D-8798-3C773BC5CA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257" y="1241164"/>
            <a:ext cx="1317749" cy="773080"/>
          </a:xfrm>
          <a:prstGeom prst="rect">
            <a:avLst/>
          </a:prstGeom>
          <a:solidFill>
            <a:srgbClr val="FFC000"/>
          </a:solidFill>
          <a:ln w="19050">
            <a:solidFill>
              <a:srgbClr val="0070C0"/>
            </a:solidFill>
          </a:ln>
        </p:spPr>
      </p:pic>
      <p:pic>
        <p:nvPicPr>
          <p:cNvPr id="95" name="그림 94">
            <a:extLst>
              <a:ext uri="{FF2B5EF4-FFF2-40B4-BE49-F238E27FC236}">
                <a16:creationId xmlns:a16="http://schemas.microsoft.com/office/drawing/2014/main" id="{08398952-6759-4D5F-8106-FC9B303AFBB5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865987" y="2550023"/>
            <a:ext cx="2273934" cy="1087480"/>
          </a:xfrm>
          <a:prstGeom prst="rect">
            <a:avLst/>
          </a:prstGeom>
        </p:spPr>
      </p:pic>
      <p:sp>
        <p:nvSpPr>
          <p:cNvPr id="99" name="직사각형 98">
            <a:extLst>
              <a:ext uri="{FF2B5EF4-FFF2-40B4-BE49-F238E27FC236}">
                <a16:creationId xmlns:a16="http://schemas.microsoft.com/office/drawing/2014/main" id="{F37E0C1C-BD1F-452A-B718-3DB542BBBE55}"/>
              </a:ext>
            </a:extLst>
          </p:cNvPr>
          <p:cNvSpPr/>
          <p:nvPr/>
        </p:nvSpPr>
        <p:spPr>
          <a:xfrm>
            <a:off x="4493499" y="1325035"/>
            <a:ext cx="4063803" cy="811248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44000" indent="-144000" defTabSz="1330325" latinLnBrk="0">
              <a:lnSpc>
                <a:spcPct val="120000"/>
              </a:lnSpc>
              <a:spcAft>
                <a:spcPts val="400"/>
              </a:spcAft>
              <a:buClr>
                <a:schemeClr val="tx2">
                  <a:lumMod val="60000"/>
                  <a:lumOff val="40000"/>
                </a:schemeClr>
              </a:buClr>
              <a:buSzPct val="100000"/>
              <a:buFont typeface="Arial" pitchFamily="34" charset="0"/>
              <a:buChar char="•"/>
            </a:pPr>
            <a:r>
              <a:rPr lang="ko-KR" altLang="en-US" sz="1400" dirty="0">
                <a:ln>
                  <a:solidFill>
                    <a:schemeClr val="bg1">
                      <a:lumMod val="65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돋움체 Medium" pitchFamily="18" charset="-127"/>
                <a:ea typeface="KoPub돋움체 Medium" pitchFamily="18" charset="-127"/>
              </a:rPr>
              <a:t>홍수 및 내수침수 가능성에 대한 종합적인 재난상황 정보 공유를 통해 실시간 위험 모니터링</a:t>
            </a:r>
            <a:endParaRPr lang="en-US" altLang="ko-KR" sz="1400" dirty="0">
              <a:ln>
                <a:solidFill>
                  <a:schemeClr val="bg1">
                    <a:lumMod val="65000"/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KoPub돋움체 Medium" pitchFamily="18" charset="-127"/>
              <a:ea typeface="KoPub돋움체 Medium" pitchFamily="18" charset="-127"/>
            </a:endParaRPr>
          </a:p>
          <a:p>
            <a:pPr marL="144000" indent="-144000" defTabSz="1330325" latinLnBrk="0">
              <a:lnSpc>
                <a:spcPct val="120000"/>
              </a:lnSpc>
              <a:spcAft>
                <a:spcPts val="400"/>
              </a:spcAft>
              <a:buClr>
                <a:schemeClr val="tx2">
                  <a:lumMod val="60000"/>
                  <a:lumOff val="40000"/>
                </a:schemeClr>
              </a:buClr>
              <a:buSzPct val="100000"/>
              <a:buFont typeface="Arial" pitchFamily="34" charset="0"/>
              <a:buChar char="•"/>
            </a:pPr>
            <a:r>
              <a:rPr lang="ko-KR" altLang="en-US" sz="1400" dirty="0">
                <a:ln>
                  <a:solidFill>
                    <a:schemeClr val="bg1">
                      <a:lumMod val="65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돋움체 Medium" pitchFamily="18" charset="-127"/>
                <a:ea typeface="KoPub돋움체 Medium" pitchFamily="18" charset="-127"/>
              </a:rPr>
              <a:t>실시간 정보 공유를 통한 재난대응 의사결정 지원</a:t>
            </a:r>
          </a:p>
        </p:txBody>
      </p:sp>
      <p:sp>
        <p:nvSpPr>
          <p:cNvPr id="103" name="직사각형 102">
            <a:extLst>
              <a:ext uri="{FF2B5EF4-FFF2-40B4-BE49-F238E27FC236}">
                <a16:creationId xmlns:a16="http://schemas.microsoft.com/office/drawing/2014/main" id="{1D1BFD50-028D-4074-B279-576BF84E8FA2}"/>
              </a:ext>
            </a:extLst>
          </p:cNvPr>
          <p:cNvSpPr/>
          <p:nvPr/>
        </p:nvSpPr>
        <p:spPr>
          <a:xfrm>
            <a:off x="4493499" y="2696910"/>
            <a:ext cx="4398981" cy="826893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44000" indent="-144000" defTabSz="1330325" latinLnBrk="0">
              <a:lnSpc>
                <a:spcPct val="120000"/>
              </a:lnSpc>
              <a:spcAft>
                <a:spcPts val="400"/>
              </a:spcAft>
              <a:buClr>
                <a:srgbClr val="0070C0"/>
              </a:buClr>
              <a:buSzPct val="100000"/>
              <a:buFont typeface="Arial" pitchFamily="34" charset="0"/>
              <a:buChar char="•"/>
            </a:pPr>
            <a:r>
              <a:rPr lang="ko-KR" altLang="en-US" sz="1400" dirty="0">
                <a:ln>
                  <a:solidFill>
                    <a:schemeClr val="bg1">
                      <a:lumMod val="65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돋움체 Medium" pitchFamily="18" charset="-127"/>
                <a:ea typeface="KoPub돋움체 Medium" pitchFamily="18" charset="-127"/>
              </a:rPr>
              <a:t>통합플랫폼 운영을 통한 재난상황 정보의 신속한 공유</a:t>
            </a:r>
          </a:p>
          <a:p>
            <a:pPr marL="144000" indent="-144000" defTabSz="1330325" latinLnBrk="0">
              <a:lnSpc>
                <a:spcPct val="120000"/>
              </a:lnSpc>
              <a:spcAft>
                <a:spcPts val="400"/>
              </a:spcAft>
              <a:buClr>
                <a:srgbClr val="0070C0"/>
              </a:buClr>
              <a:buSzPct val="100000"/>
              <a:buFont typeface="Arial" pitchFamily="34" charset="0"/>
              <a:buChar char="•"/>
            </a:pPr>
            <a:r>
              <a:rPr lang="ko-KR" altLang="en-US" sz="1400" dirty="0">
                <a:ln>
                  <a:solidFill>
                    <a:schemeClr val="bg1">
                      <a:lumMod val="65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돋움체 Medium" pitchFamily="18" charset="-127"/>
                <a:ea typeface="KoPub돋움체 Medium" pitchFamily="18" charset="-127"/>
              </a:rPr>
              <a:t>홍수 피해 예측 시 영상 기반의 위험지역 상황을 파악하여 제주도청 및 행정시의 선제적 대응 가능</a:t>
            </a:r>
          </a:p>
        </p:txBody>
      </p:sp>
      <p:sp>
        <p:nvSpPr>
          <p:cNvPr id="107" name="직사각형 106">
            <a:extLst>
              <a:ext uri="{FF2B5EF4-FFF2-40B4-BE49-F238E27FC236}">
                <a16:creationId xmlns:a16="http://schemas.microsoft.com/office/drawing/2014/main" id="{49F0987C-8F54-4CCA-9B74-F1BFE53C4FBF}"/>
              </a:ext>
            </a:extLst>
          </p:cNvPr>
          <p:cNvSpPr/>
          <p:nvPr/>
        </p:nvSpPr>
        <p:spPr>
          <a:xfrm>
            <a:off x="4493500" y="4076605"/>
            <a:ext cx="4170482" cy="826893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44000" indent="-144000" defTabSz="1330325" latinLnBrk="0">
              <a:lnSpc>
                <a:spcPct val="120000"/>
              </a:lnSpc>
              <a:spcAft>
                <a:spcPts val="400"/>
              </a:spcAft>
              <a:buClr>
                <a:srgbClr val="0097CC"/>
              </a:buClr>
              <a:buSzPct val="100000"/>
              <a:buFont typeface="Arial" pitchFamily="34" charset="0"/>
              <a:buChar char="•"/>
            </a:pPr>
            <a:r>
              <a:rPr lang="ko-KR" altLang="en-US" sz="1400" dirty="0">
                <a:ln>
                  <a:solidFill>
                    <a:schemeClr val="bg1">
                      <a:lumMod val="65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돋움체 Medium" pitchFamily="18" charset="-127"/>
                <a:ea typeface="KoPub돋움체 Medium" pitchFamily="18" charset="-127"/>
              </a:rPr>
              <a:t>실시간 안전 관제 모니터링을 통하여 위험상황에 대한 안전 지원 서비스</a:t>
            </a:r>
            <a:r>
              <a:rPr lang="en-US" altLang="ko-KR" sz="1400" dirty="0">
                <a:ln>
                  <a:solidFill>
                    <a:schemeClr val="bg1">
                      <a:lumMod val="65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돋움체 Medium" pitchFamily="18" charset="-127"/>
                <a:ea typeface="KoPub돋움체 Medium" pitchFamily="18" charset="-127"/>
              </a:rPr>
              <a:t>(</a:t>
            </a:r>
            <a:r>
              <a:rPr lang="ko-KR" altLang="en-US" sz="1400" dirty="0">
                <a:ln>
                  <a:solidFill>
                    <a:schemeClr val="bg1">
                      <a:lumMod val="65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돋움체 Medium" pitchFamily="18" charset="-127"/>
                <a:ea typeface="KoPub돋움체 Medium" pitchFamily="18" charset="-127"/>
              </a:rPr>
              <a:t>상황전달 등</a:t>
            </a:r>
            <a:r>
              <a:rPr lang="en-US" altLang="ko-KR" sz="1400" dirty="0">
                <a:ln>
                  <a:solidFill>
                    <a:schemeClr val="bg1">
                      <a:lumMod val="65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돋움체 Medium" pitchFamily="18" charset="-127"/>
                <a:ea typeface="KoPub돋움체 Medium" pitchFamily="18" charset="-127"/>
              </a:rPr>
              <a:t>)</a:t>
            </a:r>
            <a:r>
              <a:rPr lang="ko-KR" altLang="en-US" sz="1400" dirty="0">
                <a:ln>
                  <a:solidFill>
                    <a:schemeClr val="bg1">
                      <a:lumMod val="65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돋움체 Medium" pitchFamily="18" charset="-127"/>
                <a:ea typeface="KoPub돋움체 Medium" pitchFamily="18" charset="-127"/>
              </a:rPr>
              <a:t> 제공</a:t>
            </a:r>
            <a:endParaRPr lang="en-US" altLang="ko-KR" sz="1400" dirty="0">
              <a:ln>
                <a:solidFill>
                  <a:schemeClr val="bg1">
                    <a:lumMod val="65000"/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KoPub돋움체 Medium" pitchFamily="18" charset="-127"/>
              <a:ea typeface="KoPub돋움체 Medium" pitchFamily="18" charset="-127"/>
            </a:endParaRPr>
          </a:p>
          <a:p>
            <a:pPr marL="144000" indent="-144000" defTabSz="1330325" latinLnBrk="0">
              <a:lnSpc>
                <a:spcPct val="120000"/>
              </a:lnSpc>
              <a:spcAft>
                <a:spcPts val="400"/>
              </a:spcAft>
              <a:buClr>
                <a:srgbClr val="0097CC"/>
              </a:buClr>
              <a:buSzPct val="100000"/>
              <a:buFont typeface="Arial" pitchFamily="34" charset="0"/>
              <a:buChar char="•"/>
            </a:pPr>
            <a:r>
              <a:rPr lang="ko-KR" altLang="en-US" sz="1400" dirty="0">
                <a:ln>
                  <a:solidFill>
                    <a:schemeClr val="bg1">
                      <a:lumMod val="65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돋움체 Medium" pitchFamily="18" charset="-127"/>
                <a:ea typeface="KoPub돋움체 Medium" pitchFamily="18" charset="-127"/>
              </a:rPr>
              <a:t>홍수 위험 지역을 관제하여 도민</a:t>
            </a:r>
            <a:r>
              <a:rPr lang="en-US" altLang="ko-KR" sz="1400" dirty="0">
                <a:ln>
                  <a:solidFill>
                    <a:schemeClr val="bg1">
                      <a:lumMod val="65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돋움체 Medium" pitchFamily="18" charset="-127"/>
                <a:ea typeface="KoPub돋움체 Medium" pitchFamily="18" charset="-127"/>
              </a:rPr>
              <a:t>/</a:t>
            </a:r>
            <a:r>
              <a:rPr lang="ko-KR" altLang="en-US" sz="1400" dirty="0">
                <a:ln>
                  <a:solidFill>
                    <a:schemeClr val="bg1">
                      <a:lumMod val="65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돋움체 Medium" pitchFamily="18" charset="-127"/>
                <a:ea typeface="KoPub돋움체 Medium" pitchFamily="18" charset="-127"/>
              </a:rPr>
              <a:t>관광객 안전 도모</a:t>
            </a:r>
          </a:p>
        </p:txBody>
      </p:sp>
      <p:sp>
        <p:nvSpPr>
          <p:cNvPr id="108" name="직사각형 107">
            <a:extLst>
              <a:ext uri="{FF2B5EF4-FFF2-40B4-BE49-F238E27FC236}">
                <a16:creationId xmlns:a16="http://schemas.microsoft.com/office/drawing/2014/main" id="{5B9F7732-6E29-4CC7-BFFD-0766A2D21CEF}"/>
              </a:ext>
            </a:extLst>
          </p:cNvPr>
          <p:cNvSpPr/>
          <p:nvPr/>
        </p:nvSpPr>
        <p:spPr>
          <a:xfrm>
            <a:off x="4493499" y="5469124"/>
            <a:ext cx="4063803" cy="801245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44000" indent="-144000" defTabSz="1330325" latinLnBrk="0">
              <a:lnSpc>
                <a:spcPct val="120000"/>
              </a:lnSpc>
              <a:spcAft>
                <a:spcPts val="200"/>
              </a:spcAft>
              <a:buClr>
                <a:schemeClr val="accent5"/>
              </a:buClr>
              <a:buSzPct val="100000"/>
              <a:buFont typeface="Arial" pitchFamily="34" charset="0"/>
              <a:buChar char="•"/>
            </a:pPr>
            <a:r>
              <a:rPr lang="ko-KR" altLang="en-US" sz="1400" dirty="0">
                <a:ln>
                  <a:solidFill>
                    <a:schemeClr val="bg1">
                      <a:lumMod val="65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돋움체 Medium" pitchFamily="18" charset="-127"/>
                <a:ea typeface="KoPub돋움체 Medium" pitchFamily="18" charset="-127"/>
              </a:rPr>
              <a:t>홍수 취약 지역의 안전성 검토 및 보강을 위한 기반 마련</a:t>
            </a:r>
            <a:endParaRPr lang="en-US" altLang="ko-KR" sz="1400" dirty="0">
              <a:ln>
                <a:solidFill>
                  <a:schemeClr val="bg1">
                    <a:lumMod val="65000"/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KoPub돋움체 Medium" pitchFamily="18" charset="-127"/>
              <a:ea typeface="KoPub돋움체 Medium" pitchFamily="18" charset="-127"/>
            </a:endParaRPr>
          </a:p>
          <a:p>
            <a:pPr marL="144000" indent="-144000" defTabSz="1330325" latinLnBrk="0">
              <a:lnSpc>
                <a:spcPct val="120000"/>
              </a:lnSpc>
              <a:spcAft>
                <a:spcPts val="200"/>
              </a:spcAft>
              <a:buClr>
                <a:schemeClr val="accent5"/>
              </a:buClr>
              <a:buSzPct val="100000"/>
              <a:buFont typeface="Arial" pitchFamily="34" charset="0"/>
              <a:buChar char="•"/>
            </a:pPr>
            <a:r>
              <a:rPr lang="ko-KR" altLang="en-US" sz="1400" dirty="0">
                <a:ln>
                  <a:solidFill>
                    <a:schemeClr val="bg1">
                      <a:lumMod val="65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돋움체 Medium" pitchFamily="18" charset="-127"/>
                <a:ea typeface="KoPub돋움체 Medium" pitchFamily="18" charset="-127"/>
              </a:rPr>
              <a:t>인명피해 우려지역을 관제하여 도민</a:t>
            </a:r>
            <a:r>
              <a:rPr lang="en-US" altLang="ko-KR" sz="1400" dirty="0">
                <a:ln>
                  <a:solidFill>
                    <a:schemeClr val="bg1">
                      <a:lumMod val="65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돋움체 Medium" pitchFamily="18" charset="-127"/>
                <a:ea typeface="KoPub돋움체 Medium" pitchFamily="18" charset="-127"/>
              </a:rPr>
              <a:t>/</a:t>
            </a:r>
            <a:r>
              <a:rPr lang="ko-KR" altLang="en-US" sz="1400" dirty="0">
                <a:ln>
                  <a:solidFill>
                    <a:schemeClr val="bg1">
                      <a:lumMod val="65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돋움체 Medium" pitchFamily="18" charset="-127"/>
                <a:ea typeface="KoPub돋움체 Medium" pitchFamily="18" charset="-127"/>
              </a:rPr>
              <a:t>관광객 인명피해 예방 및 안전 도모</a:t>
            </a:r>
          </a:p>
        </p:txBody>
      </p:sp>
      <p:pic>
        <p:nvPicPr>
          <p:cNvPr id="109" name="그림 10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2263" y="5274683"/>
            <a:ext cx="1800200" cy="1260186"/>
          </a:xfrm>
          <a:prstGeom prst="rect">
            <a:avLst/>
          </a:prstGeom>
        </p:spPr>
      </p:pic>
      <p:pic>
        <p:nvPicPr>
          <p:cNvPr id="110" name="그림 10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2179" y="5307450"/>
            <a:ext cx="571065" cy="1126729"/>
          </a:xfrm>
          <a:prstGeom prst="rect">
            <a:avLst/>
          </a:prstGeom>
        </p:spPr>
      </p:pic>
      <p:grpSp>
        <p:nvGrpSpPr>
          <p:cNvPr id="2" name="그룹 74"/>
          <p:cNvGrpSpPr/>
          <p:nvPr/>
        </p:nvGrpSpPr>
        <p:grpSpPr>
          <a:xfrm>
            <a:off x="1735113" y="3938389"/>
            <a:ext cx="2592288" cy="1085317"/>
            <a:chOff x="4931476" y="4427637"/>
            <a:chExt cx="3602931" cy="1559235"/>
          </a:xfrm>
        </p:grpSpPr>
        <p:sp>
          <p:nvSpPr>
            <p:cNvPr id="112" name="직사각형 111"/>
            <p:cNvSpPr/>
            <p:nvPr/>
          </p:nvSpPr>
          <p:spPr>
            <a:xfrm>
              <a:off x="4931476" y="4427637"/>
              <a:ext cx="3602931" cy="1556749"/>
            </a:xfrm>
            <a:prstGeom prst="rect">
              <a:avLst/>
            </a:prstGeom>
            <a:solidFill>
              <a:schemeClr val="bg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13" name="직사각형 112"/>
            <p:cNvSpPr/>
            <p:nvPr/>
          </p:nvSpPr>
          <p:spPr>
            <a:xfrm>
              <a:off x="4931476" y="4427637"/>
              <a:ext cx="3602931" cy="1559235"/>
            </a:xfrm>
            <a:prstGeom prst="rect">
              <a:avLst/>
            </a:prstGeom>
            <a:noFill/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114" name="_x637456864">
              <a:extLst>
                <a:ext uri="{FF2B5EF4-FFF2-40B4-BE49-F238E27FC236}">
                  <a16:creationId xmlns:a16="http://schemas.microsoft.com/office/drawing/2014/main" id="{9FCE696C-41A8-BCAB-2528-1E6FE93C8B2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03057" y="4508255"/>
              <a:ext cx="2171336" cy="13875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5" name="TextBox 114">
              <a:extLst>
                <a:ext uri="{FF2B5EF4-FFF2-40B4-BE49-F238E27FC236}">
                  <a16:creationId xmlns:a16="http://schemas.microsoft.com/office/drawing/2014/main" id="{F7BDE993-4624-73FE-E6E3-CC1BCE3E0FC6}"/>
                </a:ext>
              </a:extLst>
            </p:cNvPr>
            <p:cNvSpPr txBox="1"/>
            <p:nvPr/>
          </p:nvSpPr>
          <p:spPr>
            <a:xfrm>
              <a:off x="6435921" y="4539664"/>
              <a:ext cx="719105" cy="125631"/>
            </a:xfrm>
            <a:prstGeom prst="roundRect">
              <a:avLst/>
            </a:prstGeom>
            <a:solidFill>
              <a:schemeClr val="bg1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txBody>
            <a:bodyPr wrap="square" lIns="0" tIns="0" rIns="0" bIns="0" rtlCol="0" anchor="ctr" anchorCtr="0">
              <a:noAutofit/>
            </a:bodyPr>
            <a:lstStyle>
              <a:defPPr>
                <a:defRPr lang="en-US"/>
              </a:defPPr>
              <a:lvl1pPr lvl="0" algn="ctr">
                <a:spcBef>
                  <a:spcPct val="0"/>
                </a:spcBef>
                <a:defRPr sz="800" b="1" kern="0" spc="-50">
                  <a:ln>
                    <a:solidFill>
                      <a:schemeClr val="bg1">
                        <a:lumMod val="50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돋움체 Medium" panose="00000600000000000000" pitchFamily="2" charset="-127"/>
                  <a:ea typeface="KoPub돋움체 Medium" panose="00000600000000000000" pitchFamily="2" charset="-127"/>
                  <a:cs typeface="KoPubWorld돋움체 Medium" panose="00000600000000000000" pitchFamily="2" charset="-127"/>
                </a:defRPr>
              </a:lvl1pPr>
            </a:lstStyle>
            <a:p>
              <a:r>
                <a:rPr lang="ko-KR" altLang="en-US" sz="600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각 위치 상태표기</a:t>
              </a:r>
              <a:endParaRPr lang="en-US" altLang="ko-KR" sz="600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116" name="TextBox 115">
              <a:extLst>
                <a:ext uri="{FF2B5EF4-FFF2-40B4-BE49-F238E27FC236}">
                  <a16:creationId xmlns:a16="http://schemas.microsoft.com/office/drawing/2014/main" id="{F7BDE993-4624-73FE-E6E3-CC1BCE3E0FC6}"/>
                </a:ext>
              </a:extLst>
            </p:cNvPr>
            <p:cNvSpPr txBox="1"/>
            <p:nvPr/>
          </p:nvSpPr>
          <p:spPr>
            <a:xfrm>
              <a:off x="5017265" y="5742966"/>
              <a:ext cx="719105" cy="125631"/>
            </a:xfrm>
            <a:prstGeom prst="roundRect">
              <a:avLst/>
            </a:prstGeom>
            <a:solidFill>
              <a:schemeClr val="bg1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txBody>
            <a:bodyPr wrap="square" lIns="0" tIns="0" rIns="0" bIns="0" rtlCol="0" anchor="ctr" anchorCtr="0">
              <a:noAutofit/>
            </a:bodyPr>
            <a:lstStyle>
              <a:defPPr>
                <a:defRPr lang="en-US"/>
              </a:defPPr>
              <a:lvl1pPr lvl="0" algn="ctr">
                <a:spcBef>
                  <a:spcPct val="0"/>
                </a:spcBef>
                <a:defRPr sz="800" b="1" kern="0" spc="-50">
                  <a:ln>
                    <a:solidFill>
                      <a:schemeClr val="bg1">
                        <a:lumMod val="50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돋움체 Medium" panose="00000600000000000000" pitchFamily="2" charset="-127"/>
                  <a:ea typeface="KoPub돋움체 Medium" panose="00000600000000000000" pitchFamily="2" charset="-127"/>
                  <a:cs typeface="KoPubWorld돋움체 Medium" panose="00000600000000000000" pitchFamily="2" charset="-127"/>
                </a:defRPr>
              </a:lvl1pPr>
            </a:lstStyle>
            <a:p>
              <a:r>
                <a:rPr lang="ko-KR" altLang="en-US" sz="600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상황 인지</a:t>
              </a:r>
              <a:endParaRPr lang="en-US" altLang="ko-KR" sz="600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grpSp>
          <p:nvGrpSpPr>
            <p:cNvPr id="3" name="그룹 2"/>
            <p:cNvGrpSpPr/>
            <p:nvPr/>
          </p:nvGrpSpPr>
          <p:grpSpPr>
            <a:xfrm>
              <a:off x="7236786" y="4990659"/>
              <a:ext cx="1181522" cy="891939"/>
              <a:chOff x="5984163" y="5883299"/>
              <a:chExt cx="1181522" cy="891939"/>
            </a:xfrm>
          </p:grpSpPr>
          <p:sp>
            <p:nvSpPr>
              <p:cNvPr id="118" name="직사각형 117"/>
              <p:cNvSpPr/>
              <p:nvPr/>
            </p:nvSpPr>
            <p:spPr>
              <a:xfrm>
                <a:off x="5984163" y="5883299"/>
                <a:ext cx="1181522" cy="891939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pic>
            <p:nvPicPr>
              <p:cNvPr id="119" name="_x637406752">
                <a:extLst>
                  <a:ext uri="{FF2B5EF4-FFF2-40B4-BE49-F238E27FC236}">
                    <a16:creationId xmlns:a16="http://schemas.microsoft.com/office/drawing/2014/main" id="{A6CABFBA-B6CB-C567-18A7-CDA3ED6CEBF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1293" t="51019" r="30441"/>
              <a:stretch/>
            </p:blipFill>
            <p:spPr bwMode="auto">
              <a:xfrm>
                <a:off x="6056814" y="5927046"/>
                <a:ext cx="1064944" cy="83612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47" name="그룹 46">
            <a:extLst>
              <a:ext uri="{FF2B5EF4-FFF2-40B4-BE49-F238E27FC236}">
                <a16:creationId xmlns:a16="http://schemas.microsoft.com/office/drawing/2014/main" id="{CA25F9B4-493E-41C9-A686-9AAF118F3442}"/>
              </a:ext>
            </a:extLst>
          </p:cNvPr>
          <p:cNvGrpSpPr/>
          <p:nvPr/>
        </p:nvGrpSpPr>
        <p:grpSpPr>
          <a:xfrm>
            <a:off x="5626603" y="118926"/>
            <a:ext cx="3318628" cy="234801"/>
            <a:chOff x="8739041" y="132416"/>
            <a:chExt cx="3318628" cy="234801"/>
          </a:xfrm>
        </p:grpSpPr>
        <p:sp>
          <p:nvSpPr>
            <p:cNvPr id="48" name="모서리가 둥근 직사각형 16">
              <a:extLst>
                <a:ext uri="{FF2B5EF4-FFF2-40B4-BE49-F238E27FC236}">
                  <a16:creationId xmlns:a16="http://schemas.microsoft.com/office/drawing/2014/main" id="{25DB752B-56C8-4442-9BFD-9DC007820018}"/>
                </a:ext>
              </a:extLst>
            </p:cNvPr>
            <p:cNvSpPr/>
            <p:nvPr/>
          </p:nvSpPr>
          <p:spPr>
            <a:xfrm>
              <a:off x="8739041" y="132416"/>
              <a:ext cx="248205" cy="234801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30325">
                <a:spcBef>
                  <a:spcPts val="300"/>
                </a:spcBef>
                <a:buSzPct val="100000"/>
              </a:pPr>
              <a:r>
                <a:rPr lang="en-US" altLang="ko-KR" sz="1200" spc="-50" dirty="0">
                  <a:ln>
                    <a:solidFill>
                      <a:schemeClr val="bg1">
                        <a:lumMod val="85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돋움체 Bold" panose="00000800000000000000" pitchFamily="2" charset="-127"/>
                  <a:ea typeface="KoPub돋움체 Bold" panose="00000800000000000000" pitchFamily="2" charset="-127"/>
                </a:rPr>
                <a:t>Ⅰ</a:t>
              </a:r>
              <a:endParaRPr lang="ko-KR" altLang="en-US" sz="1200" spc="-50" dirty="0">
                <a:ln>
                  <a:solidFill>
                    <a:schemeClr val="bg1">
                      <a:lumMod val="85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endParaRPr>
            </a:p>
          </p:txBody>
        </p:sp>
        <p:sp>
          <p:nvSpPr>
            <p:cNvPr id="49" name="모서리가 둥근 직사각형 17">
              <a:extLst>
                <a:ext uri="{FF2B5EF4-FFF2-40B4-BE49-F238E27FC236}">
                  <a16:creationId xmlns:a16="http://schemas.microsoft.com/office/drawing/2014/main" id="{9AE97AE3-C57E-4905-AEE7-8393F4D3BFC7}"/>
                </a:ext>
              </a:extLst>
            </p:cNvPr>
            <p:cNvSpPr/>
            <p:nvPr/>
          </p:nvSpPr>
          <p:spPr>
            <a:xfrm>
              <a:off x="9053072" y="132416"/>
              <a:ext cx="234518" cy="234801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30325">
                <a:spcBef>
                  <a:spcPts val="300"/>
                </a:spcBef>
                <a:buSzPct val="100000"/>
              </a:pPr>
              <a:r>
                <a:rPr lang="en-US" altLang="ko-KR" sz="1200" spc="-50" dirty="0">
                  <a:ln>
                    <a:solidFill>
                      <a:schemeClr val="bg1">
                        <a:lumMod val="85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돋움체 Bold" panose="00000800000000000000" pitchFamily="2" charset="-127"/>
                  <a:ea typeface="KoPub돋움체 Bold" panose="00000800000000000000" pitchFamily="2" charset="-127"/>
                </a:rPr>
                <a:t>Ⅱ</a:t>
              </a:r>
              <a:endParaRPr lang="ko-KR" altLang="en-US" sz="1200" spc="-50" dirty="0">
                <a:ln>
                  <a:solidFill>
                    <a:schemeClr val="bg1">
                      <a:lumMod val="85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endParaRPr>
            </a:p>
          </p:txBody>
        </p:sp>
        <p:sp>
          <p:nvSpPr>
            <p:cNvPr id="50" name="모서리가 둥근 직사각형 18">
              <a:extLst>
                <a:ext uri="{FF2B5EF4-FFF2-40B4-BE49-F238E27FC236}">
                  <a16:creationId xmlns:a16="http://schemas.microsoft.com/office/drawing/2014/main" id="{2DAAEBB3-BAB6-41C8-84C0-A52F8C9A0143}"/>
                </a:ext>
              </a:extLst>
            </p:cNvPr>
            <p:cNvSpPr/>
            <p:nvPr/>
          </p:nvSpPr>
          <p:spPr>
            <a:xfrm>
              <a:off x="9353416" y="132416"/>
              <a:ext cx="234995" cy="234801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>
                <a:defRPr/>
              </a:pPr>
              <a:r>
                <a:rPr lang="en-US" altLang="ko-KR" sz="1200" spc="-50" dirty="0">
                  <a:ln>
                    <a:solidFill>
                      <a:schemeClr val="bg1">
                        <a:lumMod val="85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돋움체 Bold" panose="00000800000000000000" pitchFamily="2" charset="-127"/>
                  <a:ea typeface="KoPub돋움체 Bold" panose="00000800000000000000" pitchFamily="2" charset="-127"/>
                </a:rPr>
                <a:t>Ⅲ</a:t>
              </a:r>
              <a:endParaRPr lang="ko-KR" altLang="en-US" sz="1200" spc="-50" dirty="0">
                <a:ln>
                  <a:solidFill>
                    <a:prstClr val="white">
                      <a:lumMod val="85000"/>
                      <a:alpha val="0"/>
                    </a:prstClr>
                  </a:solidFill>
                </a:ln>
                <a:solidFill>
                  <a:prstClr val="white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endParaRPr>
            </a:p>
          </p:txBody>
        </p:sp>
        <p:sp>
          <p:nvSpPr>
            <p:cNvPr id="51" name="모서리가 둥근 직사각형 19">
              <a:extLst>
                <a:ext uri="{FF2B5EF4-FFF2-40B4-BE49-F238E27FC236}">
                  <a16:creationId xmlns:a16="http://schemas.microsoft.com/office/drawing/2014/main" id="{B31AABB4-74B6-4F71-AD30-6D2371421E89}"/>
                </a:ext>
              </a:extLst>
            </p:cNvPr>
            <p:cNvSpPr/>
            <p:nvPr/>
          </p:nvSpPr>
          <p:spPr>
            <a:xfrm>
              <a:off x="10253015" y="132416"/>
              <a:ext cx="1804654" cy="234801"/>
            </a:xfrm>
            <a:prstGeom prst="roundRect">
              <a:avLst/>
            </a:prstGeom>
            <a:solidFill>
              <a:srgbClr val="2D506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200" spc="-50" dirty="0">
                  <a:ln>
                    <a:solidFill>
                      <a:schemeClr val="bg1">
                        <a:lumMod val="85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돋움체 Bold" panose="00000800000000000000" pitchFamily="2" charset="-127"/>
                  <a:ea typeface="KoPub돋움체 Bold" panose="00000800000000000000" pitchFamily="2" charset="-127"/>
                </a:rPr>
                <a:t>Ⅵ. </a:t>
              </a:r>
              <a:r>
                <a:rPr lang="ko-KR" altLang="en-US" sz="1200" spc="-50" dirty="0" smtClean="0">
                  <a:ln>
                    <a:solidFill>
                      <a:schemeClr val="bg1">
                        <a:lumMod val="85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돋움체 Bold" panose="00000800000000000000" pitchFamily="2" charset="-127"/>
                  <a:ea typeface="KoPub돋움체 Bold" panose="00000800000000000000" pitchFamily="2" charset="-127"/>
                </a:rPr>
                <a:t>연구개발성과 활용계획</a:t>
              </a:r>
              <a:endParaRPr lang="ko-KR" altLang="en-US" sz="1200" spc="-50" dirty="0">
                <a:ln>
                  <a:solidFill>
                    <a:schemeClr val="bg1">
                      <a:lumMod val="85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endParaRPr>
            </a:p>
          </p:txBody>
        </p:sp>
        <p:sp>
          <p:nvSpPr>
            <p:cNvPr id="52" name="모서리가 둥근 직사각형 20">
              <a:extLst>
                <a:ext uri="{FF2B5EF4-FFF2-40B4-BE49-F238E27FC236}">
                  <a16:creationId xmlns:a16="http://schemas.microsoft.com/office/drawing/2014/main" id="{71A73A6A-1E48-4375-9DE0-14C82A62B49F}"/>
                </a:ext>
              </a:extLst>
            </p:cNvPr>
            <p:cNvSpPr/>
            <p:nvPr/>
          </p:nvSpPr>
          <p:spPr>
            <a:xfrm>
              <a:off x="9955214" y="132416"/>
              <a:ext cx="231975" cy="234801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200" spc="-50" dirty="0">
                  <a:ln>
                    <a:solidFill>
                      <a:schemeClr val="bg1">
                        <a:lumMod val="85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돋움체 Bold" panose="00000800000000000000" pitchFamily="2" charset="-127"/>
                  <a:ea typeface="KoPub돋움체 Bold" panose="00000800000000000000" pitchFamily="2" charset="-127"/>
                </a:rPr>
                <a:t>Ⅴ</a:t>
              </a:r>
              <a:endParaRPr lang="ko-KR" altLang="en-US" sz="1200" spc="-50" dirty="0">
                <a:ln>
                  <a:solidFill>
                    <a:schemeClr val="bg1">
                      <a:lumMod val="85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endParaRPr>
            </a:p>
          </p:txBody>
        </p:sp>
        <p:sp>
          <p:nvSpPr>
            <p:cNvPr id="53" name="모서리가 둥근 직사각형 21">
              <a:extLst>
                <a:ext uri="{FF2B5EF4-FFF2-40B4-BE49-F238E27FC236}">
                  <a16:creationId xmlns:a16="http://schemas.microsoft.com/office/drawing/2014/main" id="{3358B15C-D233-465A-82CA-1CA1F228A407}"/>
                </a:ext>
              </a:extLst>
            </p:cNvPr>
            <p:cNvSpPr/>
            <p:nvPr/>
          </p:nvSpPr>
          <p:spPr>
            <a:xfrm>
              <a:off x="9654237" y="132416"/>
              <a:ext cx="235151" cy="234801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200" spc="-50" dirty="0">
                  <a:ln>
                    <a:solidFill>
                      <a:schemeClr val="bg1">
                        <a:lumMod val="85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돋움체 Bold" panose="00000800000000000000" pitchFamily="2" charset="-127"/>
                  <a:ea typeface="KoPub돋움체 Bold" panose="00000800000000000000" pitchFamily="2" charset="-127"/>
                </a:rPr>
                <a:t>Ⅳ</a:t>
              </a:r>
              <a:endParaRPr lang="ko-KR" altLang="en-US" sz="1200" spc="-50" dirty="0">
                <a:ln>
                  <a:solidFill>
                    <a:schemeClr val="bg1">
                      <a:lumMod val="85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88143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06E42F32-7D67-4379-86FD-4F88949874DE}"/>
              </a:ext>
            </a:extLst>
          </p:cNvPr>
          <p:cNvSpPr txBox="1"/>
          <p:nvPr/>
        </p:nvSpPr>
        <p:spPr>
          <a:xfrm>
            <a:off x="4456253" y="2786845"/>
            <a:ext cx="433069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ko-KR" altLang="en-US" sz="6600" dirty="0">
                <a:solidFill>
                  <a:schemeClr val="tx1">
                    <a:lumMod val="75000"/>
                    <a:lumOff val="25000"/>
                  </a:schemeClr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감사합니다</a:t>
            </a:r>
            <a:r>
              <a:rPr lang="en-US" altLang="ko-KR" sz="6600" dirty="0">
                <a:solidFill>
                  <a:schemeClr val="tx1">
                    <a:lumMod val="75000"/>
                    <a:lumOff val="25000"/>
                  </a:schemeClr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.</a:t>
            </a:r>
            <a:endParaRPr lang="ko-KR" altLang="en-US" sz="6600" dirty="0">
              <a:solidFill>
                <a:schemeClr val="tx1">
                  <a:lumMod val="75000"/>
                  <a:lumOff val="25000"/>
                </a:schemeClr>
              </a:solidFill>
              <a:latin typeface="KoPub돋움체 Bold" panose="02020603020101020101" pitchFamily="18" charset="-127"/>
              <a:ea typeface="KoPub돋움체 Bold" panose="02020603020101020101" pitchFamily="18" charset="-127"/>
            </a:endParaRPr>
          </a:p>
        </p:txBody>
      </p:sp>
      <p:pic>
        <p:nvPicPr>
          <p:cNvPr id="15" name="그림 14">
            <a:extLst>
              <a:ext uri="{FF2B5EF4-FFF2-40B4-BE49-F238E27FC236}">
                <a16:creationId xmlns:a16="http://schemas.microsoft.com/office/drawing/2014/main" id="{C9523227-98F4-4D04-8464-E601580B83E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434"/>
          <a:stretch/>
        </p:blipFill>
        <p:spPr>
          <a:xfrm>
            <a:off x="4143372" y="6286520"/>
            <a:ext cx="1357321" cy="390182"/>
          </a:xfrm>
          <a:prstGeom prst="rect">
            <a:avLst/>
          </a:prstGeom>
        </p:spPr>
      </p:pic>
      <p:pic>
        <p:nvPicPr>
          <p:cNvPr id="16" name="그림 15" descr="제주연구원CI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735112" y="6270742"/>
            <a:ext cx="1176508" cy="318092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7A1B00D-C31C-433F-AB54-B6BB008F8D26}"/>
              </a:ext>
            </a:extLst>
          </p:cNvPr>
          <p:cNvSpPr txBox="1"/>
          <p:nvPr/>
        </p:nvSpPr>
        <p:spPr>
          <a:xfrm>
            <a:off x="4329621" y="1312274"/>
            <a:ext cx="48508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pc="-150" dirty="0">
                <a:solidFill>
                  <a:srgbClr val="3C83C5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화산섬 제주의 </a:t>
            </a:r>
            <a:r>
              <a:rPr lang="ko-KR" altLang="en-US" sz="2000" spc="-150" dirty="0">
                <a:solidFill>
                  <a:schemeClr val="tx2">
                    <a:lumMod val="75000"/>
                  </a:schemeClr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실시간 홍수 감지 </a:t>
            </a:r>
            <a:r>
              <a:rPr lang="ko-KR" altLang="en-US" spc="-150" dirty="0">
                <a:solidFill>
                  <a:schemeClr val="tx2">
                    <a:lumMod val="75000"/>
                  </a:schemeClr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및 </a:t>
            </a:r>
            <a:r>
              <a:rPr lang="ko-KR" altLang="en-US" sz="2000" spc="-150" dirty="0">
                <a:solidFill>
                  <a:schemeClr val="tx2">
                    <a:lumMod val="75000"/>
                  </a:schemeClr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안전지원</a:t>
            </a:r>
            <a:r>
              <a:rPr lang="ko-KR" altLang="en-US" spc="-150" dirty="0">
                <a:solidFill>
                  <a:schemeClr val="tx2">
                    <a:lumMod val="75000"/>
                  </a:schemeClr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 기술</a:t>
            </a:r>
            <a:r>
              <a:rPr lang="ko-KR" altLang="en-US" spc="-150" dirty="0">
                <a:solidFill>
                  <a:srgbClr val="3C83C5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 개발</a:t>
            </a:r>
            <a:endParaRPr lang="ko-KR" altLang="en-US" sz="2200" spc="-150" dirty="0">
              <a:solidFill>
                <a:srgbClr val="3C83C5"/>
              </a:solidFill>
              <a:latin typeface="KoPub돋움체 Bold" panose="02020603020101020101" pitchFamily="18" charset="-127"/>
              <a:ea typeface="KoPub돋움체 Bold" panose="02020603020101020101" pitchFamily="18" charset="-127"/>
            </a:endParaRPr>
          </a:p>
        </p:txBody>
      </p:sp>
      <p:grpSp>
        <p:nvGrpSpPr>
          <p:cNvPr id="18" name="그룹 17">
            <a:extLst>
              <a:ext uri="{FF2B5EF4-FFF2-40B4-BE49-F238E27FC236}">
                <a16:creationId xmlns:a16="http://schemas.microsoft.com/office/drawing/2014/main" id="{ED02CA87-9DC0-4797-BD7D-CC312C830ACC}"/>
              </a:ext>
            </a:extLst>
          </p:cNvPr>
          <p:cNvGrpSpPr/>
          <p:nvPr/>
        </p:nvGrpSpPr>
        <p:grpSpPr>
          <a:xfrm>
            <a:off x="4362993" y="1262507"/>
            <a:ext cx="4781007" cy="540000"/>
            <a:chOff x="513806" y="2586443"/>
            <a:chExt cx="2551611" cy="444137"/>
          </a:xfrm>
        </p:grpSpPr>
        <p:cxnSp>
          <p:nvCxnSpPr>
            <p:cNvPr id="19" name="직선 연결선 18">
              <a:extLst>
                <a:ext uri="{FF2B5EF4-FFF2-40B4-BE49-F238E27FC236}">
                  <a16:creationId xmlns:a16="http://schemas.microsoft.com/office/drawing/2014/main" id="{7C460817-CA15-4968-BE17-FBEA344802D8}"/>
                </a:ext>
              </a:extLst>
            </p:cNvPr>
            <p:cNvCxnSpPr/>
            <p:nvPr/>
          </p:nvCxnSpPr>
          <p:spPr>
            <a:xfrm>
              <a:off x="513806" y="2586443"/>
              <a:ext cx="2551611" cy="0"/>
            </a:xfrm>
            <a:prstGeom prst="line">
              <a:avLst/>
            </a:prstGeom>
            <a:ln w="15875">
              <a:solidFill>
                <a:srgbClr val="4589C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직선 연결선 19">
              <a:extLst>
                <a:ext uri="{FF2B5EF4-FFF2-40B4-BE49-F238E27FC236}">
                  <a16:creationId xmlns:a16="http://schemas.microsoft.com/office/drawing/2014/main" id="{6DDE2420-EC71-4B15-A818-4DD86623FC13}"/>
                </a:ext>
              </a:extLst>
            </p:cNvPr>
            <p:cNvCxnSpPr/>
            <p:nvPr/>
          </p:nvCxnSpPr>
          <p:spPr>
            <a:xfrm>
              <a:off x="513806" y="3030580"/>
              <a:ext cx="2551611" cy="0"/>
            </a:xfrm>
            <a:prstGeom prst="line">
              <a:avLst/>
            </a:prstGeom>
            <a:ln w="15875">
              <a:solidFill>
                <a:srgbClr val="4589C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" name="그림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072632" cy="6858000"/>
          </a:xfrm>
          <a:prstGeom prst="rect">
            <a:avLst/>
          </a:prstGeom>
        </p:spPr>
      </p:pic>
      <p:pic>
        <p:nvPicPr>
          <p:cNvPr id="11" name="Picture 2" descr="국문시그니처"/>
          <p:cNvPicPr>
            <a:picLocks noChangeAspect="1" noChangeArrowheads="1"/>
          </p:cNvPicPr>
          <p:nvPr/>
        </p:nvPicPr>
        <p:blipFill>
          <a:blip r:embed="rId5" cstate="print"/>
          <a:srcRect l="6475" t="13289" r="7194" b="20268"/>
          <a:stretch>
            <a:fillRect/>
          </a:stretch>
        </p:blipFill>
        <p:spPr bwMode="auto">
          <a:xfrm>
            <a:off x="5582610" y="6324303"/>
            <a:ext cx="2061224" cy="25765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65253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그림 25">
            <a:extLst>
              <a:ext uri="{FF2B5EF4-FFF2-40B4-BE49-F238E27FC236}">
                <a16:creationId xmlns:a16="http://schemas.microsoft.com/office/drawing/2014/main" id="{AD7040A1-E3A2-4ECF-A5F4-DB1F93CB66F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828675"/>
          </a:xfrm>
          <a:prstGeom prst="rect">
            <a:avLst/>
          </a:prstGeom>
        </p:spPr>
      </p:pic>
      <p:pic>
        <p:nvPicPr>
          <p:cNvPr id="27" name="그림 26">
            <a:extLst>
              <a:ext uri="{FF2B5EF4-FFF2-40B4-BE49-F238E27FC236}">
                <a16:creationId xmlns:a16="http://schemas.microsoft.com/office/drawing/2014/main" id="{CC106F35-8D9C-4E3D-A0BF-89554534DB0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3143" y="60525"/>
            <a:ext cx="905690" cy="884790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13C0D3C6-25C0-43FD-A0F3-13EE231E8760}"/>
              </a:ext>
            </a:extLst>
          </p:cNvPr>
          <p:cNvSpPr txBox="1"/>
          <p:nvPr/>
        </p:nvSpPr>
        <p:spPr>
          <a:xfrm>
            <a:off x="158308" y="113210"/>
            <a:ext cx="306686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042873" latinLnBrk="1">
              <a:buClr>
                <a:schemeClr val="tx1">
                  <a:lumMod val="50000"/>
                  <a:lumOff val="50000"/>
                </a:schemeClr>
              </a:buClr>
            </a:pPr>
            <a:r>
              <a:rPr lang="ko-KR" altLang="en-US" sz="10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화산섬 제주의 </a:t>
            </a:r>
            <a:r>
              <a:rPr lang="ko-KR" altLang="en-US" sz="10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66FFFF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실시간 홍수 감지 및 안전지원 기술 </a:t>
            </a:r>
            <a:r>
              <a:rPr lang="ko-KR" altLang="en-US" sz="10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개발</a:t>
            </a:r>
          </a:p>
        </p:txBody>
      </p:sp>
      <p:cxnSp>
        <p:nvCxnSpPr>
          <p:cNvPr id="29" name="직선 연결선 28">
            <a:extLst>
              <a:ext uri="{FF2B5EF4-FFF2-40B4-BE49-F238E27FC236}">
                <a16:creationId xmlns:a16="http://schemas.microsoft.com/office/drawing/2014/main" id="{2A3B4120-C5D6-4E6B-83EF-99A42724F464}"/>
              </a:ext>
            </a:extLst>
          </p:cNvPr>
          <p:cNvCxnSpPr>
            <a:cxnSpLocks/>
          </p:cNvCxnSpPr>
          <p:nvPr/>
        </p:nvCxnSpPr>
        <p:spPr>
          <a:xfrm>
            <a:off x="250825" y="366126"/>
            <a:ext cx="2881015" cy="1000"/>
          </a:xfrm>
          <a:prstGeom prst="line">
            <a:avLst/>
          </a:prstGeom>
          <a:ln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17462057-003F-40EC-B16B-766EF48BC713}"/>
              </a:ext>
            </a:extLst>
          </p:cNvPr>
          <p:cNvSpPr txBox="1"/>
          <p:nvPr/>
        </p:nvSpPr>
        <p:spPr>
          <a:xfrm>
            <a:off x="157980" y="400592"/>
            <a:ext cx="115608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042873" latinLnBrk="1">
              <a:spcAft>
                <a:spcPts val="600"/>
              </a:spcAft>
              <a:buClr>
                <a:schemeClr val="tx1">
                  <a:lumMod val="50000"/>
                  <a:lumOff val="50000"/>
                </a:schemeClr>
              </a:buClr>
            </a:pPr>
            <a:r>
              <a:rPr lang="ko-KR" altLang="en-US" sz="20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연구 배경</a:t>
            </a:r>
            <a:endParaRPr lang="en-US" altLang="ko-KR" sz="200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/>
              </a:solidFill>
              <a:latin typeface="KoPub돋움체 Bold" panose="02020603020101020101" pitchFamily="18" charset="-127"/>
              <a:ea typeface="KoPub돋움체 Bold" panose="02020603020101020101" pitchFamily="18" charset="-127"/>
            </a:endParaRPr>
          </a:p>
        </p:txBody>
      </p:sp>
      <p:grpSp>
        <p:nvGrpSpPr>
          <p:cNvPr id="50" name="그룹 49">
            <a:extLst>
              <a:ext uri="{FF2B5EF4-FFF2-40B4-BE49-F238E27FC236}">
                <a16:creationId xmlns:a16="http://schemas.microsoft.com/office/drawing/2014/main" id="{2108B2C6-7C47-44A4-925E-8E582E4B2A8F}"/>
              </a:ext>
            </a:extLst>
          </p:cNvPr>
          <p:cNvGrpSpPr/>
          <p:nvPr/>
        </p:nvGrpSpPr>
        <p:grpSpPr>
          <a:xfrm>
            <a:off x="5715000" y="110472"/>
            <a:ext cx="2695047" cy="234801"/>
            <a:chOff x="8651951" y="132416"/>
            <a:chExt cx="2695047" cy="234801"/>
          </a:xfrm>
        </p:grpSpPr>
        <p:sp>
          <p:nvSpPr>
            <p:cNvPr id="52" name="모서리가 둥근 직사각형 38">
              <a:extLst>
                <a:ext uri="{FF2B5EF4-FFF2-40B4-BE49-F238E27FC236}">
                  <a16:creationId xmlns:a16="http://schemas.microsoft.com/office/drawing/2014/main" id="{3B6B886E-7C6D-4F9B-B4B1-85534F4118FF}"/>
                </a:ext>
              </a:extLst>
            </p:cNvPr>
            <p:cNvSpPr/>
            <p:nvPr/>
          </p:nvSpPr>
          <p:spPr>
            <a:xfrm>
              <a:off x="8651951" y="132416"/>
              <a:ext cx="1752642" cy="234801"/>
            </a:xfrm>
            <a:prstGeom prst="roundRect">
              <a:avLst/>
            </a:prstGeom>
            <a:solidFill>
              <a:srgbClr val="2D506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30325">
                <a:spcBef>
                  <a:spcPts val="300"/>
                </a:spcBef>
                <a:buSzPct val="100000"/>
              </a:pPr>
              <a:r>
                <a:rPr lang="en-US" altLang="ko-KR" sz="1200" spc="-50" dirty="0">
                  <a:ln>
                    <a:solidFill>
                      <a:schemeClr val="bg1">
                        <a:lumMod val="85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돋움체 Bold" panose="00000800000000000000" pitchFamily="2" charset="-127"/>
                  <a:ea typeface="KoPub돋움체 Bold" panose="00000800000000000000" pitchFamily="2" charset="-127"/>
                </a:rPr>
                <a:t>Ⅰ. </a:t>
              </a:r>
              <a:r>
                <a:rPr lang="ko-KR" altLang="en-US" sz="1200" spc="-50" dirty="0">
                  <a:ln>
                    <a:solidFill>
                      <a:schemeClr val="bg1">
                        <a:lumMod val="85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돋움체 Bold" panose="00000800000000000000" pitchFamily="2" charset="-127"/>
                  <a:ea typeface="KoPub돋움체 Bold" panose="00000800000000000000" pitchFamily="2" charset="-127"/>
                </a:rPr>
                <a:t>연구 배경 및 필요성</a:t>
              </a:r>
            </a:p>
          </p:txBody>
        </p:sp>
        <p:sp>
          <p:nvSpPr>
            <p:cNvPr id="53" name="모서리가 둥근 직사각형 39">
              <a:extLst>
                <a:ext uri="{FF2B5EF4-FFF2-40B4-BE49-F238E27FC236}">
                  <a16:creationId xmlns:a16="http://schemas.microsoft.com/office/drawing/2014/main" id="{707020DB-5AA4-4A3E-B25F-F2CC8B2E5F76}"/>
                </a:ext>
              </a:extLst>
            </p:cNvPr>
            <p:cNvSpPr/>
            <p:nvPr/>
          </p:nvSpPr>
          <p:spPr>
            <a:xfrm>
              <a:off x="10470420" y="132416"/>
              <a:ext cx="252998" cy="234801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30325">
                <a:spcBef>
                  <a:spcPts val="300"/>
                </a:spcBef>
                <a:buSzPct val="100000"/>
              </a:pPr>
              <a:r>
                <a:rPr lang="en-US" altLang="ko-KR" sz="1200" spc="-50" dirty="0">
                  <a:ln>
                    <a:solidFill>
                      <a:schemeClr val="bg1">
                        <a:lumMod val="85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돋움체 Bold" panose="00000800000000000000" pitchFamily="2" charset="-127"/>
                  <a:ea typeface="KoPub돋움체 Bold" panose="00000800000000000000" pitchFamily="2" charset="-127"/>
                </a:rPr>
                <a:t>Ⅱ</a:t>
              </a:r>
              <a:endParaRPr lang="ko-KR" altLang="en-US" sz="1200" spc="-50" dirty="0">
                <a:ln>
                  <a:solidFill>
                    <a:schemeClr val="bg1">
                      <a:lumMod val="85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endParaRPr>
            </a:p>
          </p:txBody>
        </p:sp>
        <p:sp>
          <p:nvSpPr>
            <p:cNvPr id="54" name="모서리가 둥근 직사각형 40">
              <a:extLst>
                <a:ext uri="{FF2B5EF4-FFF2-40B4-BE49-F238E27FC236}">
                  <a16:creationId xmlns:a16="http://schemas.microsoft.com/office/drawing/2014/main" id="{DB516E30-4994-49BB-A827-9E393B4E980C}"/>
                </a:ext>
              </a:extLst>
            </p:cNvPr>
            <p:cNvSpPr/>
            <p:nvPr/>
          </p:nvSpPr>
          <p:spPr>
            <a:xfrm>
              <a:off x="10789244" y="132416"/>
              <a:ext cx="245964" cy="234801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200" spc="-50" dirty="0">
                  <a:ln>
                    <a:solidFill>
                      <a:schemeClr val="bg1">
                        <a:lumMod val="85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돋움체 Bold" panose="00000800000000000000" pitchFamily="2" charset="-127"/>
                  <a:ea typeface="KoPub돋움체 Bold" panose="00000800000000000000" pitchFamily="2" charset="-127"/>
                </a:rPr>
                <a:t>Ⅲ</a:t>
              </a:r>
              <a:endParaRPr lang="ko-KR" altLang="en-US" sz="1200" spc="-50" dirty="0">
                <a:ln>
                  <a:solidFill>
                    <a:schemeClr val="bg1">
                      <a:lumMod val="85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endParaRPr>
            </a:p>
          </p:txBody>
        </p:sp>
        <p:sp>
          <p:nvSpPr>
            <p:cNvPr id="57" name="모서리가 둥근 직사각형 43">
              <a:extLst>
                <a:ext uri="{FF2B5EF4-FFF2-40B4-BE49-F238E27FC236}">
                  <a16:creationId xmlns:a16="http://schemas.microsoft.com/office/drawing/2014/main" id="{3A9533C3-DC0A-457F-A219-E3C90B7BE381}"/>
                </a:ext>
              </a:extLst>
            </p:cNvPr>
            <p:cNvSpPr/>
            <p:nvPr/>
          </p:nvSpPr>
          <p:spPr>
            <a:xfrm>
              <a:off x="11101034" y="132416"/>
              <a:ext cx="245964" cy="234801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200" spc="-50" dirty="0">
                  <a:ln>
                    <a:solidFill>
                      <a:schemeClr val="bg1">
                        <a:lumMod val="85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돋움체 Bold" panose="00000800000000000000" pitchFamily="2" charset="-127"/>
                  <a:ea typeface="KoPub돋움체 Bold" panose="00000800000000000000" pitchFamily="2" charset="-127"/>
                </a:rPr>
                <a:t>Ⅳ</a:t>
              </a:r>
              <a:endParaRPr lang="ko-KR" altLang="en-US" sz="1200" spc="-50" dirty="0">
                <a:ln>
                  <a:solidFill>
                    <a:schemeClr val="bg1">
                      <a:lumMod val="85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endParaRPr>
            </a:p>
          </p:txBody>
        </p:sp>
      </p:grpSp>
      <p:grpSp>
        <p:nvGrpSpPr>
          <p:cNvPr id="61" name="그룹 60"/>
          <p:cNvGrpSpPr/>
          <p:nvPr/>
        </p:nvGrpSpPr>
        <p:grpSpPr>
          <a:xfrm>
            <a:off x="251520" y="1016603"/>
            <a:ext cx="4518142" cy="246221"/>
            <a:chOff x="251520" y="1044884"/>
            <a:chExt cx="4518142" cy="246221"/>
          </a:xfrm>
        </p:grpSpPr>
        <p:grpSp>
          <p:nvGrpSpPr>
            <p:cNvPr id="62" name="그룹 49">
              <a:extLst>
                <a:ext uri="{FF2B5EF4-FFF2-40B4-BE49-F238E27FC236}">
                  <a16:creationId xmlns:a16="http://schemas.microsoft.com/office/drawing/2014/main" id="{5EC4D4DD-0A5D-4DE1-B44B-19BD2AF30577}"/>
                </a:ext>
              </a:extLst>
            </p:cNvPr>
            <p:cNvGrpSpPr/>
            <p:nvPr/>
          </p:nvGrpSpPr>
          <p:grpSpPr>
            <a:xfrm>
              <a:off x="251520" y="1059994"/>
              <a:ext cx="216000" cy="216000"/>
              <a:chOff x="268468" y="4655853"/>
              <a:chExt cx="798138" cy="798137"/>
            </a:xfrm>
          </p:grpSpPr>
          <p:sp>
            <p:nvSpPr>
              <p:cNvPr id="64" name="포인트가 32개인 별 171">
                <a:extLst>
                  <a:ext uri="{FF2B5EF4-FFF2-40B4-BE49-F238E27FC236}">
                    <a16:creationId xmlns:a16="http://schemas.microsoft.com/office/drawing/2014/main" id="{CE799E76-1287-4575-9229-A5391B2A8E97}"/>
                  </a:ext>
                </a:extLst>
              </p:cNvPr>
              <p:cNvSpPr/>
              <p:nvPr/>
            </p:nvSpPr>
            <p:spPr>
              <a:xfrm rot="18900000">
                <a:off x="268468" y="4655853"/>
                <a:ext cx="798137" cy="798137"/>
              </a:xfrm>
              <a:prstGeom prst="ellipse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100" dirty="0"/>
              </a:p>
            </p:txBody>
          </p:sp>
          <p:sp>
            <p:nvSpPr>
              <p:cNvPr id="65" name="포인트가 32개인 별 171">
                <a:extLst>
                  <a:ext uri="{FF2B5EF4-FFF2-40B4-BE49-F238E27FC236}">
                    <a16:creationId xmlns:a16="http://schemas.microsoft.com/office/drawing/2014/main" id="{A148F43F-D4C2-4E4F-8B33-E5846782F853}"/>
                  </a:ext>
                </a:extLst>
              </p:cNvPr>
              <p:cNvSpPr/>
              <p:nvPr/>
            </p:nvSpPr>
            <p:spPr>
              <a:xfrm rot="18900000">
                <a:off x="268468" y="4655853"/>
                <a:ext cx="798138" cy="798137"/>
              </a:xfrm>
              <a:prstGeom prst="ellipse">
                <a:avLst/>
              </a:prstGeom>
              <a:gradFill>
                <a:gsLst>
                  <a:gs pos="100000">
                    <a:schemeClr val="bg1">
                      <a:alpha val="0"/>
                    </a:schemeClr>
                  </a:gs>
                  <a:gs pos="53000">
                    <a:schemeClr val="bg1">
                      <a:alpha val="0"/>
                    </a:schemeClr>
                  </a:gs>
                  <a:gs pos="54000">
                    <a:schemeClr val="bg1">
                      <a:alpha val="15000"/>
                    </a:schemeClr>
                  </a:gs>
                </a:gsLst>
                <a:lin ang="162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100" dirty="0"/>
              </a:p>
            </p:txBody>
          </p:sp>
          <p:sp>
            <p:nvSpPr>
              <p:cNvPr id="66" name="포인트가 32개인 별 171">
                <a:extLst>
                  <a:ext uri="{FF2B5EF4-FFF2-40B4-BE49-F238E27FC236}">
                    <a16:creationId xmlns:a16="http://schemas.microsoft.com/office/drawing/2014/main" id="{A148F43F-D4C2-4E4F-8B33-E5846782F853}"/>
                  </a:ext>
                </a:extLst>
              </p:cNvPr>
              <p:cNvSpPr/>
              <p:nvPr/>
            </p:nvSpPr>
            <p:spPr>
              <a:xfrm rot="18900000">
                <a:off x="468003" y="4855387"/>
                <a:ext cx="399069" cy="39906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innerShdw blurRad="127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100" dirty="0"/>
              </a:p>
            </p:txBody>
          </p:sp>
        </p:grp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FFD80164-BA2B-4DAF-9744-0575FA2D8079}"/>
                </a:ext>
              </a:extLst>
            </p:cNvPr>
            <p:cNvSpPr txBox="1"/>
            <p:nvPr/>
          </p:nvSpPr>
          <p:spPr>
            <a:xfrm>
              <a:off x="524910" y="1044884"/>
              <a:ext cx="4244752" cy="24622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lvl="2" defTabSz="1042873" latinLnBrk="1">
                <a:spcAft>
                  <a:spcPts val="600"/>
                </a:spcAft>
                <a:buClr>
                  <a:schemeClr val="tx1">
                    <a:lumMod val="50000"/>
                    <a:lumOff val="50000"/>
                  </a:schemeClr>
                </a:buClr>
                <a:buSzPct val="80000"/>
                <a:defRPr/>
              </a:pPr>
              <a:r>
                <a:rPr lang="ko-KR" altLang="en-US" sz="160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KoPub돋움체 Bold" panose="02020603020101020101" pitchFamily="18" charset="-127"/>
                  <a:ea typeface="KoPub돋움체 Bold" panose="02020603020101020101" pitchFamily="18" charset="-127"/>
                </a:rPr>
                <a:t>기후변화로 인해 기상재해 증가 및 미래의 재난 위협 </a:t>
              </a:r>
            </a:p>
          </p:txBody>
        </p:sp>
      </p:grpSp>
      <p:pic>
        <p:nvPicPr>
          <p:cNvPr id="69" name="그림 68">
            <a:extLst>
              <a:ext uri="{FF2B5EF4-FFF2-40B4-BE49-F238E27FC236}">
                <a16:creationId xmlns:a16="http://schemas.microsoft.com/office/drawing/2014/main" id="{D4E2C565-8413-D324-5B50-082EE1B715A1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75252" y="4979930"/>
            <a:ext cx="3900078" cy="1561430"/>
          </a:xfrm>
          <a:prstGeom prst="rect">
            <a:avLst/>
          </a:prstGeom>
        </p:spPr>
      </p:pic>
      <p:pic>
        <p:nvPicPr>
          <p:cNvPr id="70" name="그림 69">
            <a:extLst>
              <a:ext uri="{FF2B5EF4-FFF2-40B4-BE49-F238E27FC236}">
                <a16:creationId xmlns:a16="http://schemas.microsoft.com/office/drawing/2014/main" id="{E431642B-8552-861A-5748-B6CDC1E19FF8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677391" y="4979930"/>
            <a:ext cx="3991357" cy="1561430"/>
          </a:xfrm>
          <a:prstGeom prst="rect">
            <a:avLst/>
          </a:prstGeom>
        </p:spPr>
      </p:pic>
      <p:pic>
        <p:nvPicPr>
          <p:cNvPr id="60" name="그림 59">
            <a:extLst>
              <a:ext uri="{FF2B5EF4-FFF2-40B4-BE49-F238E27FC236}">
                <a16:creationId xmlns:a16="http://schemas.microsoft.com/office/drawing/2014/main" id="{871D456E-EBE2-9BA3-8167-84F2A92C7FD3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414197" y="1401138"/>
            <a:ext cx="4336393" cy="3430931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235705"/>
            <a:ext cx="3234281" cy="4511095"/>
          </a:xfrm>
          <a:prstGeom prst="rect">
            <a:avLst/>
          </a:prstGeom>
        </p:spPr>
      </p:pic>
      <p:sp>
        <p:nvSpPr>
          <p:cNvPr id="25" name="Slide Number Placeholder 4">
            <a:extLst>
              <a:ext uri="{FF2B5EF4-FFF2-40B4-BE49-F238E27FC236}">
                <a16:creationId xmlns:a16="http://schemas.microsoft.com/office/drawing/2014/main" id="{2109913F-AE7C-4464-BE13-AABF4197645E}"/>
              </a:ext>
            </a:extLst>
          </p:cNvPr>
          <p:cNvSpPr txBox="1">
            <a:spLocks/>
          </p:cNvSpPr>
          <p:nvPr/>
        </p:nvSpPr>
        <p:spPr>
          <a:xfrm>
            <a:off x="4126064" y="6541360"/>
            <a:ext cx="891872" cy="25567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dirty="0"/>
              <a:t>Page </a:t>
            </a:r>
            <a:fld id="{F03C90E3-98FA-4A46-95E3-0DCDD3916FEC}" type="slidenum">
              <a:rPr lang="ko-KR" altLang="en-US" smtClean="0"/>
              <a:pPr algn="ctr"/>
              <a:t>6</a:t>
            </a:fld>
            <a:endParaRPr lang="ko-KR" altLang="en-US" dirty="0"/>
          </a:p>
        </p:txBody>
      </p:sp>
      <p:sp>
        <p:nvSpPr>
          <p:cNvPr id="24" name="모서리가 둥근 직사각형 23">
            <a:extLst>
              <a:ext uri="{FF2B5EF4-FFF2-40B4-BE49-F238E27FC236}">
                <a16:creationId xmlns:a16="http://schemas.microsoft.com/office/drawing/2014/main" id="{AB1AE3CF-D32B-4DCB-86C8-066CA9EE39FE}"/>
              </a:ext>
            </a:extLst>
          </p:cNvPr>
          <p:cNvSpPr/>
          <p:nvPr/>
        </p:nvSpPr>
        <p:spPr>
          <a:xfrm>
            <a:off x="8470610" y="112205"/>
            <a:ext cx="245964" cy="234801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200" spc="-50" dirty="0">
                <a:ln>
                  <a:solidFill>
                    <a:schemeClr val="bg1">
                      <a:lumMod val="85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rPr>
              <a:t>Ⅴ</a:t>
            </a:r>
            <a:endParaRPr lang="ko-KR" altLang="en-US" sz="1200" spc="-50" dirty="0">
              <a:ln>
                <a:solidFill>
                  <a:schemeClr val="bg1">
                    <a:lumMod val="85000"/>
                    <a:alpha val="0"/>
                  </a:schemeClr>
                </a:solidFill>
              </a:ln>
              <a:solidFill>
                <a:schemeClr val="bg1"/>
              </a:solidFill>
              <a:latin typeface="KoPub돋움체 Bold" panose="00000800000000000000" pitchFamily="2" charset="-127"/>
              <a:ea typeface="KoPub돋움체 Bold" panose="00000800000000000000" pitchFamily="2" charset="-127"/>
            </a:endParaRPr>
          </a:p>
        </p:txBody>
      </p:sp>
      <p:sp>
        <p:nvSpPr>
          <p:cNvPr id="30" name="모서리가 둥근 직사각형 29">
            <a:extLst>
              <a:ext uri="{FF2B5EF4-FFF2-40B4-BE49-F238E27FC236}">
                <a16:creationId xmlns:a16="http://schemas.microsoft.com/office/drawing/2014/main" id="{C60C7C84-7302-48B1-AA8D-F1952C702B56}"/>
              </a:ext>
            </a:extLst>
          </p:cNvPr>
          <p:cNvSpPr/>
          <p:nvPr/>
        </p:nvSpPr>
        <p:spPr>
          <a:xfrm>
            <a:off x="8771448" y="111552"/>
            <a:ext cx="245964" cy="234801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200" spc="-50" dirty="0">
                <a:ln>
                  <a:solidFill>
                    <a:schemeClr val="bg1">
                      <a:lumMod val="85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rPr>
              <a:t>Ⅵ</a:t>
            </a:r>
            <a:endParaRPr lang="ko-KR" altLang="en-US" sz="1200" spc="-50" dirty="0">
              <a:ln>
                <a:solidFill>
                  <a:schemeClr val="bg1">
                    <a:lumMod val="85000"/>
                    <a:alpha val="0"/>
                  </a:schemeClr>
                </a:solidFill>
              </a:ln>
              <a:solidFill>
                <a:schemeClr val="bg1"/>
              </a:solidFill>
              <a:latin typeface="KoPub돋움체 Bold" panose="00000800000000000000" pitchFamily="2" charset="-127"/>
              <a:ea typeface="KoPub돋움체 Bold" panose="00000800000000000000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2003735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그림 25">
            <a:extLst>
              <a:ext uri="{FF2B5EF4-FFF2-40B4-BE49-F238E27FC236}">
                <a16:creationId xmlns:a16="http://schemas.microsoft.com/office/drawing/2014/main" id="{AD7040A1-E3A2-4ECF-A5F4-DB1F93CB66F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828675"/>
          </a:xfrm>
          <a:prstGeom prst="rect">
            <a:avLst/>
          </a:prstGeom>
        </p:spPr>
      </p:pic>
      <p:pic>
        <p:nvPicPr>
          <p:cNvPr id="27" name="그림 26">
            <a:extLst>
              <a:ext uri="{FF2B5EF4-FFF2-40B4-BE49-F238E27FC236}">
                <a16:creationId xmlns:a16="http://schemas.microsoft.com/office/drawing/2014/main" id="{CC106F35-8D9C-4E3D-A0BF-89554534DB0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3143" y="60525"/>
            <a:ext cx="905690" cy="884790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13C0D3C6-25C0-43FD-A0F3-13EE231E8760}"/>
              </a:ext>
            </a:extLst>
          </p:cNvPr>
          <p:cNvSpPr txBox="1"/>
          <p:nvPr/>
        </p:nvSpPr>
        <p:spPr>
          <a:xfrm>
            <a:off x="158308" y="113210"/>
            <a:ext cx="306686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042873" latinLnBrk="1">
              <a:buClr>
                <a:schemeClr val="tx1">
                  <a:lumMod val="50000"/>
                  <a:lumOff val="50000"/>
                </a:schemeClr>
              </a:buClr>
            </a:pPr>
            <a:r>
              <a:rPr lang="ko-KR" altLang="en-US" sz="10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화산섬 제주의 </a:t>
            </a:r>
            <a:r>
              <a:rPr lang="ko-KR" altLang="en-US" sz="10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66FFFF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실시간 홍수 감지 및 안전지원 기술 </a:t>
            </a:r>
            <a:r>
              <a:rPr lang="ko-KR" altLang="en-US" sz="10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개발</a:t>
            </a:r>
          </a:p>
        </p:txBody>
      </p:sp>
      <p:cxnSp>
        <p:nvCxnSpPr>
          <p:cNvPr id="29" name="직선 연결선 28">
            <a:extLst>
              <a:ext uri="{FF2B5EF4-FFF2-40B4-BE49-F238E27FC236}">
                <a16:creationId xmlns:a16="http://schemas.microsoft.com/office/drawing/2014/main" id="{2A3B4120-C5D6-4E6B-83EF-99A42724F464}"/>
              </a:ext>
            </a:extLst>
          </p:cNvPr>
          <p:cNvCxnSpPr>
            <a:cxnSpLocks/>
          </p:cNvCxnSpPr>
          <p:nvPr/>
        </p:nvCxnSpPr>
        <p:spPr>
          <a:xfrm>
            <a:off x="250825" y="366126"/>
            <a:ext cx="2881015" cy="1000"/>
          </a:xfrm>
          <a:prstGeom prst="line">
            <a:avLst/>
          </a:prstGeom>
          <a:ln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17462057-003F-40EC-B16B-766EF48BC713}"/>
              </a:ext>
            </a:extLst>
          </p:cNvPr>
          <p:cNvSpPr txBox="1"/>
          <p:nvPr/>
        </p:nvSpPr>
        <p:spPr>
          <a:xfrm>
            <a:off x="157980" y="400592"/>
            <a:ext cx="115608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042873" latinLnBrk="1">
              <a:spcAft>
                <a:spcPts val="600"/>
              </a:spcAft>
              <a:buClr>
                <a:schemeClr val="tx1">
                  <a:lumMod val="50000"/>
                  <a:lumOff val="50000"/>
                </a:schemeClr>
              </a:buClr>
            </a:pPr>
            <a:r>
              <a:rPr lang="ko-KR" altLang="en-US" sz="20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연구 배경</a:t>
            </a:r>
            <a:endParaRPr lang="en-US" altLang="ko-KR" sz="200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/>
              </a:solidFill>
              <a:latin typeface="KoPub돋움체 Bold" panose="02020603020101020101" pitchFamily="18" charset="-127"/>
              <a:ea typeface="KoPub돋움체 Bold" panose="02020603020101020101" pitchFamily="18" charset="-127"/>
            </a:endParaRPr>
          </a:p>
        </p:txBody>
      </p:sp>
      <p:grpSp>
        <p:nvGrpSpPr>
          <p:cNvPr id="61" name="그룹 60"/>
          <p:cNvGrpSpPr/>
          <p:nvPr/>
        </p:nvGrpSpPr>
        <p:grpSpPr>
          <a:xfrm>
            <a:off x="251520" y="1016603"/>
            <a:ext cx="4518142" cy="246221"/>
            <a:chOff x="251520" y="1044884"/>
            <a:chExt cx="4518142" cy="246221"/>
          </a:xfrm>
        </p:grpSpPr>
        <p:grpSp>
          <p:nvGrpSpPr>
            <p:cNvPr id="62" name="그룹 49">
              <a:extLst>
                <a:ext uri="{FF2B5EF4-FFF2-40B4-BE49-F238E27FC236}">
                  <a16:creationId xmlns:a16="http://schemas.microsoft.com/office/drawing/2014/main" id="{5EC4D4DD-0A5D-4DE1-B44B-19BD2AF30577}"/>
                </a:ext>
              </a:extLst>
            </p:cNvPr>
            <p:cNvGrpSpPr/>
            <p:nvPr/>
          </p:nvGrpSpPr>
          <p:grpSpPr>
            <a:xfrm>
              <a:off x="251520" y="1059994"/>
              <a:ext cx="216000" cy="216000"/>
              <a:chOff x="268468" y="4655853"/>
              <a:chExt cx="798138" cy="798137"/>
            </a:xfrm>
          </p:grpSpPr>
          <p:sp>
            <p:nvSpPr>
              <p:cNvPr id="64" name="포인트가 32개인 별 171">
                <a:extLst>
                  <a:ext uri="{FF2B5EF4-FFF2-40B4-BE49-F238E27FC236}">
                    <a16:creationId xmlns:a16="http://schemas.microsoft.com/office/drawing/2014/main" id="{CE799E76-1287-4575-9229-A5391B2A8E97}"/>
                  </a:ext>
                </a:extLst>
              </p:cNvPr>
              <p:cNvSpPr/>
              <p:nvPr/>
            </p:nvSpPr>
            <p:spPr>
              <a:xfrm rot="18900000">
                <a:off x="268468" y="4655853"/>
                <a:ext cx="798137" cy="798137"/>
              </a:xfrm>
              <a:prstGeom prst="ellipse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100" dirty="0"/>
              </a:p>
            </p:txBody>
          </p:sp>
          <p:sp>
            <p:nvSpPr>
              <p:cNvPr id="65" name="포인트가 32개인 별 171">
                <a:extLst>
                  <a:ext uri="{FF2B5EF4-FFF2-40B4-BE49-F238E27FC236}">
                    <a16:creationId xmlns:a16="http://schemas.microsoft.com/office/drawing/2014/main" id="{A148F43F-D4C2-4E4F-8B33-E5846782F853}"/>
                  </a:ext>
                </a:extLst>
              </p:cNvPr>
              <p:cNvSpPr/>
              <p:nvPr/>
            </p:nvSpPr>
            <p:spPr>
              <a:xfrm rot="18900000">
                <a:off x="268468" y="4655853"/>
                <a:ext cx="798138" cy="798137"/>
              </a:xfrm>
              <a:prstGeom prst="ellipse">
                <a:avLst/>
              </a:prstGeom>
              <a:gradFill>
                <a:gsLst>
                  <a:gs pos="100000">
                    <a:schemeClr val="bg1">
                      <a:alpha val="0"/>
                    </a:schemeClr>
                  </a:gs>
                  <a:gs pos="53000">
                    <a:schemeClr val="bg1">
                      <a:alpha val="0"/>
                    </a:schemeClr>
                  </a:gs>
                  <a:gs pos="54000">
                    <a:schemeClr val="bg1">
                      <a:alpha val="15000"/>
                    </a:schemeClr>
                  </a:gs>
                </a:gsLst>
                <a:lin ang="162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100" dirty="0"/>
              </a:p>
            </p:txBody>
          </p:sp>
          <p:sp>
            <p:nvSpPr>
              <p:cNvPr id="66" name="포인트가 32개인 별 171">
                <a:extLst>
                  <a:ext uri="{FF2B5EF4-FFF2-40B4-BE49-F238E27FC236}">
                    <a16:creationId xmlns:a16="http://schemas.microsoft.com/office/drawing/2014/main" id="{A148F43F-D4C2-4E4F-8B33-E5846782F853}"/>
                  </a:ext>
                </a:extLst>
              </p:cNvPr>
              <p:cNvSpPr/>
              <p:nvPr/>
            </p:nvSpPr>
            <p:spPr>
              <a:xfrm rot="18900000">
                <a:off x="468003" y="4855387"/>
                <a:ext cx="399069" cy="39906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innerShdw blurRad="127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100" dirty="0"/>
              </a:p>
            </p:txBody>
          </p:sp>
        </p:grp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FFD80164-BA2B-4DAF-9744-0575FA2D8079}"/>
                </a:ext>
              </a:extLst>
            </p:cNvPr>
            <p:cNvSpPr txBox="1"/>
            <p:nvPr/>
          </p:nvSpPr>
          <p:spPr>
            <a:xfrm>
              <a:off x="524910" y="1044884"/>
              <a:ext cx="4244752" cy="24622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lvl="2" defTabSz="1042873" latinLnBrk="1">
                <a:spcAft>
                  <a:spcPts val="600"/>
                </a:spcAft>
                <a:buClr>
                  <a:schemeClr val="tx1">
                    <a:lumMod val="50000"/>
                    <a:lumOff val="50000"/>
                  </a:schemeClr>
                </a:buClr>
                <a:buSzPct val="80000"/>
                <a:defRPr/>
              </a:pPr>
              <a:r>
                <a:rPr lang="ko-KR" altLang="en-US" sz="160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KoPub돋움체 Bold" panose="02020603020101020101" pitchFamily="18" charset="-127"/>
                  <a:ea typeface="KoPub돋움체 Bold" panose="02020603020101020101" pitchFamily="18" charset="-127"/>
                </a:rPr>
                <a:t>기후변화로 인해 기상재해 증가 및 미래의 재난 위협 </a:t>
              </a:r>
            </a:p>
          </p:txBody>
        </p:sp>
      </p:grpSp>
      <p:pic>
        <p:nvPicPr>
          <p:cNvPr id="69" name="그림 68">
            <a:extLst>
              <a:ext uri="{FF2B5EF4-FFF2-40B4-BE49-F238E27FC236}">
                <a16:creationId xmlns:a16="http://schemas.microsoft.com/office/drawing/2014/main" id="{D4E2C565-8413-D324-5B50-082EE1B715A1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75252" y="4979930"/>
            <a:ext cx="3900078" cy="1561430"/>
          </a:xfrm>
          <a:prstGeom prst="rect">
            <a:avLst/>
          </a:prstGeom>
        </p:spPr>
      </p:pic>
      <p:pic>
        <p:nvPicPr>
          <p:cNvPr id="70" name="그림 69">
            <a:extLst>
              <a:ext uri="{FF2B5EF4-FFF2-40B4-BE49-F238E27FC236}">
                <a16:creationId xmlns:a16="http://schemas.microsoft.com/office/drawing/2014/main" id="{E431642B-8552-861A-5748-B6CDC1E19FF8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677391" y="4979930"/>
            <a:ext cx="3991357" cy="1561430"/>
          </a:xfrm>
          <a:prstGeom prst="rect">
            <a:avLst/>
          </a:prstGeom>
        </p:spPr>
      </p:pic>
      <p:pic>
        <p:nvPicPr>
          <p:cNvPr id="60" name="그림 59">
            <a:extLst>
              <a:ext uri="{FF2B5EF4-FFF2-40B4-BE49-F238E27FC236}">
                <a16:creationId xmlns:a16="http://schemas.microsoft.com/office/drawing/2014/main" id="{871D456E-EBE2-9BA3-8167-84F2A92C7FD3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414197" y="1401138"/>
            <a:ext cx="4336393" cy="3430931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235705"/>
            <a:ext cx="3234281" cy="4511095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5" y="1235705"/>
            <a:ext cx="3253058" cy="4511095"/>
          </a:xfrm>
          <a:prstGeom prst="rect">
            <a:avLst/>
          </a:prstGeom>
        </p:spPr>
      </p:pic>
      <p:sp>
        <p:nvSpPr>
          <p:cNvPr id="30" name="Slide Number Placeholder 4">
            <a:extLst>
              <a:ext uri="{FF2B5EF4-FFF2-40B4-BE49-F238E27FC236}">
                <a16:creationId xmlns:a16="http://schemas.microsoft.com/office/drawing/2014/main" id="{2109913F-AE7C-4464-BE13-AABF4197645E}"/>
              </a:ext>
            </a:extLst>
          </p:cNvPr>
          <p:cNvSpPr txBox="1">
            <a:spLocks/>
          </p:cNvSpPr>
          <p:nvPr/>
        </p:nvSpPr>
        <p:spPr>
          <a:xfrm>
            <a:off x="4126064" y="6541360"/>
            <a:ext cx="891872" cy="25567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dirty="0"/>
              <a:t>Page </a:t>
            </a:r>
            <a:fld id="{F03C90E3-98FA-4A46-95E3-0DCDD3916FEC}" type="slidenum">
              <a:rPr lang="ko-KR" altLang="en-US" smtClean="0"/>
              <a:pPr algn="ctr"/>
              <a:t>7</a:t>
            </a:fld>
            <a:endParaRPr lang="ko-KR" altLang="en-US" dirty="0"/>
          </a:p>
        </p:txBody>
      </p:sp>
      <p:grpSp>
        <p:nvGrpSpPr>
          <p:cNvPr id="32" name="그룹 31">
            <a:extLst>
              <a:ext uri="{FF2B5EF4-FFF2-40B4-BE49-F238E27FC236}">
                <a16:creationId xmlns:a16="http://schemas.microsoft.com/office/drawing/2014/main" id="{2108B2C6-7C47-44A4-925E-8E582E4B2A8F}"/>
              </a:ext>
            </a:extLst>
          </p:cNvPr>
          <p:cNvGrpSpPr/>
          <p:nvPr/>
        </p:nvGrpSpPr>
        <p:grpSpPr>
          <a:xfrm>
            <a:off x="5715000" y="110472"/>
            <a:ext cx="2695047" cy="234801"/>
            <a:chOff x="8651951" y="132416"/>
            <a:chExt cx="2695047" cy="234801"/>
          </a:xfrm>
        </p:grpSpPr>
        <p:sp>
          <p:nvSpPr>
            <p:cNvPr id="33" name="모서리가 둥근 직사각형 38">
              <a:extLst>
                <a:ext uri="{FF2B5EF4-FFF2-40B4-BE49-F238E27FC236}">
                  <a16:creationId xmlns:a16="http://schemas.microsoft.com/office/drawing/2014/main" id="{3B6B886E-7C6D-4F9B-B4B1-85534F4118FF}"/>
                </a:ext>
              </a:extLst>
            </p:cNvPr>
            <p:cNvSpPr/>
            <p:nvPr/>
          </p:nvSpPr>
          <p:spPr>
            <a:xfrm>
              <a:off x="8651951" y="132416"/>
              <a:ext cx="1752642" cy="234801"/>
            </a:xfrm>
            <a:prstGeom prst="roundRect">
              <a:avLst/>
            </a:prstGeom>
            <a:solidFill>
              <a:srgbClr val="2D506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30325">
                <a:spcBef>
                  <a:spcPts val="300"/>
                </a:spcBef>
                <a:buSzPct val="100000"/>
              </a:pPr>
              <a:r>
                <a:rPr lang="en-US" altLang="ko-KR" sz="1200" spc="-50" dirty="0">
                  <a:ln>
                    <a:solidFill>
                      <a:schemeClr val="bg1">
                        <a:lumMod val="85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돋움체 Bold" panose="00000800000000000000" pitchFamily="2" charset="-127"/>
                  <a:ea typeface="KoPub돋움체 Bold" panose="00000800000000000000" pitchFamily="2" charset="-127"/>
                </a:rPr>
                <a:t>Ⅰ. </a:t>
              </a:r>
              <a:r>
                <a:rPr lang="ko-KR" altLang="en-US" sz="1200" spc="-50" dirty="0">
                  <a:ln>
                    <a:solidFill>
                      <a:schemeClr val="bg1">
                        <a:lumMod val="85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돋움체 Bold" panose="00000800000000000000" pitchFamily="2" charset="-127"/>
                  <a:ea typeface="KoPub돋움체 Bold" panose="00000800000000000000" pitchFamily="2" charset="-127"/>
                </a:rPr>
                <a:t>연구 배경 및 필요성</a:t>
              </a:r>
            </a:p>
          </p:txBody>
        </p:sp>
        <p:sp>
          <p:nvSpPr>
            <p:cNvPr id="34" name="모서리가 둥근 직사각형 39">
              <a:extLst>
                <a:ext uri="{FF2B5EF4-FFF2-40B4-BE49-F238E27FC236}">
                  <a16:creationId xmlns:a16="http://schemas.microsoft.com/office/drawing/2014/main" id="{707020DB-5AA4-4A3E-B25F-F2CC8B2E5F76}"/>
                </a:ext>
              </a:extLst>
            </p:cNvPr>
            <p:cNvSpPr/>
            <p:nvPr/>
          </p:nvSpPr>
          <p:spPr>
            <a:xfrm>
              <a:off x="10470420" y="132416"/>
              <a:ext cx="252998" cy="234801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30325">
                <a:spcBef>
                  <a:spcPts val="300"/>
                </a:spcBef>
                <a:buSzPct val="100000"/>
              </a:pPr>
              <a:r>
                <a:rPr lang="en-US" altLang="ko-KR" sz="1200" spc="-50" dirty="0">
                  <a:ln>
                    <a:solidFill>
                      <a:schemeClr val="bg1">
                        <a:lumMod val="85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돋움체 Bold" panose="00000800000000000000" pitchFamily="2" charset="-127"/>
                  <a:ea typeface="KoPub돋움체 Bold" panose="00000800000000000000" pitchFamily="2" charset="-127"/>
                </a:rPr>
                <a:t>Ⅱ</a:t>
              </a:r>
              <a:endParaRPr lang="ko-KR" altLang="en-US" sz="1200" spc="-50" dirty="0">
                <a:ln>
                  <a:solidFill>
                    <a:schemeClr val="bg1">
                      <a:lumMod val="85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endParaRPr>
            </a:p>
          </p:txBody>
        </p:sp>
        <p:sp>
          <p:nvSpPr>
            <p:cNvPr id="35" name="모서리가 둥근 직사각형 40">
              <a:extLst>
                <a:ext uri="{FF2B5EF4-FFF2-40B4-BE49-F238E27FC236}">
                  <a16:creationId xmlns:a16="http://schemas.microsoft.com/office/drawing/2014/main" id="{DB516E30-4994-49BB-A827-9E393B4E980C}"/>
                </a:ext>
              </a:extLst>
            </p:cNvPr>
            <p:cNvSpPr/>
            <p:nvPr/>
          </p:nvSpPr>
          <p:spPr>
            <a:xfrm>
              <a:off x="10789244" y="132416"/>
              <a:ext cx="245964" cy="234801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200" spc="-50" dirty="0">
                  <a:ln>
                    <a:solidFill>
                      <a:schemeClr val="bg1">
                        <a:lumMod val="85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돋움체 Bold" panose="00000800000000000000" pitchFamily="2" charset="-127"/>
                  <a:ea typeface="KoPub돋움체 Bold" panose="00000800000000000000" pitchFamily="2" charset="-127"/>
                </a:rPr>
                <a:t>Ⅲ</a:t>
              </a:r>
              <a:endParaRPr lang="ko-KR" altLang="en-US" sz="1200" spc="-50" dirty="0">
                <a:ln>
                  <a:solidFill>
                    <a:schemeClr val="bg1">
                      <a:lumMod val="85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endParaRPr>
            </a:p>
          </p:txBody>
        </p:sp>
        <p:sp>
          <p:nvSpPr>
            <p:cNvPr id="36" name="모서리가 둥근 직사각형 43">
              <a:extLst>
                <a:ext uri="{FF2B5EF4-FFF2-40B4-BE49-F238E27FC236}">
                  <a16:creationId xmlns:a16="http://schemas.microsoft.com/office/drawing/2014/main" id="{3A9533C3-DC0A-457F-A219-E3C90B7BE381}"/>
                </a:ext>
              </a:extLst>
            </p:cNvPr>
            <p:cNvSpPr/>
            <p:nvPr/>
          </p:nvSpPr>
          <p:spPr>
            <a:xfrm>
              <a:off x="11101034" y="132416"/>
              <a:ext cx="245964" cy="234801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200" spc="-50" dirty="0">
                  <a:ln>
                    <a:solidFill>
                      <a:schemeClr val="bg1">
                        <a:lumMod val="85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돋움체 Bold" panose="00000800000000000000" pitchFamily="2" charset="-127"/>
                  <a:ea typeface="KoPub돋움체 Bold" panose="00000800000000000000" pitchFamily="2" charset="-127"/>
                </a:rPr>
                <a:t>Ⅳ</a:t>
              </a:r>
              <a:endParaRPr lang="ko-KR" altLang="en-US" sz="1200" spc="-50" dirty="0">
                <a:ln>
                  <a:solidFill>
                    <a:schemeClr val="bg1">
                      <a:lumMod val="85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endParaRPr>
            </a:p>
          </p:txBody>
        </p:sp>
      </p:grpSp>
      <p:sp>
        <p:nvSpPr>
          <p:cNvPr id="25" name="모서리가 둥근 직사각형 24">
            <a:extLst>
              <a:ext uri="{FF2B5EF4-FFF2-40B4-BE49-F238E27FC236}">
                <a16:creationId xmlns:a16="http://schemas.microsoft.com/office/drawing/2014/main" id="{AB1AE3CF-D32B-4DCB-86C8-066CA9EE39FE}"/>
              </a:ext>
            </a:extLst>
          </p:cNvPr>
          <p:cNvSpPr/>
          <p:nvPr/>
        </p:nvSpPr>
        <p:spPr>
          <a:xfrm>
            <a:off x="8470610" y="112205"/>
            <a:ext cx="245964" cy="234801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200" spc="-50" dirty="0">
                <a:ln>
                  <a:solidFill>
                    <a:schemeClr val="bg1">
                      <a:lumMod val="85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rPr>
              <a:t>Ⅴ</a:t>
            </a:r>
            <a:endParaRPr lang="ko-KR" altLang="en-US" sz="1200" spc="-50" dirty="0">
              <a:ln>
                <a:solidFill>
                  <a:schemeClr val="bg1">
                    <a:lumMod val="85000"/>
                    <a:alpha val="0"/>
                  </a:schemeClr>
                </a:solidFill>
              </a:ln>
              <a:solidFill>
                <a:schemeClr val="bg1"/>
              </a:solidFill>
              <a:latin typeface="KoPub돋움체 Bold" panose="00000800000000000000" pitchFamily="2" charset="-127"/>
              <a:ea typeface="KoPub돋움체 Bold" panose="00000800000000000000" pitchFamily="2" charset="-127"/>
            </a:endParaRPr>
          </a:p>
        </p:txBody>
      </p:sp>
      <p:sp>
        <p:nvSpPr>
          <p:cNvPr id="37" name="모서리가 둥근 직사각형 36">
            <a:extLst>
              <a:ext uri="{FF2B5EF4-FFF2-40B4-BE49-F238E27FC236}">
                <a16:creationId xmlns:a16="http://schemas.microsoft.com/office/drawing/2014/main" id="{C60C7C84-7302-48B1-AA8D-F1952C702B56}"/>
              </a:ext>
            </a:extLst>
          </p:cNvPr>
          <p:cNvSpPr/>
          <p:nvPr/>
        </p:nvSpPr>
        <p:spPr>
          <a:xfrm>
            <a:off x="8771448" y="111552"/>
            <a:ext cx="245964" cy="234801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200" spc="-50" dirty="0">
                <a:ln>
                  <a:solidFill>
                    <a:schemeClr val="bg1">
                      <a:lumMod val="85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rPr>
              <a:t>Ⅵ</a:t>
            </a:r>
            <a:endParaRPr lang="ko-KR" altLang="en-US" sz="1200" spc="-50" dirty="0">
              <a:ln>
                <a:solidFill>
                  <a:schemeClr val="bg1">
                    <a:lumMod val="85000"/>
                    <a:alpha val="0"/>
                  </a:schemeClr>
                </a:solidFill>
              </a:ln>
              <a:solidFill>
                <a:schemeClr val="bg1"/>
              </a:solidFill>
              <a:latin typeface="KoPub돋움체 Bold" panose="00000800000000000000" pitchFamily="2" charset="-127"/>
              <a:ea typeface="KoPub돋움체 Bold" panose="00000800000000000000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0245480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그림 25">
            <a:extLst>
              <a:ext uri="{FF2B5EF4-FFF2-40B4-BE49-F238E27FC236}">
                <a16:creationId xmlns:a16="http://schemas.microsoft.com/office/drawing/2014/main" id="{AD7040A1-E3A2-4ECF-A5F4-DB1F93CB66F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828675"/>
          </a:xfrm>
          <a:prstGeom prst="rect">
            <a:avLst/>
          </a:prstGeom>
        </p:spPr>
      </p:pic>
      <p:pic>
        <p:nvPicPr>
          <p:cNvPr id="27" name="그림 26">
            <a:extLst>
              <a:ext uri="{FF2B5EF4-FFF2-40B4-BE49-F238E27FC236}">
                <a16:creationId xmlns:a16="http://schemas.microsoft.com/office/drawing/2014/main" id="{CC106F35-8D9C-4E3D-A0BF-89554534DB0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3143" y="60525"/>
            <a:ext cx="905690" cy="884790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13C0D3C6-25C0-43FD-A0F3-13EE231E8760}"/>
              </a:ext>
            </a:extLst>
          </p:cNvPr>
          <p:cNvSpPr txBox="1"/>
          <p:nvPr/>
        </p:nvSpPr>
        <p:spPr>
          <a:xfrm>
            <a:off x="158308" y="113210"/>
            <a:ext cx="306686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042873" latinLnBrk="1">
              <a:buClr>
                <a:schemeClr val="tx1">
                  <a:lumMod val="50000"/>
                  <a:lumOff val="50000"/>
                </a:schemeClr>
              </a:buClr>
            </a:pPr>
            <a:r>
              <a:rPr lang="ko-KR" altLang="en-US" sz="10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화산섬 제주의 </a:t>
            </a:r>
            <a:r>
              <a:rPr lang="ko-KR" altLang="en-US" sz="10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66FFFF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실시간 홍수 감지 및 안전지원 기술 </a:t>
            </a:r>
            <a:r>
              <a:rPr lang="ko-KR" altLang="en-US" sz="10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개발</a:t>
            </a:r>
          </a:p>
        </p:txBody>
      </p:sp>
      <p:cxnSp>
        <p:nvCxnSpPr>
          <p:cNvPr id="29" name="직선 연결선 28">
            <a:extLst>
              <a:ext uri="{FF2B5EF4-FFF2-40B4-BE49-F238E27FC236}">
                <a16:creationId xmlns:a16="http://schemas.microsoft.com/office/drawing/2014/main" id="{2A3B4120-C5D6-4E6B-83EF-99A42724F464}"/>
              </a:ext>
            </a:extLst>
          </p:cNvPr>
          <p:cNvCxnSpPr>
            <a:cxnSpLocks/>
          </p:cNvCxnSpPr>
          <p:nvPr/>
        </p:nvCxnSpPr>
        <p:spPr>
          <a:xfrm>
            <a:off x="250825" y="366126"/>
            <a:ext cx="2881015" cy="1000"/>
          </a:xfrm>
          <a:prstGeom prst="line">
            <a:avLst/>
          </a:prstGeom>
          <a:ln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17462057-003F-40EC-B16B-766EF48BC713}"/>
              </a:ext>
            </a:extLst>
          </p:cNvPr>
          <p:cNvSpPr txBox="1"/>
          <p:nvPr/>
        </p:nvSpPr>
        <p:spPr>
          <a:xfrm>
            <a:off x="157980" y="400592"/>
            <a:ext cx="115608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042873" latinLnBrk="1">
              <a:spcAft>
                <a:spcPts val="600"/>
              </a:spcAft>
              <a:buClr>
                <a:schemeClr val="tx1">
                  <a:lumMod val="50000"/>
                  <a:lumOff val="50000"/>
                </a:schemeClr>
              </a:buClr>
            </a:pPr>
            <a:r>
              <a:rPr lang="ko-KR" altLang="en-US" sz="20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연구 배경</a:t>
            </a:r>
            <a:endParaRPr lang="en-US" altLang="ko-KR" sz="200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/>
              </a:solidFill>
              <a:latin typeface="KoPub돋움체 Bold" panose="02020603020101020101" pitchFamily="18" charset="-127"/>
              <a:ea typeface="KoPub돋움체 Bold" panose="02020603020101020101" pitchFamily="18" charset="-127"/>
            </a:endParaRPr>
          </a:p>
        </p:txBody>
      </p:sp>
      <p:sp>
        <p:nvSpPr>
          <p:cNvPr id="49" name="사각형: 둥근 모서리 94">
            <a:extLst>
              <a:ext uri="{FF2B5EF4-FFF2-40B4-BE49-F238E27FC236}">
                <a16:creationId xmlns:a16="http://schemas.microsoft.com/office/drawing/2014/main" id="{55E339AD-7FD7-4EF3-92C9-3F826945549D}"/>
              </a:ext>
            </a:extLst>
          </p:cNvPr>
          <p:cNvSpPr/>
          <p:nvPr/>
        </p:nvSpPr>
        <p:spPr>
          <a:xfrm>
            <a:off x="4644008" y="1807394"/>
            <a:ext cx="4247992" cy="4622400"/>
          </a:xfrm>
          <a:prstGeom prst="rect">
            <a:avLst/>
          </a:prstGeom>
          <a:solidFill>
            <a:schemeClr val="bg1"/>
          </a:solidFill>
          <a:ln w="6350">
            <a:solidFill>
              <a:schemeClr val="bg1">
                <a:lumMod val="75000"/>
              </a:schemeClr>
            </a:solidFill>
          </a:ln>
          <a:effectLst>
            <a:outerShdw dist="38100" dir="5400000" algn="t" rotWithShape="0">
              <a:schemeClr val="bg1">
                <a:lumMod val="8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600" dirty="0"/>
          </a:p>
        </p:txBody>
      </p:sp>
      <p:sp>
        <p:nvSpPr>
          <p:cNvPr id="51" name="직사각형 50"/>
          <p:cNvSpPr/>
          <p:nvPr/>
        </p:nvSpPr>
        <p:spPr>
          <a:xfrm>
            <a:off x="1547664" y="943999"/>
            <a:ext cx="7485964" cy="677108"/>
          </a:xfrm>
          <a:prstGeom prst="rect">
            <a:avLst/>
          </a:prstGeom>
          <a:noFill/>
          <a:ln w="6350">
            <a:noFill/>
          </a:ln>
        </p:spPr>
        <p:txBody>
          <a:bodyPr wrap="square" lIns="0" tIns="0" rIns="0" bIns="0" anchor="ctr" anchorCtr="0">
            <a:spAutoFit/>
          </a:bodyPr>
          <a:lstStyle/>
          <a:p>
            <a:pPr lvl="0">
              <a:defRPr/>
            </a:pPr>
            <a:r>
              <a:rPr lang="ko-KR" altLang="en-US" sz="1300" b="1" kern="0" spc="-80" dirty="0">
                <a:ln>
                  <a:solidFill>
                    <a:schemeClr val="bg1">
                      <a:lumMod val="50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" pitchFamily="50" charset="-127"/>
                <a:ea typeface="나눔스퀘어" pitchFamily="50" charset="-127"/>
                <a:cs typeface="KoPubWorld돋움체 Medium" panose="00000600000000000000" pitchFamily="2" charset="-127"/>
              </a:rPr>
              <a:t>태풍 길목에 위치한 화산섬 제주는 지정학적으로 자연재해에 매우 취약한 여건임</a:t>
            </a:r>
            <a:r>
              <a:rPr lang="en-US" altLang="ko-KR" sz="1300" b="1" kern="0" spc="-80" dirty="0">
                <a:ln>
                  <a:solidFill>
                    <a:schemeClr val="bg1">
                      <a:lumMod val="50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" pitchFamily="50" charset="-127"/>
                <a:ea typeface="나눔스퀘어" pitchFamily="50" charset="-127"/>
                <a:cs typeface="KoPubWorld돋움체 Medium" panose="00000600000000000000" pitchFamily="2" charset="-127"/>
              </a:rPr>
              <a:t>. </a:t>
            </a:r>
            <a:r>
              <a:rPr lang="ko-KR" altLang="en-US" sz="1300" b="1" kern="0" spc="-80" dirty="0">
                <a:ln>
                  <a:solidFill>
                    <a:schemeClr val="bg1">
                      <a:lumMod val="50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" pitchFamily="50" charset="-127"/>
                <a:ea typeface="나눔스퀘어" pitchFamily="50" charset="-127"/>
                <a:cs typeface="KoPubWorld돋움체 Medium" panose="00000600000000000000" pitchFamily="2" charset="-127"/>
              </a:rPr>
              <a:t>최근 기후변화 영향 심화 </a:t>
            </a:r>
            <a:endParaRPr lang="en-US" altLang="ko-KR" sz="1300" b="1" kern="0" spc="-80" dirty="0">
              <a:ln>
                <a:solidFill>
                  <a:schemeClr val="bg1">
                    <a:lumMod val="50000"/>
                    <a:alpha val="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나눔스퀘어" pitchFamily="50" charset="-127"/>
              <a:ea typeface="나눔스퀘어" pitchFamily="50" charset="-127"/>
              <a:cs typeface="KoPubWorld돋움체 Medium" panose="00000600000000000000" pitchFamily="2" charset="-127"/>
            </a:endParaRPr>
          </a:p>
          <a:p>
            <a:pPr lvl="0">
              <a:defRPr/>
            </a:pPr>
            <a:r>
              <a:rPr lang="en-US" altLang="ko-KR" sz="1300" b="1" kern="0" spc="-80" dirty="0">
                <a:ln>
                  <a:solidFill>
                    <a:schemeClr val="bg1">
                      <a:lumMod val="50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" pitchFamily="50" charset="-127"/>
                <a:ea typeface="나눔스퀘어" pitchFamily="50" charset="-127"/>
                <a:cs typeface="KoPubWorld돋움체 Medium" panose="00000600000000000000" pitchFamily="2" charset="-127"/>
              </a:rPr>
              <a:t>(</a:t>
            </a:r>
            <a:r>
              <a:rPr lang="ko-KR" altLang="en-US" sz="1300" b="1" kern="0" spc="-80" dirty="0">
                <a:ln>
                  <a:solidFill>
                    <a:schemeClr val="bg1">
                      <a:lumMod val="50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" pitchFamily="50" charset="-127"/>
                <a:ea typeface="나눔스퀘어" pitchFamily="50" charset="-127"/>
                <a:cs typeface="KoPubWorld돋움체 Medium" panose="00000600000000000000" pitchFamily="2" charset="-127"/>
              </a:rPr>
              <a:t>태풍 발생규모 확대</a:t>
            </a:r>
            <a:r>
              <a:rPr lang="en-US" altLang="ko-KR" sz="1300" b="1" kern="0" spc="-80" dirty="0">
                <a:ln>
                  <a:solidFill>
                    <a:schemeClr val="bg1">
                      <a:lumMod val="50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" pitchFamily="50" charset="-127"/>
                <a:ea typeface="나눔스퀘어" pitchFamily="50" charset="-127"/>
                <a:cs typeface="KoPubWorld돋움체 Medium" panose="00000600000000000000" pitchFamily="2" charset="-127"/>
              </a:rPr>
              <a:t>, </a:t>
            </a:r>
            <a:r>
              <a:rPr lang="ko-KR" altLang="en-US" sz="1300" b="1" kern="0" spc="-80" dirty="0">
                <a:ln>
                  <a:solidFill>
                    <a:schemeClr val="bg1">
                      <a:lumMod val="50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" pitchFamily="50" charset="-127"/>
                <a:ea typeface="나눔스퀘어" pitchFamily="50" charset="-127"/>
                <a:cs typeface="KoPubWorld돋움체 Medium" panose="00000600000000000000" pitchFamily="2" charset="-127"/>
              </a:rPr>
              <a:t>집중호우 발생빈도 증가</a:t>
            </a:r>
            <a:r>
              <a:rPr lang="en-US" altLang="ko-KR" sz="1300" b="1" kern="0" spc="-80" dirty="0">
                <a:ln>
                  <a:solidFill>
                    <a:schemeClr val="bg1">
                      <a:lumMod val="50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" pitchFamily="50" charset="-127"/>
                <a:ea typeface="나눔스퀘어" pitchFamily="50" charset="-127"/>
                <a:cs typeface="KoPubWorld돋움체 Medium" panose="00000600000000000000" pitchFamily="2" charset="-127"/>
              </a:rPr>
              <a:t>, </a:t>
            </a:r>
            <a:r>
              <a:rPr lang="ko-KR" altLang="en-US" sz="1300" b="1" kern="0" spc="-80" dirty="0">
                <a:ln>
                  <a:solidFill>
                    <a:schemeClr val="bg1">
                      <a:lumMod val="50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" pitchFamily="50" charset="-127"/>
                <a:ea typeface="나눔스퀘어" pitchFamily="50" charset="-127"/>
                <a:cs typeface="KoPubWorld돋움체 Medium" panose="00000600000000000000" pitchFamily="2" charset="-127"/>
              </a:rPr>
              <a:t>해수면상승 가속화 등</a:t>
            </a:r>
            <a:r>
              <a:rPr lang="en-US" altLang="ko-KR" sz="1300" b="1" kern="0" spc="-80" dirty="0">
                <a:ln>
                  <a:solidFill>
                    <a:schemeClr val="bg1">
                      <a:lumMod val="50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" pitchFamily="50" charset="-127"/>
                <a:ea typeface="나눔스퀘어" pitchFamily="50" charset="-127"/>
                <a:cs typeface="KoPubWorld돋움체 Medium" panose="00000600000000000000" pitchFamily="2" charset="-127"/>
              </a:rPr>
              <a:t>), </a:t>
            </a:r>
            <a:r>
              <a:rPr lang="ko-KR" altLang="en-US" sz="1300" b="1" kern="0" spc="-80" dirty="0">
                <a:ln>
                  <a:solidFill>
                    <a:schemeClr val="bg1">
                      <a:lumMod val="50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" pitchFamily="50" charset="-127"/>
                <a:ea typeface="나눔스퀘어" pitchFamily="50" charset="-127"/>
                <a:cs typeface="KoPubWorld돋움체 Medium" panose="00000600000000000000" pitchFamily="2" charset="-127"/>
              </a:rPr>
              <a:t>호우의 산지 효과</a:t>
            </a:r>
            <a:r>
              <a:rPr lang="en-US" altLang="ko-KR" sz="1300" b="1" kern="0" spc="-80" dirty="0">
                <a:ln>
                  <a:solidFill>
                    <a:schemeClr val="bg1">
                      <a:lumMod val="50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" pitchFamily="50" charset="-127"/>
                <a:ea typeface="나눔스퀘어" pitchFamily="50" charset="-127"/>
                <a:cs typeface="KoPubWorld돋움체 Medium" panose="00000600000000000000" pitchFamily="2" charset="-127"/>
              </a:rPr>
              <a:t>(</a:t>
            </a:r>
            <a:r>
              <a:rPr lang="ko-KR" altLang="en-US" sz="1300" b="1" kern="0" spc="-80" dirty="0">
                <a:ln>
                  <a:solidFill>
                    <a:schemeClr val="bg1">
                      <a:lumMod val="50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" pitchFamily="50" charset="-127"/>
                <a:ea typeface="나눔스퀘어" pitchFamily="50" charset="-127"/>
                <a:cs typeface="KoPubWorld돋움체 Medium" panose="00000600000000000000" pitchFamily="2" charset="-127"/>
              </a:rPr>
              <a:t>한라산 등</a:t>
            </a:r>
            <a:r>
              <a:rPr lang="en-US" altLang="ko-KR" sz="1300" b="1" kern="0" spc="-80" dirty="0">
                <a:ln>
                  <a:solidFill>
                    <a:schemeClr val="bg1">
                      <a:lumMod val="50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" pitchFamily="50" charset="-127"/>
                <a:ea typeface="나눔스퀘어" pitchFamily="50" charset="-127"/>
                <a:cs typeface="KoPubWorld돋움체 Medium" panose="00000600000000000000" pitchFamily="2" charset="-127"/>
              </a:rPr>
              <a:t>) </a:t>
            </a:r>
            <a:r>
              <a:rPr lang="ko-KR" altLang="en-US" sz="1300" b="1" kern="0" spc="-80" dirty="0">
                <a:ln>
                  <a:solidFill>
                    <a:schemeClr val="bg1">
                      <a:lumMod val="50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" pitchFamily="50" charset="-127"/>
                <a:ea typeface="나눔스퀘어" pitchFamily="50" charset="-127"/>
                <a:cs typeface="KoPubWorld돋움체 Medium" panose="00000600000000000000" pitchFamily="2" charset="-127"/>
              </a:rPr>
              <a:t>등에 의해</a:t>
            </a:r>
            <a:r>
              <a:rPr lang="ko-KR" altLang="en-US" sz="1300" b="1" kern="0" spc="-50" dirty="0">
                <a:ln>
                  <a:solidFill>
                    <a:schemeClr val="bg1">
                      <a:lumMod val="50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" pitchFamily="50" charset="-127"/>
                <a:ea typeface="나눔스퀘어" pitchFamily="50" charset="-127"/>
                <a:cs typeface="KoPubWorld돋움체 Medium" panose="00000600000000000000" pitchFamily="2" charset="-127"/>
              </a:rPr>
              <a:t> </a:t>
            </a:r>
            <a:r>
              <a:rPr lang="ko-KR" altLang="en-US" b="1" kern="0" spc="-50" dirty="0">
                <a:ln>
                  <a:solidFill>
                    <a:schemeClr val="bg1">
                      <a:lumMod val="50000"/>
                      <a:alpha val="0"/>
                    </a:schemeClr>
                  </a:solidFill>
                </a:ln>
                <a:solidFill>
                  <a:srgbClr val="0070C0"/>
                </a:solidFill>
                <a:latin typeface="나눔스퀘어" pitchFamily="50" charset="-127"/>
                <a:ea typeface="나눔스퀘어" pitchFamily="50" charset="-127"/>
                <a:cs typeface="KoPubWorld돋움체 Medium" panose="00000600000000000000" pitchFamily="2" charset="-127"/>
              </a:rPr>
              <a:t>하천 돌발홍수 및 연안 복합재난 발생 위험이 가중</a:t>
            </a:r>
            <a:r>
              <a:rPr lang="ko-KR" altLang="en-US" sz="1300" b="1" kern="0" spc="-50" dirty="0">
                <a:ln>
                  <a:solidFill>
                    <a:schemeClr val="bg1">
                      <a:lumMod val="50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" pitchFamily="50" charset="-127"/>
                <a:ea typeface="나눔스퀘어" pitchFamily="50" charset="-127"/>
                <a:cs typeface="KoPubWorld돋움체 Medium" panose="00000600000000000000" pitchFamily="2" charset="-127"/>
              </a:rPr>
              <a:t>되고 있음</a:t>
            </a:r>
            <a:endParaRPr lang="en-US" altLang="ko-KR" sz="1300" b="1" kern="0" spc="-50" dirty="0">
              <a:ln>
                <a:solidFill>
                  <a:schemeClr val="bg1">
                    <a:lumMod val="50000"/>
                    <a:alpha val="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나눔스퀘어" pitchFamily="50" charset="-127"/>
              <a:ea typeface="나눔스퀘어" pitchFamily="50" charset="-127"/>
              <a:cs typeface="KoPubWorld돋움체 Medium" panose="00000600000000000000" pitchFamily="2" charset="-127"/>
            </a:endParaRPr>
          </a:p>
        </p:txBody>
      </p:sp>
      <p:pic>
        <p:nvPicPr>
          <p:cNvPr id="62" name="그림 61" descr="004.png"/>
          <p:cNvPicPr>
            <a:picLocks noChangeAspect="1"/>
          </p:cNvPicPr>
          <p:nvPr/>
        </p:nvPicPr>
        <p:blipFill>
          <a:blip r:embed="rId5" cstate="print"/>
          <a:srcRect b="2915"/>
          <a:stretch>
            <a:fillRect/>
          </a:stretch>
        </p:blipFill>
        <p:spPr>
          <a:xfrm flipH="1">
            <a:off x="251520" y="945043"/>
            <a:ext cx="1152128" cy="740882"/>
          </a:xfrm>
          <a:prstGeom prst="rect">
            <a:avLst/>
          </a:prstGeom>
        </p:spPr>
      </p:pic>
      <p:cxnSp>
        <p:nvCxnSpPr>
          <p:cNvPr id="63" name="직선 연결선 62"/>
          <p:cNvCxnSpPr/>
          <p:nvPr/>
        </p:nvCxnSpPr>
        <p:spPr>
          <a:xfrm>
            <a:off x="252000" y="1685925"/>
            <a:ext cx="86400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4" name="그룹 63"/>
          <p:cNvGrpSpPr/>
          <p:nvPr/>
        </p:nvGrpSpPr>
        <p:grpSpPr>
          <a:xfrm>
            <a:off x="250828" y="1807394"/>
            <a:ext cx="4319998" cy="4622400"/>
            <a:chOff x="4655554" y="1032142"/>
            <a:chExt cx="4248000" cy="4622400"/>
          </a:xfrm>
        </p:grpSpPr>
        <p:sp>
          <p:nvSpPr>
            <p:cNvPr id="65" name="사각형: 둥근 모서리 94">
              <a:extLst>
                <a:ext uri="{FF2B5EF4-FFF2-40B4-BE49-F238E27FC236}">
                  <a16:creationId xmlns:a16="http://schemas.microsoft.com/office/drawing/2014/main" id="{55E339AD-7FD7-4EF3-92C9-3F826945549D}"/>
                </a:ext>
              </a:extLst>
            </p:cNvPr>
            <p:cNvSpPr/>
            <p:nvPr/>
          </p:nvSpPr>
          <p:spPr>
            <a:xfrm>
              <a:off x="4655554" y="1032142"/>
              <a:ext cx="4248000" cy="4622400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bg1">
                  <a:lumMod val="75000"/>
                </a:schemeClr>
              </a:solidFill>
            </a:ln>
            <a:effectLst>
              <a:outerShdw dist="38100" dir="5400000" algn="t" rotWithShape="0">
                <a:schemeClr val="bg1">
                  <a:lumMod val="8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 dirty="0"/>
            </a:p>
          </p:txBody>
        </p:sp>
        <p:sp>
          <p:nvSpPr>
            <p:cNvPr id="66" name="화살표: 오각형 75">
              <a:extLst>
                <a:ext uri="{FF2B5EF4-FFF2-40B4-BE49-F238E27FC236}">
                  <a16:creationId xmlns:a16="http://schemas.microsoft.com/office/drawing/2014/main" id="{ED230987-2BE0-4FE0-98B3-0C9CCCD11A9C}"/>
                </a:ext>
              </a:extLst>
            </p:cNvPr>
            <p:cNvSpPr/>
            <p:nvPr/>
          </p:nvSpPr>
          <p:spPr>
            <a:xfrm>
              <a:off x="4778809" y="1032555"/>
              <a:ext cx="4032021" cy="316990"/>
            </a:xfrm>
            <a:prstGeom prst="round2SameRect">
              <a:avLst>
                <a:gd name="adj1" fmla="val 0"/>
                <a:gd name="adj2" fmla="val 21382"/>
              </a:avLst>
            </a:prstGeom>
            <a:gradFill>
              <a:gsLst>
                <a:gs pos="0">
                  <a:srgbClr val="0070C0"/>
                </a:gs>
                <a:gs pos="100000">
                  <a:srgbClr val="002060"/>
                </a:gs>
              </a:gsLst>
              <a:lin ang="4800000" scaled="0"/>
            </a:gra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latin typeface="KoPub돋움체 Bold" panose="02020603020101020101" pitchFamily="18" charset="-127"/>
                <a:ea typeface="KoPub돋움체 Bold" panose="02020603020101020101" pitchFamily="18" charset="-127"/>
              </a:endParaRPr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ACABF9FB-C12D-465C-A470-6E543CF628DD}"/>
                </a:ext>
              </a:extLst>
            </p:cNvPr>
            <p:cNvSpPr txBox="1"/>
            <p:nvPr/>
          </p:nvSpPr>
          <p:spPr>
            <a:xfrm>
              <a:off x="5545820" y="1070604"/>
              <a:ext cx="2569348" cy="23698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>
                <a:lnSpc>
                  <a:spcPct val="110000"/>
                </a:lnSpc>
                <a:spcAft>
                  <a:spcPts val="300"/>
                </a:spcAft>
                <a:buClr>
                  <a:schemeClr val="tx1">
                    <a:lumMod val="50000"/>
                    <a:lumOff val="50000"/>
                  </a:schemeClr>
                </a:buClr>
                <a:buSzPct val="100000"/>
              </a:pPr>
              <a:r>
                <a:rPr lang="ko-KR" altLang="en-US" sz="140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돋움체 Bold" panose="02020603020101020101" pitchFamily="18" charset="-127"/>
                  <a:ea typeface="KoPub돋움체 Bold" panose="02020603020101020101" pitchFamily="18" charset="-127"/>
                  <a:sym typeface="Arial"/>
                </a:rPr>
                <a:t>기후변화 영향 심화로 재해 여건 악화</a:t>
              </a:r>
            </a:p>
          </p:txBody>
        </p:sp>
      </p:grpSp>
      <p:grpSp>
        <p:nvGrpSpPr>
          <p:cNvPr id="74" name="그룹 73"/>
          <p:cNvGrpSpPr/>
          <p:nvPr/>
        </p:nvGrpSpPr>
        <p:grpSpPr>
          <a:xfrm>
            <a:off x="4785589" y="5013176"/>
            <a:ext cx="4106891" cy="215444"/>
            <a:chOff x="4857597" y="4933664"/>
            <a:chExt cx="4106891" cy="215444"/>
          </a:xfrm>
        </p:grpSpPr>
        <p:grpSp>
          <p:nvGrpSpPr>
            <p:cNvPr id="75" name="그룹 74"/>
            <p:cNvGrpSpPr/>
            <p:nvPr/>
          </p:nvGrpSpPr>
          <p:grpSpPr>
            <a:xfrm>
              <a:off x="4857597" y="4953575"/>
              <a:ext cx="180935" cy="175622"/>
              <a:chOff x="375765" y="3156578"/>
              <a:chExt cx="180935" cy="175622"/>
            </a:xfrm>
          </p:grpSpPr>
          <p:sp>
            <p:nvSpPr>
              <p:cNvPr id="77" name="Freeform 8"/>
              <p:cNvSpPr>
                <a:spLocks/>
              </p:cNvSpPr>
              <p:nvPr/>
            </p:nvSpPr>
            <p:spPr bwMode="auto">
              <a:xfrm>
                <a:off x="375765" y="3164575"/>
                <a:ext cx="170456" cy="167625"/>
              </a:xfrm>
              <a:custGeom>
                <a:avLst/>
                <a:gdLst>
                  <a:gd name="T0" fmla="*/ 724 w 828"/>
                  <a:gd name="T1" fmla="*/ 376 h 828"/>
                  <a:gd name="T2" fmla="*/ 724 w 828"/>
                  <a:gd name="T3" fmla="*/ 609 h 828"/>
                  <a:gd name="T4" fmla="*/ 609 w 828"/>
                  <a:gd name="T5" fmla="*/ 724 h 828"/>
                  <a:gd name="T6" fmla="*/ 217 w 828"/>
                  <a:gd name="T7" fmla="*/ 724 h 828"/>
                  <a:gd name="T8" fmla="*/ 104 w 828"/>
                  <a:gd name="T9" fmla="*/ 609 h 828"/>
                  <a:gd name="T10" fmla="*/ 104 w 828"/>
                  <a:gd name="T11" fmla="*/ 218 h 828"/>
                  <a:gd name="T12" fmla="*/ 217 w 828"/>
                  <a:gd name="T13" fmla="*/ 104 h 828"/>
                  <a:gd name="T14" fmla="*/ 541 w 828"/>
                  <a:gd name="T15" fmla="*/ 104 h 828"/>
                  <a:gd name="T16" fmla="*/ 628 w 828"/>
                  <a:gd name="T17" fmla="*/ 1 h 828"/>
                  <a:gd name="T18" fmla="*/ 609 w 828"/>
                  <a:gd name="T19" fmla="*/ 0 h 828"/>
                  <a:gd name="T20" fmla="*/ 217 w 828"/>
                  <a:gd name="T21" fmla="*/ 0 h 828"/>
                  <a:gd name="T22" fmla="*/ 0 w 828"/>
                  <a:gd name="T23" fmla="*/ 218 h 828"/>
                  <a:gd name="T24" fmla="*/ 0 w 828"/>
                  <a:gd name="T25" fmla="*/ 609 h 828"/>
                  <a:gd name="T26" fmla="*/ 217 w 828"/>
                  <a:gd name="T27" fmla="*/ 828 h 828"/>
                  <a:gd name="T28" fmla="*/ 609 w 828"/>
                  <a:gd name="T29" fmla="*/ 828 h 828"/>
                  <a:gd name="T30" fmla="*/ 828 w 828"/>
                  <a:gd name="T31" fmla="*/ 609 h 828"/>
                  <a:gd name="T32" fmla="*/ 828 w 828"/>
                  <a:gd name="T33" fmla="*/ 259 h 828"/>
                  <a:gd name="T34" fmla="*/ 828 w 828"/>
                  <a:gd name="T35" fmla="*/ 257 h 828"/>
                  <a:gd name="T36" fmla="*/ 724 w 828"/>
                  <a:gd name="T37" fmla="*/ 376 h 8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828" h="828">
                    <a:moveTo>
                      <a:pt x="724" y="376"/>
                    </a:moveTo>
                    <a:cubicBezTo>
                      <a:pt x="724" y="609"/>
                      <a:pt x="724" y="609"/>
                      <a:pt x="724" y="609"/>
                    </a:cubicBezTo>
                    <a:cubicBezTo>
                      <a:pt x="724" y="672"/>
                      <a:pt x="672" y="724"/>
                      <a:pt x="609" y="724"/>
                    </a:cubicBezTo>
                    <a:cubicBezTo>
                      <a:pt x="217" y="724"/>
                      <a:pt x="217" y="724"/>
                      <a:pt x="217" y="724"/>
                    </a:cubicBezTo>
                    <a:cubicBezTo>
                      <a:pt x="155" y="724"/>
                      <a:pt x="104" y="672"/>
                      <a:pt x="104" y="609"/>
                    </a:cubicBezTo>
                    <a:cubicBezTo>
                      <a:pt x="104" y="218"/>
                      <a:pt x="104" y="218"/>
                      <a:pt x="104" y="218"/>
                    </a:cubicBezTo>
                    <a:cubicBezTo>
                      <a:pt x="104" y="155"/>
                      <a:pt x="155" y="104"/>
                      <a:pt x="217" y="104"/>
                    </a:cubicBezTo>
                    <a:cubicBezTo>
                      <a:pt x="541" y="104"/>
                      <a:pt x="541" y="104"/>
                      <a:pt x="541" y="104"/>
                    </a:cubicBezTo>
                    <a:cubicBezTo>
                      <a:pt x="628" y="1"/>
                      <a:pt x="628" y="1"/>
                      <a:pt x="628" y="1"/>
                    </a:cubicBezTo>
                    <a:cubicBezTo>
                      <a:pt x="622" y="1"/>
                      <a:pt x="616" y="0"/>
                      <a:pt x="609" y="0"/>
                    </a:cubicBezTo>
                    <a:cubicBezTo>
                      <a:pt x="217" y="0"/>
                      <a:pt x="217" y="0"/>
                      <a:pt x="217" y="0"/>
                    </a:cubicBezTo>
                    <a:cubicBezTo>
                      <a:pt x="98" y="0"/>
                      <a:pt x="0" y="98"/>
                      <a:pt x="0" y="218"/>
                    </a:cubicBezTo>
                    <a:cubicBezTo>
                      <a:pt x="0" y="609"/>
                      <a:pt x="0" y="609"/>
                      <a:pt x="0" y="609"/>
                    </a:cubicBezTo>
                    <a:cubicBezTo>
                      <a:pt x="0" y="729"/>
                      <a:pt x="98" y="828"/>
                      <a:pt x="217" y="828"/>
                    </a:cubicBezTo>
                    <a:cubicBezTo>
                      <a:pt x="609" y="828"/>
                      <a:pt x="609" y="828"/>
                      <a:pt x="609" y="828"/>
                    </a:cubicBezTo>
                    <a:cubicBezTo>
                      <a:pt x="729" y="828"/>
                      <a:pt x="828" y="729"/>
                      <a:pt x="828" y="609"/>
                    </a:cubicBezTo>
                    <a:cubicBezTo>
                      <a:pt x="828" y="259"/>
                      <a:pt x="828" y="259"/>
                      <a:pt x="828" y="259"/>
                    </a:cubicBezTo>
                    <a:cubicBezTo>
                      <a:pt x="828" y="258"/>
                      <a:pt x="828" y="258"/>
                      <a:pt x="828" y="257"/>
                    </a:cubicBezTo>
                    <a:lnTo>
                      <a:pt x="724" y="376"/>
                    </a:lnTo>
                    <a:close/>
                  </a:path>
                </a:pathLst>
              </a:cu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>
                  <a:spcAft>
                    <a:spcPts val="600"/>
                  </a:spcAft>
                </a:pPr>
                <a:endParaRPr lang="ko-KR" altLang="en-US" sz="1400" spc="-5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KoPub돋움체 Bold" panose="02020603020101020101" pitchFamily="18" charset="-127"/>
                  <a:ea typeface="KoPub돋움체 Bold" panose="02020603020101020101" pitchFamily="18" charset="-127"/>
                </a:endParaRPr>
              </a:p>
            </p:txBody>
          </p:sp>
          <p:sp>
            <p:nvSpPr>
              <p:cNvPr id="79" name="Freeform 9"/>
              <p:cNvSpPr>
                <a:spLocks/>
              </p:cNvSpPr>
              <p:nvPr/>
            </p:nvSpPr>
            <p:spPr bwMode="auto">
              <a:xfrm>
                <a:off x="417022" y="3156578"/>
                <a:ext cx="139678" cy="127633"/>
              </a:xfrm>
              <a:custGeom>
                <a:avLst/>
                <a:gdLst>
                  <a:gd name="T0" fmla="*/ 651 w 679"/>
                  <a:gd name="T1" fmla="*/ 15 h 629"/>
                  <a:gd name="T2" fmla="*/ 581 w 679"/>
                  <a:gd name="T3" fmla="*/ 25 h 629"/>
                  <a:gd name="T4" fmla="*/ 182 w 679"/>
                  <a:gd name="T5" fmla="*/ 442 h 629"/>
                  <a:gd name="T6" fmla="*/ 97 w 679"/>
                  <a:gd name="T7" fmla="*/ 383 h 629"/>
                  <a:gd name="T8" fmla="*/ 25 w 679"/>
                  <a:gd name="T9" fmla="*/ 376 h 629"/>
                  <a:gd name="T10" fmla="*/ 17 w 679"/>
                  <a:gd name="T11" fmla="*/ 439 h 629"/>
                  <a:gd name="T12" fmla="*/ 185 w 679"/>
                  <a:gd name="T13" fmla="*/ 629 h 629"/>
                  <a:gd name="T14" fmla="*/ 663 w 679"/>
                  <a:gd name="T15" fmla="*/ 78 h 629"/>
                  <a:gd name="T16" fmla="*/ 651 w 679"/>
                  <a:gd name="T17" fmla="*/ 15 h 6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79" h="629">
                    <a:moveTo>
                      <a:pt x="651" y="15"/>
                    </a:moveTo>
                    <a:cubicBezTo>
                      <a:pt x="629" y="0"/>
                      <a:pt x="597" y="5"/>
                      <a:pt x="581" y="25"/>
                    </a:cubicBezTo>
                    <a:cubicBezTo>
                      <a:pt x="182" y="442"/>
                      <a:pt x="182" y="442"/>
                      <a:pt x="182" y="442"/>
                    </a:cubicBezTo>
                    <a:cubicBezTo>
                      <a:pt x="97" y="383"/>
                      <a:pt x="97" y="383"/>
                      <a:pt x="97" y="383"/>
                    </a:cubicBezTo>
                    <a:cubicBezTo>
                      <a:pt x="79" y="364"/>
                      <a:pt x="47" y="361"/>
                      <a:pt x="25" y="376"/>
                    </a:cubicBezTo>
                    <a:cubicBezTo>
                      <a:pt x="3" y="391"/>
                      <a:pt x="0" y="420"/>
                      <a:pt x="17" y="439"/>
                    </a:cubicBezTo>
                    <a:cubicBezTo>
                      <a:pt x="185" y="629"/>
                      <a:pt x="185" y="629"/>
                      <a:pt x="185" y="629"/>
                    </a:cubicBezTo>
                    <a:cubicBezTo>
                      <a:pt x="663" y="78"/>
                      <a:pt x="663" y="78"/>
                      <a:pt x="663" y="78"/>
                    </a:cubicBezTo>
                    <a:cubicBezTo>
                      <a:pt x="679" y="58"/>
                      <a:pt x="674" y="29"/>
                      <a:pt x="651" y="15"/>
                    </a:cubicBezTo>
                    <a:close/>
                  </a:path>
                </a:pathLst>
              </a:cu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 latinLnBrk="0"/>
                <a:endParaRPr lang="ko-KR" altLang="en-US" sz="1800" b="1" spc="-5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endParaRPr>
              </a:p>
            </p:txBody>
          </p:sp>
        </p:grpSp>
        <p:sp>
          <p:nvSpPr>
            <p:cNvPr id="76" name="TextBox 75"/>
            <p:cNvSpPr txBox="1"/>
            <p:nvPr/>
          </p:nvSpPr>
          <p:spPr>
            <a:xfrm>
              <a:off x="5103459" y="4933664"/>
              <a:ext cx="3861029" cy="215444"/>
            </a:xfrm>
            <a:prstGeom prst="rect">
              <a:avLst/>
            </a:prstGeom>
            <a:noFill/>
          </p:spPr>
          <p:txBody>
            <a:bodyPr wrap="square" lIns="0" tIns="0" rIns="0" bIns="0" rtlCol="0" anchor="t" anchorCtr="0">
              <a:spAutoFit/>
            </a:bodyPr>
            <a:lstStyle/>
            <a:p>
              <a:pPr indent="-285750">
                <a:spcAft>
                  <a:spcPts val="300"/>
                </a:spcAft>
                <a:buClr>
                  <a:srgbClr val="3271AA"/>
                </a:buClr>
                <a:buSzPct val="140000"/>
                <a:tabLst>
                  <a:tab pos="4544273" algn="l"/>
                </a:tabLst>
                <a:defRPr/>
              </a:pPr>
              <a:r>
                <a:rPr lang="ko-KR" altLang="en-US" sz="1400" spc="-29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KoPub돋움체 Medium" pitchFamily="18" charset="-127"/>
                  <a:ea typeface="KoPub돋움체 Medium" pitchFamily="18" charset="-127"/>
                </a:rPr>
                <a:t>과거에 경험하지 못한 집중호우</a:t>
              </a:r>
              <a:r>
                <a:rPr lang="en-US" altLang="ko-KR" sz="1400" spc="-29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KoPub돋움체 Medium" pitchFamily="18" charset="-127"/>
                  <a:ea typeface="KoPub돋움체 Medium" pitchFamily="18" charset="-127"/>
                </a:rPr>
                <a:t>, </a:t>
              </a:r>
              <a:r>
                <a:rPr lang="ko-KR" altLang="en-US" sz="1400" spc="-29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KoPub돋움체 Medium" pitchFamily="18" charset="-127"/>
                  <a:ea typeface="KoPub돋움체 Medium" pitchFamily="18" charset="-127"/>
                </a:rPr>
                <a:t>태풍 증가</a:t>
              </a:r>
              <a:endParaRPr lang="en-US" altLang="ko-KR" sz="1400" spc="-29" dirty="0" err="1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돋움체 Medium" pitchFamily="18" charset="-127"/>
                <a:ea typeface="KoPub돋움체 Medium" pitchFamily="18" charset="-127"/>
              </a:endParaRPr>
            </a:p>
          </p:txBody>
        </p:sp>
      </p:grpSp>
      <p:grpSp>
        <p:nvGrpSpPr>
          <p:cNvPr id="80" name="그룹 79"/>
          <p:cNvGrpSpPr/>
          <p:nvPr/>
        </p:nvGrpSpPr>
        <p:grpSpPr>
          <a:xfrm>
            <a:off x="4785589" y="5445804"/>
            <a:ext cx="4106891" cy="215444"/>
            <a:chOff x="4857597" y="5229200"/>
            <a:chExt cx="4106891" cy="215444"/>
          </a:xfrm>
        </p:grpSpPr>
        <p:grpSp>
          <p:nvGrpSpPr>
            <p:cNvPr id="81" name="그룹 80"/>
            <p:cNvGrpSpPr/>
            <p:nvPr/>
          </p:nvGrpSpPr>
          <p:grpSpPr>
            <a:xfrm>
              <a:off x="4857597" y="5249111"/>
              <a:ext cx="180935" cy="175622"/>
              <a:chOff x="375765" y="3156578"/>
              <a:chExt cx="180935" cy="175622"/>
            </a:xfrm>
          </p:grpSpPr>
          <p:sp>
            <p:nvSpPr>
              <p:cNvPr id="83" name="Freeform 8"/>
              <p:cNvSpPr>
                <a:spLocks/>
              </p:cNvSpPr>
              <p:nvPr/>
            </p:nvSpPr>
            <p:spPr bwMode="auto">
              <a:xfrm>
                <a:off x="375765" y="3164575"/>
                <a:ext cx="170456" cy="167625"/>
              </a:xfrm>
              <a:custGeom>
                <a:avLst/>
                <a:gdLst>
                  <a:gd name="T0" fmla="*/ 724 w 828"/>
                  <a:gd name="T1" fmla="*/ 376 h 828"/>
                  <a:gd name="T2" fmla="*/ 724 w 828"/>
                  <a:gd name="T3" fmla="*/ 609 h 828"/>
                  <a:gd name="T4" fmla="*/ 609 w 828"/>
                  <a:gd name="T5" fmla="*/ 724 h 828"/>
                  <a:gd name="T6" fmla="*/ 217 w 828"/>
                  <a:gd name="T7" fmla="*/ 724 h 828"/>
                  <a:gd name="T8" fmla="*/ 104 w 828"/>
                  <a:gd name="T9" fmla="*/ 609 h 828"/>
                  <a:gd name="T10" fmla="*/ 104 w 828"/>
                  <a:gd name="T11" fmla="*/ 218 h 828"/>
                  <a:gd name="T12" fmla="*/ 217 w 828"/>
                  <a:gd name="T13" fmla="*/ 104 h 828"/>
                  <a:gd name="T14" fmla="*/ 541 w 828"/>
                  <a:gd name="T15" fmla="*/ 104 h 828"/>
                  <a:gd name="T16" fmla="*/ 628 w 828"/>
                  <a:gd name="T17" fmla="*/ 1 h 828"/>
                  <a:gd name="T18" fmla="*/ 609 w 828"/>
                  <a:gd name="T19" fmla="*/ 0 h 828"/>
                  <a:gd name="T20" fmla="*/ 217 w 828"/>
                  <a:gd name="T21" fmla="*/ 0 h 828"/>
                  <a:gd name="T22" fmla="*/ 0 w 828"/>
                  <a:gd name="T23" fmla="*/ 218 h 828"/>
                  <a:gd name="T24" fmla="*/ 0 w 828"/>
                  <a:gd name="T25" fmla="*/ 609 h 828"/>
                  <a:gd name="T26" fmla="*/ 217 w 828"/>
                  <a:gd name="T27" fmla="*/ 828 h 828"/>
                  <a:gd name="T28" fmla="*/ 609 w 828"/>
                  <a:gd name="T29" fmla="*/ 828 h 828"/>
                  <a:gd name="T30" fmla="*/ 828 w 828"/>
                  <a:gd name="T31" fmla="*/ 609 h 828"/>
                  <a:gd name="T32" fmla="*/ 828 w 828"/>
                  <a:gd name="T33" fmla="*/ 259 h 828"/>
                  <a:gd name="T34" fmla="*/ 828 w 828"/>
                  <a:gd name="T35" fmla="*/ 257 h 828"/>
                  <a:gd name="T36" fmla="*/ 724 w 828"/>
                  <a:gd name="T37" fmla="*/ 376 h 8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828" h="828">
                    <a:moveTo>
                      <a:pt x="724" y="376"/>
                    </a:moveTo>
                    <a:cubicBezTo>
                      <a:pt x="724" y="609"/>
                      <a:pt x="724" y="609"/>
                      <a:pt x="724" y="609"/>
                    </a:cubicBezTo>
                    <a:cubicBezTo>
                      <a:pt x="724" y="672"/>
                      <a:pt x="672" y="724"/>
                      <a:pt x="609" y="724"/>
                    </a:cubicBezTo>
                    <a:cubicBezTo>
                      <a:pt x="217" y="724"/>
                      <a:pt x="217" y="724"/>
                      <a:pt x="217" y="724"/>
                    </a:cubicBezTo>
                    <a:cubicBezTo>
                      <a:pt x="155" y="724"/>
                      <a:pt x="104" y="672"/>
                      <a:pt x="104" y="609"/>
                    </a:cubicBezTo>
                    <a:cubicBezTo>
                      <a:pt x="104" y="218"/>
                      <a:pt x="104" y="218"/>
                      <a:pt x="104" y="218"/>
                    </a:cubicBezTo>
                    <a:cubicBezTo>
                      <a:pt x="104" y="155"/>
                      <a:pt x="155" y="104"/>
                      <a:pt x="217" y="104"/>
                    </a:cubicBezTo>
                    <a:cubicBezTo>
                      <a:pt x="541" y="104"/>
                      <a:pt x="541" y="104"/>
                      <a:pt x="541" y="104"/>
                    </a:cubicBezTo>
                    <a:cubicBezTo>
                      <a:pt x="628" y="1"/>
                      <a:pt x="628" y="1"/>
                      <a:pt x="628" y="1"/>
                    </a:cubicBezTo>
                    <a:cubicBezTo>
                      <a:pt x="622" y="1"/>
                      <a:pt x="616" y="0"/>
                      <a:pt x="609" y="0"/>
                    </a:cubicBezTo>
                    <a:cubicBezTo>
                      <a:pt x="217" y="0"/>
                      <a:pt x="217" y="0"/>
                      <a:pt x="217" y="0"/>
                    </a:cubicBezTo>
                    <a:cubicBezTo>
                      <a:pt x="98" y="0"/>
                      <a:pt x="0" y="98"/>
                      <a:pt x="0" y="218"/>
                    </a:cubicBezTo>
                    <a:cubicBezTo>
                      <a:pt x="0" y="609"/>
                      <a:pt x="0" y="609"/>
                      <a:pt x="0" y="609"/>
                    </a:cubicBezTo>
                    <a:cubicBezTo>
                      <a:pt x="0" y="729"/>
                      <a:pt x="98" y="828"/>
                      <a:pt x="217" y="828"/>
                    </a:cubicBezTo>
                    <a:cubicBezTo>
                      <a:pt x="609" y="828"/>
                      <a:pt x="609" y="828"/>
                      <a:pt x="609" y="828"/>
                    </a:cubicBezTo>
                    <a:cubicBezTo>
                      <a:pt x="729" y="828"/>
                      <a:pt x="828" y="729"/>
                      <a:pt x="828" y="609"/>
                    </a:cubicBezTo>
                    <a:cubicBezTo>
                      <a:pt x="828" y="259"/>
                      <a:pt x="828" y="259"/>
                      <a:pt x="828" y="259"/>
                    </a:cubicBezTo>
                    <a:cubicBezTo>
                      <a:pt x="828" y="258"/>
                      <a:pt x="828" y="258"/>
                      <a:pt x="828" y="257"/>
                    </a:cubicBezTo>
                    <a:lnTo>
                      <a:pt x="724" y="376"/>
                    </a:lnTo>
                    <a:close/>
                  </a:path>
                </a:pathLst>
              </a:cu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>
                  <a:spcAft>
                    <a:spcPts val="600"/>
                  </a:spcAft>
                </a:pPr>
                <a:endParaRPr lang="ko-KR" altLang="en-US" sz="1400" spc="-5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KoPub돋움체 Bold" panose="02020603020101020101" pitchFamily="18" charset="-127"/>
                  <a:ea typeface="KoPub돋움체 Bold" panose="02020603020101020101" pitchFamily="18" charset="-127"/>
                </a:endParaRPr>
              </a:p>
            </p:txBody>
          </p:sp>
          <p:sp>
            <p:nvSpPr>
              <p:cNvPr id="86" name="Freeform 9"/>
              <p:cNvSpPr>
                <a:spLocks/>
              </p:cNvSpPr>
              <p:nvPr/>
            </p:nvSpPr>
            <p:spPr bwMode="auto">
              <a:xfrm>
                <a:off x="417022" y="3156578"/>
                <a:ext cx="139678" cy="127633"/>
              </a:xfrm>
              <a:custGeom>
                <a:avLst/>
                <a:gdLst>
                  <a:gd name="T0" fmla="*/ 651 w 679"/>
                  <a:gd name="T1" fmla="*/ 15 h 629"/>
                  <a:gd name="T2" fmla="*/ 581 w 679"/>
                  <a:gd name="T3" fmla="*/ 25 h 629"/>
                  <a:gd name="T4" fmla="*/ 182 w 679"/>
                  <a:gd name="T5" fmla="*/ 442 h 629"/>
                  <a:gd name="T6" fmla="*/ 97 w 679"/>
                  <a:gd name="T7" fmla="*/ 383 h 629"/>
                  <a:gd name="T8" fmla="*/ 25 w 679"/>
                  <a:gd name="T9" fmla="*/ 376 h 629"/>
                  <a:gd name="T10" fmla="*/ 17 w 679"/>
                  <a:gd name="T11" fmla="*/ 439 h 629"/>
                  <a:gd name="T12" fmla="*/ 185 w 679"/>
                  <a:gd name="T13" fmla="*/ 629 h 629"/>
                  <a:gd name="T14" fmla="*/ 663 w 679"/>
                  <a:gd name="T15" fmla="*/ 78 h 629"/>
                  <a:gd name="T16" fmla="*/ 651 w 679"/>
                  <a:gd name="T17" fmla="*/ 15 h 6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79" h="629">
                    <a:moveTo>
                      <a:pt x="651" y="15"/>
                    </a:moveTo>
                    <a:cubicBezTo>
                      <a:pt x="629" y="0"/>
                      <a:pt x="597" y="5"/>
                      <a:pt x="581" y="25"/>
                    </a:cubicBezTo>
                    <a:cubicBezTo>
                      <a:pt x="182" y="442"/>
                      <a:pt x="182" y="442"/>
                      <a:pt x="182" y="442"/>
                    </a:cubicBezTo>
                    <a:cubicBezTo>
                      <a:pt x="97" y="383"/>
                      <a:pt x="97" y="383"/>
                      <a:pt x="97" y="383"/>
                    </a:cubicBezTo>
                    <a:cubicBezTo>
                      <a:pt x="79" y="364"/>
                      <a:pt x="47" y="361"/>
                      <a:pt x="25" y="376"/>
                    </a:cubicBezTo>
                    <a:cubicBezTo>
                      <a:pt x="3" y="391"/>
                      <a:pt x="0" y="420"/>
                      <a:pt x="17" y="439"/>
                    </a:cubicBezTo>
                    <a:cubicBezTo>
                      <a:pt x="185" y="629"/>
                      <a:pt x="185" y="629"/>
                      <a:pt x="185" y="629"/>
                    </a:cubicBezTo>
                    <a:cubicBezTo>
                      <a:pt x="663" y="78"/>
                      <a:pt x="663" y="78"/>
                      <a:pt x="663" y="78"/>
                    </a:cubicBezTo>
                    <a:cubicBezTo>
                      <a:pt x="679" y="58"/>
                      <a:pt x="674" y="29"/>
                      <a:pt x="651" y="15"/>
                    </a:cubicBezTo>
                    <a:close/>
                  </a:path>
                </a:pathLst>
              </a:cu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 latinLnBrk="0"/>
                <a:endParaRPr lang="ko-KR" altLang="en-US" sz="1800" b="1" spc="-5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endParaRPr>
              </a:p>
            </p:txBody>
          </p:sp>
        </p:grpSp>
        <p:sp>
          <p:nvSpPr>
            <p:cNvPr id="82" name="TextBox 81"/>
            <p:cNvSpPr txBox="1"/>
            <p:nvPr/>
          </p:nvSpPr>
          <p:spPr>
            <a:xfrm>
              <a:off x="5103459" y="5229200"/>
              <a:ext cx="3861029" cy="215444"/>
            </a:xfrm>
            <a:prstGeom prst="rect">
              <a:avLst/>
            </a:prstGeom>
            <a:noFill/>
          </p:spPr>
          <p:txBody>
            <a:bodyPr wrap="square" lIns="0" tIns="0" rIns="0" bIns="0" rtlCol="0" anchor="t" anchorCtr="0">
              <a:spAutoFit/>
            </a:bodyPr>
            <a:lstStyle/>
            <a:p>
              <a:pPr indent="-285750">
                <a:spcAft>
                  <a:spcPts val="300"/>
                </a:spcAft>
                <a:buClr>
                  <a:srgbClr val="3271AA"/>
                </a:buClr>
                <a:buSzPct val="140000"/>
                <a:tabLst>
                  <a:tab pos="4544273" algn="l"/>
                </a:tabLst>
                <a:defRPr/>
              </a:pPr>
              <a:r>
                <a:rPr lang="ko-KR" altLang="en-US" sz="1400" spc="-29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KoPub돋움체 Medium" pitchFamily="18" charset="-127"/>
                  <a:ea typeface="KoPub돋움체 Medium" pitchFamily="18" charset="-127"/>
                </a:rPr>
                <a:t>제주의 재난안전 환경 악화로 예방 및 대비체계 한계 </a:t>
              </a:r>
              <a:endParaRPr lang="en-US" altLang="ko-KR" sz="1400" spc="-29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돋움체 Medium" pitchFamily="18" charset="-127"/>
                <a:ea typeface="KoPub돋움체 Medium" pitchFamily="18" charset="-127"/>
              </a:endParaRPr>
            </a:p>
          </p:txBody>
        </p:sp>
      </p:grpSp>
      <p:grpSp>
        <p:nvGrpSpPr>
          <p:cNvPr id="87" name="그룹 86"/>
          <p:cNvGrpSpPr/>
          <p:nvPr/>
        </p:nvGrpSpPr>
        <p:grpSpPr>
          <a:xfrm>
            <a:off x="4785589" y="5862414"/>
            <a:ext cx="4106891" cy="430887"/>
            <a:chOff x="4857597" y="5805264"/>
            <a:chExt cx="4106891" cy="430887"/>
          </a:xfrm>
        </p:grpSpPr>
        <p:grpSp>
          <p:nvGrpSpPr>
            <p:cNvPr id="95" name="그룹 94"/>
            <p:cNvGrpSpPr/>
            <p:nvPr/>
          </p:nvGrpSpPr>
          <p:grpSpPr>
            <a:xfrm>
              <a:off x="4857597" y="5825175"/>
              <a:ext cx="180935" cy="175622"/>
              <a:chOff x="375765" y="3156578"/>
              <a:chExt cx="180935" cy="175622"/>
            </a:xfrm>
          </p:grpSpPr>
          <p:sp>
            <p:nvSpPr>
              <p:cNvPr id="117" name="Freeform 8"/>
              <p:cNvSpPr>
                <a:spLocks/>
              </p:cNvSpPr>
              <p:nvPr/>
            </p:nvSpPr>
            <p:spPr bwMode="auto">
              <a:xfrm>
                <a:off x="375765" y="3164575"/>
                <a:ext cx="170456" cy="167625"/>
              </a:xfrm>
              <a:custGeom>
                <a:avLst/>
                <a:gdLst>
                  <a:gd name="T0" fmla="*/ 724 w 828"/>
                  <a:gd name="T1" fmla="*/ 376 h 828"/>
                  <a:gd name="T2" fmla="*/ 724 w 828"/>
                  <a:gd name="T3" fmla="*/ 609 h 828"/>
                  <a:gd name="T4" fmla="*/ 609 w 828"/>
                  <a:gd name="T5" fmla="*/ 724 h 828"/>
                  <a:gd name="T6" fmla="*/ 217 w 828"/>
                  <a:gd name="T7" fmla="*/ 724 h 828"/>
                  <a:gd name="T8" fmla="*/ 104 w 828"/>
                  <a:gd name="T9" fmla="*/ 609 h 828"/>
                  <a:gd name="T10" fmla="*/ 104 w 828"/>
                  <a:gd name="T11" fmla="*/ 218 h 828"/>
                  <a:gd name="T12" fmla="*/ 217 w 828"/>
                  <a:gd name="T13" fmla="*/ 104 h 828"/>
                  <a:gd name="T14" fmla="*/ 541 w 828"/>
                  <a:gd name="T15" fmla="*/ 104 h 828"/>
                  <a:gd name="T16" fmla="*/ 628 w 828"/>
                  <a:gd name="T17" fmla="*/ 1 h 828"/>
                  <a:gd name="T18" fmla="*/ 609 w 828"/>
                  <a:gd name="T19" fmla="*/ 0 h 828"/>
                  <a:gd name="T20" fmla="*/ 217 w 828"/>
                  <a:gd name="T21" fmla="*/ 0 h 828"/>
                  <a:gd name="T22" fmla="*/ 0 w 828"/>
                  <a:gd name="T23" fmla="*/ 218 h 828"/>
                  <a:gd name="T24" fmla="*/ 0 w 828"/>
                  <a:gd name="T25" fmla="*/ 609 h 828"/>
                  <a:gd name="T26" fmla="*/ 217 w 828"/>
                  <a:gd name="T27" fmla="*/ 828 h 828"/>
                  <a:gd name="T28" fmla="*/ 609 w 828"/>
                  <a:gd name="T29" fmla="*/ 828 h 828"/>
                  <a:gd name="T30" fmla="*/ 828 w 828"/>
                  <a:gd name="T31" fmla="*/ 609 h 828"/>
                  <a:gd name="T32" fmla="*/ 828 w 828"/>
                  <a:gd name="T33" fmla="*/ 259 h 828"/>
                  <a:gd name="T34" fmla="*/ 828 w 828"/>
                  <a:gd name="T35" fmla="*/ 257 h 828"/>
                  <a:gd name="T36" fmla="*/ 724 w 828"/>
                  <a:gd name="T37" fmla="*/ 376 h 8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828" h="828">
                    <a:moveTo>
                      <a:pt x="724" y="376"/>
                    </a:moveTo>
                    <a:cubicBezTo>
                      <a:pt x="724" y="609"/>
                      <a:pt x="724" y="609"/>
                      <a:pt x="724" y="609"/>
                    </a:cubicBezTo>
                    <a:cubicBezTo>
                      <a:pt x="724" y="672"/>
                      <a:pt x="672" y="724"/>
                      <a:pt x="609" y="724"/>
                    </a:cubicBezTo>
                    <a:cubicBezTo>
                      <a:pt x="217" y="724"/>
                      <a:pt x="217" y="724"/>
                      <a:pt x="217" y="724"/>
                    </a:cubicBezTo>
                    <a:cubicBezTo>
                      <a:pt x="155" y="724"/>
                      <a:pt x="104" y="672"/>
                      <a:pt x="104" y="609"/>
                    </a:cubicBezTo>
                    <a:cubicBezTo>
                      <a:pt x="104" y="218"/>
                      <a:pt x="104" y="218"/>
                      <a:pt x="104" y="218"/>
                    </a:cubicBezTo>
                    <a:cubicBezTo>
                      <a:pt x="104" y="155"/>
                      <a:pt x="155" y="104"/>
                      <a:pt x="217" y="104"/>
                    </a:cubicBezTo>
                    <a:cubicBezTo>
                      <a:pt x="541" y="104"/>
                      <a:pt x="541" y="104"/>
                      <a:pt x="541" y="104"/>
                    </a:cubicBezTo>
                    <a:cubicBezTo>
                      <a:pt x="628" y="1"/>
                      <a:pt x="628" y="1"/>
                      <a:pt x="628" y="1"/>
                    </a:cubicBezTo>
                    <a:cubicBezTo>
                      <a:pt x="622" y="1"/>
                      <a:pt x="616" y="0"/>
                      <a:pt x="609" y="0"/>
                    </a:cubicBezTo>
                    <a:cubicBezTo>
                      <a:pt x="217" y="0"/>
                      <a:pt x="217" y="0"/>
                      <a:pt x="217" y="0"/>
                    </a:cubicBezTo>
                    <a:cubicBezTo>
                      <a:pt x="98" y="0"/>
                      <a:pt x="0" y="98"/>
                      <a:pt x="0" y="218"/>
                    </a:cubicBezTo>
                    <a:cubicBezTo>
                      <a:pt x="0" y="609"/>
                      <a:pt x="0" y="609"/>
                      <a:pt x="0" y="609"/>
                    </a:cubicBezTo>
                    <a:cubicBezTo>
                      <a:pt x="0" y="729"/>
                      <a:pt x="98" y="828"/>
                      <a:pt x="217" y="828"/>
                    </a:cubicBezTo>
                    <a:cubicBezTo>
                      <a:pt x="609" y="828"/>
                      <a:pt x="609" y="828"/>
                      <a:pt x="609" y="828"/>
                    </a:cubicBezTo>
                    <a:cubicBezTo>
                      <a:pt x="729" y="828"/>
                      <a:pt x="828" y="729"/>
                      <a:pt x="828" y="609"/>
                    </a:cubicBezTo>
                    <a:cubicBezTo>
                      <a:pt x="828" y="259"/>
                      <a:pt x="828" y="259"/>
                      <a:pt x="828" y="259"/>
                    </a:cubicBezTo>
                    <a:cubicBezTo>
                      <a:pt x="828" y="258"/>
                      <a:pt x="828" y="258"/>
                      <a:pt x="828" y="257"/>
                    </a:cubicBezTo>
                    <a:lnTo>
                      <a:pt x="724" y="376"/>
                    </a:lnTo>
                    <a:close/>
                  </a:path>
                </a:pathLst>
              </a:cu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>
                  <a:spcAft>
                    <a:spcPts val="600"/>
                  </a:spcAft>
                </a:pPr>
                <a:endParaRPr lang="ko-KR" altLang="en-US" sz="1400" spc="-5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KoPub돋움체 Bold" panose="02020603020101020101" pitchFamily="18" charset="-127"/>
                  <a:ea typeface="KoPub돋움체 Bold" panose="02020603020101020101" pitchFamily="18" charset="-127"/>
                </a:endParaRPr>
              </a:p>
            </p:txBody>
          </p:sp>
          <p:sp>
            <p:nvSpPr>
              <p:cNvPr id="118" name="Freeform 9"/>
              <p:cNvSpPr>
                <a:spLocks/>
              </p:cNvSpPr>
              <p:nvPr/>
            </p:nvSpPr>
            <p:spPr bwMode="auto">
              <a:xfrm>
                <a:off x="417022" y="3156578"/>
                <a:ext cx="139678" cy="127633"/>
              </a:xfrm>
              <a:custGeom>
                <a:avLst/>
                <a:gdLst>
                  <a:gd name="T0" fmla="*/ 651 w 679"/>
                  <a:gd name="T1" fmla="*/ 15 h 629"/>
                  <a:gd name="T2" fmla="*/ 581 w 679"/>
                  <a:gd name="T3" fmla="*/ 25 h 629"/>
                  <a:gd name="T4" fmla="*/ 182 w 679"/>
                  <a:gd name="T5" fmla="*/ 442 h 629"/>
                  <a:gd name="T6" fmla="*/ 97 w 679"/>
                  <a:gd name="T7" fmla="*/ 383 h 629"/>
                  <a:gd name="T8" fmla="*/ 25 w 679"/>
                  <a:gd name="T9" fmla="*/ 376 h 629"/>
                  <a:gd name="T10" fmla="*/ 17 w 679"/>
                  <a:gd name="T11" fmla="*/ 439 h 629"/>
                  <a:gd name="T12" fmla="*/ 185 w 679"/>
                  <a:gd name="T13" fmla="*/ 629 h 629"/>
                  <a:gd name="T14" fmla="*/ 663 w 679"/>
                  <a:gd name="T15" fmla="*/ 78 h 629"/>
                  <a:gd name="T16" fmla="*/ 651 w 679"/>
                  <a:gd name="T17" fmla="*/ 15 h 6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79" h="629">
                    <a:moveTo>
                      <a:pt x="651" y="15"/>
                    </a:moveTo>
                    <a:cubicBezTo>
                      <a:pt x="629" y="0"/>
                      <a:pt x="597" y="5"/>
                      <a:pt x="581" y="25"/>
                    </a:cubicBezTo>
                    <a:cubicBezTo>
                      <a:pt x="182" y="442"/>
                      <a:pt x="182" y="442"/>
                      <a:pt x="182" y="442"/>
                    </a:cubicBezTo>
                    <a:cubicBezTo>
                      <a:pt x="97" y="383"/>
                      <a:pt x="97" y="383"/>
                      <a:pt x="97" y="383"/>
                    </a:cubicBezTo>
                    <a:cubicBezTo>
                      <a:pt x="79" y="364"/>
                      <a:pt x="47" y="361"/>
                      <a:pt x="25" y="376"/>
                    </a:cubicBezTo>
                    <a:cubicBezTo>
                      <a:pt x="3" y="391"/>
                      <a:pt x="0" y="420"/>
                      <a:pt x="17" y="439"/>
                    </a:cubicBezTo>
                    <a:cubicBezTo>
                      <a:pt x="185" y="629"/>
                      <a:pt x="185" y="629"/>
                      <a:pt x="185" y="629"/>
                    </a:cubicBezTo>
                    <a:cubicBezTo>
                      <a:pt x="663" y="78"/>
                      <a:pt x="663" y="78"/>
                      <a:pt x="663" y="78"/>
                    </a:cubicBezTo>
                    <a:cubicBezTo>
                      <a:pt x="679" y="58"/>
                      <a:pt x="674" y="29"/>
                      <a:pt x="651" y="15"/>
                    </a:cubicBezTo>
                    <a:close/>
                  </a:path>
                </a:pathLst>
              </a:cu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 latinLnBrk="0"/>
                <a:endParaRPr lang="ko-KR" altLang="en-US" sz="1800" b="1" spc="-5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endParaRPr>
              </a:p>
            </p:txBody>
          </p:sp>
        </p:grpSp>
        <p:sp>
          <p:nvSpPr>
            <p:cNvPr id="116" name="TextBox 115"/>
            <p:cNvSpPr txBox="1"/>
            <p:nvPr/>
          </p:nvSpPr>
          <p:spPr>
            <a:xfrm>
              <a:off x="5103459" y="5805264"/>
              <a:ext cx="3861029" cy="430887"/>
            </a:xfrm>
            <a:prstGeom prst="rect">
              <a:avLst/>
            </a:prstGeom>
            <a:noFill/>
          </p:spPr>
          <p:txBody>
            <a:bodyPr wrap="square" lIns="0" tIns="0" rIns="0" bIns="0" rtlCol="0" anchor="t" anchorCtr="0">
              <a:spAutoFit/>
            </a:bodyPr>
            <a:lstStyle/>
            <a:p>
              <a:pPr lvl="0" indent="-285750">
                <a:spcAft>
                  <a:spcPts val="300"/>
                </a:spcAft>
                <a:buClr>
                  <a:srgbClr val="3271AA"/>
                </a:buClr>
                <a:buSzPct val="140000"/>
                <a:tabLst>
                  <a:tab pos="4544273" algn="l"/>
                </a:tabLst>
                <a:defRPr/>
              </a:pPr>
              <a:r>
                <a:rPr lang="ko-KR" altLang="en-US" sz="1400" b="1" spc="-29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0070C0"/>
                  </a:solidFill>
                  <a:latin typeface="KoPub돋움체 Medium" pitchFamily="18" charset="-127"/>
                  <a:ea typeface="KoPub돋움체 Medium" pitchFamily="18" charset="-127"/>
                </a:rPr>
                <a:t>홍수 위험을 실시간으로 예측하고 위험상황에 신속히 대응</a:t>
              </a:r>
              <a:r>
                <a:rPr lang="ko-KR" altLang="en-US" sz="1400" spc="-29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KoPub돋움체 Medium" pitchFamily="18" charset="-127"/>
                  <a:ea typeface="KoPub돋움체 Medium" pitchFamily="18" charset="-127"/>
                </a:rPr>
                <a:t>할 수 있는 시스템 구축 필요</a:t>
              </a:r>
            </a:p>
          </p:txBody>
        </p:sp>
      </p:grpSp>
      <p:grpSp>
        <p:nvGrpSpPr>
          <p:cNvPr id="2" name="그룹 1"/>
          <p:cNvGrpSpPr/>
          <p:nvPr/>
        </p:nvGrpSpPr>
        <p:grpSpPr>
          <a:xfrm>
            <a:off x="363825" y="4828009"/>
            <a:ext cx="4020964" cy="1547059"/>
            <a:chOff x="4792900" y="1972690"/>
            <a:chExt cx="4020964" cy="1547059"/>
          </a:xfrm>
        </p:grpSpPr>
        <p:pic>
          <p:nvPicPr>
            <p:cNvPr id="119" name="_x76160160" descr="EMB000036fc05d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92900" y="1976245"/>
              <a:ext cx="4020964" cy="15435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2" name="TextBox 121"/>
            <p:cNvSpPr txBox="1"/>
            <p:nvPr/>
          </p:nvSpPr>
          <p:spPr>
            <a:xfrm>
              <a:off x="5237423" y="1972690"/>
              <a:ext cx="1594100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1000" b="1" kern="0" dirty="0">
                  <a:ln>
                    <a:solidFill>
                      <a:schemeClr val="bg1">
                        <a:lumMod val="50000"/>
                        <a:alpha val="0"/>
                      </a:schemeClr>
                    </a:solidFill>
                  </a:ln>
                  <a:solidFill>
                    <a:schemeClr val="accent6">
                      <a:lumMod val="75000"/>
                    </a:schemeClr>
                  </a:solidFill>
                  <a:latin typeface="KoPub돋움체 Medium" panose="00000600000000000000" pitchFamily="2" charset="-127"/>
                  <a:ea typeface="KoPub돋움체 Medium" panose="00000600000000000000" pitchFamily="2" charset="-127"/>
                  <a:cs typeface="KoPubWorld돋움체 Medium" panose="00000600000000000000" pitchFamily="2" charset="-127"/>
                </a:rPr>
                <a:t>연 </a:t>
              </a:r>
              <a:r>
                <a:rPr lang="en-US" altLang="ko-KR" sz="1000" b="1" kern="0" dirty="0">
                  <a:ln>
                    <a:solidFill>
                      <a:schemeClr val="bg1">
                        <a:lumMod val="50000"/>
                        <a:alpha val="0"/>
                      </a:schemeClr>
                    </a:solidFill>
                  </a:ln>
                  <a:solidFill>
                    <a:schemeClr val="accent6">
                      <a:lumMod val="75000"/>
                    </a:schemeClr>
                  </a:solidFill>
                  <a:latin typeface="KoPub돋움체 Medium" panose="00000600000000000000" pitchFamily="2" charset="-127"/>
                  <a:ea typeface="KoPub돋움체 Medium" panose="00000600000000000000" pitchFamily="2" charset="-127"/>
                  <a:cs typeface="KoPubWorld돋움체 Medium" panose="00000600000000000000" pitchFamily="2" charset="-127"/>
                </a:rPr>
                <a:t>2,500</a:t>
              </a:r>
              <a:r>
                <a:rPr lang="ko-KR" altLang="en-US" sz="1000" b="1" kern="0" dirty="0" err="1">
                  <a:ln>
                    <a:solidFill>
                      <a:schemeClr val="bg1">
                        <a:lumMod val="50000"/>
                        <a:alpha val="0"/>
                      </a:schemeClr>
                    </a:solidFill>
                  </a:ln>
                  <a:solidFill>
                    <a:schemeClr val="accent6">
                      <a:lumMod val="75000"/>
                    </a:schemeClr>
                  </a:solidFill>
                  <a:latin typeface="KoPub돋움체 Medium" panose="00000600000000000000" pitchFamily="2" charset="-127"/>
                  <a:ea typeface="KoPub돋움체 Medium" panose="00000600000000000000" pitchFamily="2" charset="-127"/>
                  <a:cs typeface="KoPubWorld돋움체 Medium" panose="00000600000000000000" pitchFamily="2" charset="-127"/>
                </a:rPr>
                <a:t>억원</a:t>
              </a:r>
              <a:r>
                <a:rPr lang="ko-KR" altLang="en-US" sz="1000" b="1" kern="0" dirty="0">
                  <a:ln>
                    <a:solidFill>
                      <a:schemeClr val="bg1">
                        <a:lumMod val="50000"/>
                        <a:alpha val="0"/>
                      </a:schemeClr>
                    </a:solidFill>
                  </a:ln>
                  <a:solidFill>
                    <a:schemeClr val="accent6">
                      <a:lumMod val="75000"/>
                    </a:schemeClr>
                  </a:solidFill>
                  <a:latin typeface="KoPub돋움체 Medium" panose="00000600000000000000" pitchFamily="2" charset="-127"/>
                  <a:ea typeface="KoPub돋움체 Medium" panose="00000600000000000000" pitchFamily="2" charset="-127"/>
                  <a:cs typeface="KoPubWorld돋움체 Medium" panose="00000600000000000000" pitchFamily="2" charset="-127"/>
                </a:rPr>
                <a:t> </a:t>
              </a:r>
              <a:endParaRPr lang="en-US" altLang="ko-KR" sz="1000" b="1" kern="0" dirty="0">
                <a:ln>
                  <a:solidFill>
                    <a:schemeClr val="bg1">
                      <a:lumMod val="50000"/>
                      <a:alpha val="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KoPubWorld돋움체 Medium" panose="00000600000000000000" pitchFamily="2" charset="-127"/>
              </a:endParaRPr>
            </a:p>
            <a:p>
              <a:r>
                <a:rPr lang="ko-KR" altLang="en-US" sz="1000" b="1" kern="0" dirty="0">
                  <a:ln>
                    <a:solidFill>
                      <a:schemeClr val="bg1">
                        <a:lumMod val="50000"/>
                        <a:alpha val="0"/>
                      </a:schemeClr>
                    </a:solidFill>
                  </a:ln>
                  <a:solidFill>
                    <a:schemeClr val="accent6">
                      <a:lumMod val="75000"/>
                    </a:schemeClr>
                  </a:solidFill>
                  <a:latin typeface="KoPub돋움체 Medium" panose="00000600000000000000" pitchFamily="2" charset="-127"/>
                  <a:ea typeface="KoPub돋움체 Medium" panose="00000600000000000000" pitchFamily="2" charset="-127"/>
                  <a:cs typeface="KoPubWorld돋움체 Medium" panose="00000600000000000000" pitchFamily="2" charset="-127"/>
                </a:rPr>
                <a:t>내외의 재난방지 예산</a:t>
              </a:r>
              <a:endParaRPr lang="en-US" altLang="ko-KR" sz="1000" b="1" kern="0" dirty="0">
                <a:ln>
                  <a:solidFill>
                    <a:schemeClr val="bg1">
                      <a:lumMod val="50000"/>
                      <a:alpha val="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KoPubWorld돋움체 Medium" panose="00000600000000000000" pitchFamily="2" charset="-127"/>
              </a:endParaRPr>
            </a:p>
            <a:p>
              <a:pPr marL="171450" indent="-171450">
                <a:buFont typeface="Wingdings" panose="05000000000000000000" pitchFamily="2" charset="2"/>
                <a:buChar char="à"/>
              </a:pPr>
              <a:r>
                <a:rPr lang="ko-KR" altLang="en-US" sz="1000" b="1" kern="0" dirty="0">
                  <a:ln>
                    <a:solidFill>
                      <a:schemeClr val="bg1">
                        <a:lumMod val="50000"/>
                        <a:alpha val="0"/>
                      </a:schemeClr>
                    </a:solidFill>
                  </a:ln>
                  <a:solidFill>
                    <a:schemeClr val="accent6">
                      <a:lumMod val="75000"/>
                    </a:schemeClr>
                  </a:solidFill>
                  <a:latin typeface="KoPub돋움체 Medium" panose="00000600000000000000" pitchFamily="2" charset="-127"/>
                  <a:ea typeface="KoPub돋움체 Medium" panose="00000600000000000000" pitchFamily="2" charset="-127"/>
                  <a:cs typeface="KoPubWorld돋움체 Medium" panose="00000600000000000000" pitchFamily="2" charset="-127"/>
                  <a:sym typeface="Wingdings" panose="05000000000000000000" pitchFamily="2" charset="2"/>
                </a:rPr>
                <a:t>태풍</a:t>
              </a:r>
              <a:r>
                <a:rPr lang="en-US" altLang="ko-KR" sz="1000" b="1" kern="0" dirty="0">
                  <a:ln>
                    <a:solidFill>
                      <a:schemeClr val="bg1">
                        <a:lumMod val="50000"/>
                        <a:alpha val="0"/>
                      </a:schemeClr>
                    </a:solidFill>
                  </a:ln>
                  <a:solidFill>
                    <a:schemeClr val="accent6">
                      <a:lumMod val="75000"/>
                    </a:schemeClr>
                  </a:solidFill>
                  <a:latin typeface="KoPub돋움체 Medium" panose="00000600000000000000" pitchFamily="2" charset="-127"/>
                  <a:ea typeface="KoPub돋움체 Medium" panose="00000600000000000000" pitchFamily="2" charset="-127"/>
                  <a:cs typeface="KoPubWorld돋움체 Medium" panose="00000600000000000000" pitchFamily="2" charset="-127"/>
                  <a:sym typeface="Wingdings" panose="05000000000000000000" pitchFamily="2" charset="2"/>
                </a:rPr>
                <a:t>, </a:t>
              </a:r>
              <a:r>
                <a:rPr lang="ko-KR" altLang="en-US" sz="1000" b="1" kern="0" dirty="0">
                  <a:ln>
                    <a:solidFill>
                      <a:schemeClr val="bg1">
                        <a:lumMod val="50000"/>
                        <a:alpha val="0"/>
                      </a:schemeClr>
                    </a:solidFill>
                  </a:ln>
                  <a:solidFill>
                    <a:schemeClr val="accent6">
                      <a:lumMod val="75000"/>
                    </a:schemeClr>
                  </a:solidFill>
                  <a:latin typeface="KoPub돋움체 Medium" panose="00000600000000000000" pitchFamily="2" charset="-127"/>
                  <a:ea typeface="KoPub돋움체 Medium" panose="00000600000000000000" pitchFamily="2" charset="-127"/>
                  <a:cs typeface="KoPubWorld돋움체 Medium" panose="00000600000000000000" pitchFamily="2" charset="-127"/>
                  <a:sym typeface="Wingdings" panose="05000000000000000000" pitchFamily="2" charset="2"/>
                </a:rPr>
                <a:t>호우 피해 반복</a:t>
              </a:r>
              <a:endParaRPr lang="ko-KR" altLang="en-US" sz="1000" b="1" kern="0" dirty="0">
                <a:ln>
                  <a:solidFill>
                    <a:schemeClr val="bg1">
                      <a:lumMod val="50000"/>
                      <a:alpha val="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KoPubWorld돋움체 Medium" panose="00000600000000000000" pitchFamily="2" charset="-127"/>
              </a:endParaRPr>
            </a:p>
          </p:txBody>
        </p:sp>
      </p:grpSp>
      <p:pic>
        <p:nvPicPr>
          <p:cNvPr id="125" name="_x305270032" descr="EMB00000644065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68" b="2103"/>
          <a:stretch>
            <a:fillRect/>
          </a:stretch>
        </p:blipFill>
        <p:spPr bwMode="auto">
          <a:xfrm>
            <a:off x="4765733" y="3200441"/>
            <a:ext cx="1737606" cy="1464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6" name="그림 125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585021" y="3208296"/>
            <a:ext cx="2249822" cy="1516848"/>
          </a:xfrm>
          <a:prstGeom prst="rect">
            <a:avLst/>
          </a:prstGeom>
        </p:spPr>
      </p:pic>
      <p:pic>
        <p:nvPicPr>
          <p:cNvPr id="127" name="그림 126" descr="태풍 차바 이동경로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76172" y="2303855"/>
            <a:ext cx="3049153" cy="2400118"/>
          </a:xfrm>
          <a:prstGeom prst="rect">
            <a:avLst/>
          </a:prstGeom>
        </p:spPr>
      </p:pic>
      <p:pic>
        <p:nvPicPr>
          <p:cNvPr id="130" name="_x244683424" descr="EMB00000cbc01d1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1479" y="1923579"/>
            <a:ext cx="1861627" cy="1120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1" name="_x244365480" descr="EMB00000cbc027e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1" t="1369" r="1419" b="3482"/>
          <a:stretch/>
        </p:blipFill>
        <p:spPr bwMode="auto">
          <a:xfrm>
            <a:off x="4810273" y="1949111"/>
            <a:ext cx="1861627" cy="1103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Slide Number Placeholder 4">
            <a:extLst>
              <a:ext uri="{FF2B5EF4-FFF2-40B4-BE49-F238E27FC236}">
                <a16:creationId xmlns:a16="http://schemas.microsoft.com/office/drawing/2014/main" id="{2109913F-AE7C-4464-BE13-AABF4197645E}"/>
              </a:ext>
            </a:extLst>
          </p:cNvPr>
          <p:cNvSpPr txBox="1">
            <a:spLocks/>
          </p:cNvSpPr>
          <p:nvPr/>
        </p:nvSpPr>
        <p:spPr>
          <a:xfrm>
            <a:off x="4126064" y="6541360"/>
            <a:ext cx="891872" cy="25567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dirty="0"/>
              <a:t>Page </a:t>
            </a:r>
            <a:fld id="{F03C90E3-98FA-4A46-95E3-0DCDD3916FEC}" type="slidenum">
              <a:rPr lang="ko-KR" altLang="en-US" smtClean="0"/>
              <a:pPr algn="ctr"/>
              <a:t>8</a:t>
            </a:fld>
            <a:endParaRPr lang="ko-KR" altLang="en-US" dirty="0"/>
          </a:p>
        </p:txBody>
      </p:sp>
      <p:grpSp>
        <p:nvGrpSpPr>
          <p:cNvPr id="47" name="그룹 46">
            <a:extLst>
              <a:ext uri="{FF2B5EF4-FFF2-40B4-BE49-F238E27FC236}">
                <a16:creationId xmlns:a16="http://schemas.microsoft.com/office/drawing/2014/main" id="{2108B2C6-7C47-44A4-925E-8E582E4B2A8F}"/>
              </a:ext>
            </a:extLst>
          </p:cNvPr>
          <p:cNvGrpSpPr/>
          <p:nvPr/>
        </p:nvGrpSpPr>
        <p:grpSpPr>
          <a:xfrm>
            <a:off x="5715000" y="110472"/>
            <a:ext cx="2695047" cy="234801"/>
            <a:chOff x="8651951" y="132416"/>
            <a:chExt cx="2695047" cy="234801"/>
          </a:xfrm>
        </p:grpSpPr>
        <p:sp>
          <p:nvSpPr>
            <p:cNvPr id="48" name="모서리가 둥근 직사각형 38">
              <a:extLst>
                <a:ext uri="{FF2B5EF4-FFF2-40B4-BE49-F238E27FC236}">
                  <a16:creationId xmlns:a16="http://schemas.microsoft.com/office/drawing/2014/main" id="{3B6B886E-7C6D-4F9B-B4B1-85534F4118FF}"/>
                </a:ext>
              </a:extLst>
            </p:cNvPr>
            <p:cNvSpPr/>
            <p:nvPr/>
          </p:nvSpPr>
          <p:spPr>
            <a:xfrm>
              <a:off x="8651951" y="132416"/>
              <a:ext cx="1752642" cy="234801"/>
            </a:xfrm>
            <a:prstGeom prst="roundRect">
              <a:avLst/>
            </a:prstGeom>
            <a:solidFill>
              <a:srgbClr val="2D506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30325">
                <a:spcBef>
                  <a:spcPts val="300"/>
                </a:spcBef>
                <a:buSzPct val="100000"/>
              </a:pPr>
              <a:r>
                <a:rPr lang="en-US" altLang="ko-KR" sz="1200" spc="-50" dirty="0">
                  <a:ln>
                    <a:solidFill>
                      <a:schemeClr val="bg1">
                        <a:lumMod val="85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돋움체 Bold" panose="00000800000000000000" pitchFamily="2" charset="-127"/>
                  <a:ea typeface="KoPub돋움체 Bold" panose="00000800000000000000" pitchFamily="2" charset="-127"/>
                </a:rPr>
                <a:t>Ⅰ. </a:t>
              </a:r>
              <a:r>
                <a:rPr lang="ko-KR" altLang="en-US" sz="1200" spc="-50" dirty="0">
                  <a:ln>
                    <a:solidFill>
                      <a:schemeClr val="bg1">
                        <a:lumMod val="85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돋움체 Bold" panose="00000800000000000000" pitchFamily="2" charset="-127"/>
                  <a:ea typeface="KoPub돋움체 Bold" panose="00000800000000000000" pitchFamily="2" charset="-127"/>
                </a:rPr>
                <a:t>연구 배경 및 필요성</a:t>
              </a:r>
            </a:p>
          </p:txBody>
        </p:sp>
        <p:sp>
          <p:nvSpPr>
            <p:cNvPr id="58" name="모서리가 둥근 직사각형 39">
              <a:extLst>
                <a:ext uri="{FF2B5EF4-FFF2-40B4-BE49-F238E27FC236}">
                  <a16:creationId xmlns:a16="http://schemas.microsoft.com/office/drawing/2014/main" id="{707020DB-5AA4-4A3E-B25F-F2CC8B2E5F76}"/>
                </a:ext>
              </a:extLst>
            </p:cNvPr>
            <p:cNvSpPr/>
            <p:nvPr/>
          </p:nvSpPr>
          <p:spPr>
            <a:xfrm>
              <a:off x="10470420" y="132416"/>
              <a:ext cx="252998" cy="234801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30325">
                <a:spcBef>
                  <a:spcPts val="300"/>
                </a:spcBef>
                <a:buSzPct val="100000"/>
              </a:pPr>
              <a:r>
                <a:rPr lang="en-US" altLang="ko-KR" sz="1200" spc="-50" dirty="0">
                  <a:ln>
                    <a:solidFill>
                      <a:schemeClr val="bg1">
                        <a:lumMod val="85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돋움체 Bold" panose="00000800000000000000" pitchFamily="2" charset="-127"/>
                  <a:ea typeface="KoPub돋움체 Bold" panose="00000800000000000000" pitchFamily="2" charset="-127"/>
                </a:rPr>
                <a:t>Ⅱ</a:t>
              </a:r>
              <a:endParaRPr lang="ko-KR" altLang="en-US" sz="1200" spc="-50" dirty="0">
                <a:ln>
                  <a:solidFill>
                    <a:schemeClr val="bg1">
                      <a:lumMod val="85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endParaRPr>
            </a:p>
          </p:txBody>
        </p:sp>
        <p:sp>
          <p:nvSpPr>
            <p:cNvPr id="59" name="모서리가 둥근 직사각형 40">
              <a:extLst>
                <a:ext uri="{FF2B5EF4-FFF2-40B4-BE49-F238E27FC236}">
                  <a16:creationId xmlns:a16="http://schemas.microsoft.com/office/drawing/2014/main" id="{DB516E30-4994-49BB-A827-9E393B4E980C}"/>
                </a:ext>
              </a:extLst>
            </p:cNvPr>
            <p:cNvSpPr/>
            <p:nvPr/>
          </p:nvSpPr>
          <p:spPr>
            <a:xfrm>
              <a:off x="10789244" y="132416"/>
              <a:ext cx="245964" cy="234801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200" spc="-50" dirty="0">
                  <a:ln>
                    <a:solidFill>
                      <a:schemeClr val="bg1">
                        <a:lumMod val="85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돋움체 Bold" panose="00000800000000000000" pitchFamily="2" charset="-127"/>
                  <a:ea typeface="KoPub돋움체 Bold" panose="00000800000000000000" pitchFamily="2" charset="-127"/>
                </a:rPr>
                <a:t>Ⅲ</a:t>
              </a:r>
              <a:endParaRPr lang="ko-KR" altLang="en-US" sz="1200" spc="-50" dirty="0">
                <a:ln>
                  <a:solidFill>
                    <a:schemeClr val="bg1">
                      <a:lumMod val="85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endParaRPr>
            </a:p>
          </p:txBody>
        </p:sp>
        <p:sp>
          <p:nvSpPr>
            <p:cNvPr id="60" name="모서리가 둥근 직사각형 43">
              <a:extLst>
                <a:ext uri="{FF2B5EF4-FFF2-40B4-BE49-F238E27FC236}">
                  <a16:creationId xmlns:a16="http://schemas.microsoft.com/office/drawing/2014/main" id="{3A9533C3-DC0A-457F-A219-E3C90B7BE381}"/>
                </a:ext>
              </a:extLst>
            </p:cNvPr>
            <p:cNvSpPr/>
            <p:nvPr/>
          </p:nvSpPr>
          <p:spPr>
            <a:xfrm>
              <a:off x="11101034" y="132416"/>
              <a:ext cx="245964" cy="234801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200" spc="-50" dirty="0">
                  <a:ln>
                    <a:solidFill>
                      <a:schemeClr val="bg1">
                        <a:lumMod val="85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돋움체 Bold" panose="00000800000000000000" pitchFamily="2" charset="-127"/>
                  <a:ea typeface="KoPub돋움체 Bold" panose="00000800000000000000" pitchFamily="2" charset="-127"/>
                </a:rPr>
                <a:t>Ⅳ</a:t>
              </a:r>
              <a:endParaRPr lang="ko-KR" altLang="en-US" sz="1200" spc="-50" dirty="0">
                <a:ln>
                  <a:solidFill>
                    <a:schemeClr val="bg1">
                      <a:lumMod val="85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endParaRPr>
            </a:p>
          </p:txBody>
        </p:sp>
      </p:grpSp>
      <p:sp>
        <p:nvSpPr>
          <p:cNvPr id="45" name="모서리가 둥근 직사각형 44">
            <a:extLst>
              <a:ext uri="{FF2B5EF4-FFF2-40B4-BE49-F238E27FC236}">
                <a16:creationId xmlns:a16="http://schemas.microsoft.com/office/drawing/2014/main" id="{AB1AE3CF-D32B-4DCB-86C8-066CA9EE39FE}"/>
              </a:ext>
            </a:extLst>
          </p:cNvPr>
          <p:cNvSpPr/>
          <p:nvPr/>
        </p:nvSpPr>
        <p:spPr>
          <a:xfrm>
            <a:off x="8470610" y="112205"/>
            <a:ext cx="245964" cy="234801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200" spc="-50" dirty="0">
                <a:ln>
                  <a:solidFill>
                    <a:schemeClr val="bg1">
                      <a:lumMod val="85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rPr>
              <a:t>Ⅴ</a:t>
            </a:r>
            <a:endParaRPr lang="ko-KR" altLang="en-US" sz="1200" spc="-50" dirty="0">
              <a:ln>
                <a:solidFill>
                  <a:schemeClr val="bg1">
                    <a:lumMod val="85000"/>
                    <a:alpha val="0"/>
                  </a:schemeClr>
                </a:solidFill>
              </a:ln>
              <a:solidFill>
                <a:schemeClr val="bg1"/>
              </a:solidFill>
              <a:latin typeface="KoPub돋움체 Bold" panose="00000800000000000000" pitchFamily="2" charset="-127"/>
              <a:ea typeface="KoPub돋움체 Bold" panose="00000800000000000000" pitchFamily="2" charset="-127"/>
            </a:endParaRPr>
          </a:p>
        </p:txBody>
      </p:sp>
      <p:sp>
        <p:nvSpPr>
          <p:cNvPr id="50" name="모서리가 둥근 직사각형 49">
            <a:extLst>
              <a:ext uri="{FF2B5EF4-FFF2-40B4-BE49-F238E27FC236}">
                <a16:creationId xmlns:a16="http://schemas.microsoft.com/office/drawing/2014/main" id="{C60C7C84-7302-48B1-AA8D-F1952C702B56}"/>
              </a:ext>
            </a:extLst>
          </p:cNvPr>
          <p:cNvSpPr/>
          <p:nvPr/>
        </p:nvSpPr>
        <p:spPr>
          <a:xfrm>
            <a:off x="8771448" y="111552"/>
            <a:ext cx="245964" cy="234801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200" spc="-50" dirty="0">
                <a:ln>
                  <a:solidFill>
                    <a:schemeClr val="bg1">
                      <a:lumMod val="85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rPr>
              <a:t>Ⅵ</a:t>
            </a:r>
            <a:endParaRPr lang="ko-KR" altLang="en-US" sz="1200" spc="-50" dirty="0">
              <a:ln>
                <a:solidFill>
                  <a:schemeClr val="bg1">
                    <a:lumMod val="85000"/>
                    <a:alpha val="0"/>
                  </a:schemeClr>
                </a:solidFill>
              </a:ln>
              <a:solidFill>
                <a:schemeClr val="bg1"/>
              </a:solidFill>
              <a:latin typeface="KoPub돋움체 Bold" panose="00000800000000000000" pitchFamily="2" charset="-127"/>
              <a:ea typeface="KoPub돋움체 Bold" panose="00000800000000000000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5406578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그림 25">
            <a:extLst>
              <a:ext uri="{FF2B5EF4-FFF2-40B4-BE49-F238E27FC236}">
                <a16:creationId xmlns:a16="http://schemas.microsoft.com/office/drawing/2014/main" id="{AD7040A1-E3A2-4ECF-A5F4-DB1F93CB66F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828675"/>
          </a:xfrm>
          <a:prstGeom prst="rect">
            <a:avLst/>
          </a:prstGeom>
        </p:spPr>
      </p:pic>
      <p:pic>
        <p:nvPicPr>
          <p:cNvPr id="27" name="그림 26">
            <a:extLst>
              <a:ext uri="{FF2B5EF4-FFF2-40B4-BE49-F238E27FC236}">
                <a16:creationId xmlns:a16="http://schemas.microsoft.com/office/drawing/2014/main" id="{CC106F35-8D9C-4E3D-A0BF-89554534DB0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3143" y="60525"/>
            <a:ext cx="905690" cy="884790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13C0D3C6-25C0-43FD-A0F3-13EE231E8760}"/>
              </a:ext>
            </a:extLst>
          </p:cNvPr>
          <p:cNvSpPr txBox="1"/>
          <p:nvPr/>
        </p:nvSpPr>
        <p:spPr>
          <a:xfrm>
            <a:off x="158308" y="113210"/>
            <a:ext cx="306686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042873" latinLnBrk="1">
              <a:buClr>
                <a:schemeClr val="tx1">
                  <a:lumMod val="50000"/>
                  <a:lumOff val="50000"/>
                </a:schemeClr>
              </a:buClr>
            </a:pPr>
            <a:r>
              <a:rPr lang="ko-KR" altLang="en-US" sz="10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화산섬 제주의 </a:t>
            </a:r>
            <a:r>
              <a:rPr lang="ko-KR" altLang="en-US" sz="10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66FFFF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실시간 홍수 감지 및 안전지원 기술 </a:t>
            </a:r>
            <a:r>
              <a:rPr lang="ko-KR" altLang="en-US" sz="10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개발</a:t>
            </a:r>
          </a:p>
        </p:txBody>
      </p:sp>
      <p:cxnSp>
        <p:nvCxnSpPr>
          <p:cNvPr id="29" name="직선 연결선 28">
            <a:extLst>
              <a:ext uri="{FF2B5EF4-FFF2-40B4-BE49-F238E27FC236}">
                <a16:creationId xmlns:a16="http://schemas.microsoft.com/office/drawing/2014/main" id="{2A3B4120-C5D6-4E6B-83EF-99A42724F464}"/>
              </a:ext>
            </a:extLst>
          </p:cNvPr>
          <p:cNvCxnSpPr>
            <a:cxnSpLocks/>
          </p:cNvCxnSpPr>
          <p:nvPr/>
        </p:nvCxnSpPr>
        <p:spPr>
          <a:xfrm>
            <a:off x="250825" y="366126"/>
            <a:ext cx="2881015" cy="1000"/>
          </a:xfrm>
          <a:prstGeom prst="line">
            <a:avLst/>
          </a:prstGeom>
          <a:ln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17462057-003F-40EC-B16B-766EF48BC713}"/>
              </a:ext>
            </a:extLst>
          </p:cNvPr>
          <p:cNvSpPr txBox="1"/>
          <p:nvPr/>
        </p:nvSpPr>
        <p:spPr>
          <a:xfrm>
            <a:off x="157980" y="400592"/>
            <a:ext cx="13805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042873" latinLnBrk="1">
              <a:spcAft>
                <a:spcPts val="600"/>
              </a:spcAft>
              <a:buClr>
                <a:schemeClr val="tx1">
                  <a:lumMod val="50000"/>
                  <a:lumOff val="50000"/>
                </a:schemeClr>
              </a:buClr>
            </a:pPr>
            <a:r>
              <a:rPr lang="ko-KR" altLang="en-US" sz="20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연구 필요성</a:t>
            </a:r>
            <a:endParaRPr lang="en-US" altLang="ko-KR" sz="200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/>
              </a:solidFill>
              <a:latin typeface="KoPub돋움체 Bold" panose="02020603020101020101" pitchFamily="18" charset="-127"/>
              <a:ea typeface="KoPub돋움체 Bold" panose="02020603020101020101" pitchFamily="18" charset="-127"/>
            </a:endParaRPr>
          </a:p>
        </p:txBody>
      </p:sp>
      <p:sp>
        <p:nvSpPr>
          <p:cNvPr id="49" name="사각형: 둥근 모서리 94">
            <a:extLst>
              <a:ext uri="{FF2B5EF4-FFF2-40B4-BE49-F238E27FC236}">
                <a16:creationId xmlns:a16="http://schemas.microsoft.com/office/drawing/2014/main" id="{55E339AD-7FD7-4EF3-92C9-3F826945549D}"/>
              </a:ext>
            </a:extLst>
          </p:cNvPr>
          <p:cNvSpPr/>
          <p:nvPr/>
        </p:nvSpPr>
        <p:spPr>
          <a:xfrm>
            <a:off x="4644008" y="1807394"/>
            <a:ext cx="4247992" cy="4622400"/>
          </a:xfrm>
          <a:prstGeom prst="rect">
            <a:avLst/>
          </a:prstGeom>
          <a:solidFill>
            <a:schemeClr val="bg1"/>
          </a:solidFill>
          <a:ln w="6350">
            <a:solidFill>
              <a:schemeClr val="bg1">
                <a:lumMod val="75000"/>
              </a:schemeClr>
            </a:solidFill>
          </a:ln>
          <a:effectLst>
            <a:outerShdw dist="38100" dir="5400000" algn="t" rotWithShape="0">
              <a:schemeClr val="bg1">
                <a:lumMod val="8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600" dirty="0"/>
          </a:p>
        </p:txBody>
      </p:sp>
      <p:sp>
        <p:nvSpPr>
          <p:cNvPr id="51" name="직사각형 50"/>
          <p:cNvSpPr/>
          <p:nvPr/>
        </p:nvSpPr>
        <p:spPr>
          <a:xfrm>
            <a:off x="1547664" y="943999"/>
            <a:ext cx="7485964" cy="677108"/>
          </a:xfrm>
          <a:prstGeom prst="rect">
            <a:avLst/>
          </a:prstGeom>
          <a:noFill/>
          <a:ln w="6350">
            <a:noFill/>
          </a:ln>
        </p:spPr>
        <p:txBody>
          <a:bodyPr wrap="square" lIns="0" tIns="0" rIns="0" bIns="0" anchor="ctr" anchorCtr="0">
            <a:spAutoFit/>
          </a:bodyPr>
          <a:lstStyle/>
          <a:p>
            <a:pPr lvl="0">
              <a:defRPr/>
            </a:pPr>
            <a:r>
              <a:rPr lang="ko-KR" altLang="en-US" sz="1300" b="1" kern="0" spc="-80" dirty="0">
                <a:ln>
                  <a:solidFill>
                    <a:schemeClr val="bg1">
                      <a:lumMod val="50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" pitchFamily="50" charset="-127"/>
                <a:ea typeface="나눔스퀘어" pitchFamily="50" charset="-127"/>
                <a:cs typeface="KoPubWorld돋움체 Medium" panose="00000600000000000000" pitchFamily="2" charset="-127"/>
              </a:rPr>
              <a:t>태풍 길목에 위치한 화산섬 제주는 지정학적으로 자연재해에 매우 취약한 여건임</a:t>
            </a:r>
            <a:r>
              <a:rPr lang="en-US" altLang="ko-KR" sz="1300" b="1" kern="0" spc="-80" dirty="0">
                <a:ln>
                  <a:solidFill>
                    <a:schemeClr val="bg1">
                      <a:lumMod val="50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" pitchFamily="50" charset="-127"/>
                <a:ea typeface="나눔스퀘어" pitchFamily="50" charset="-127"/>
                <a:cs typeface="KoPubWorld돋움체 Medium" panose="00000600000000000000" pitchFamily="2" charset="-127"/>
              </a:rPr>
              <a:t>. </a:t>
            </a:r>
            <a:r>
              <a:rPr lang="ko-KR" altLang="en-US" sz="1300" b="1" kern="0" spc="-80" dirty="0">
                <a:ln>
                  <a:solidFill>
                    <a:schemeClr val="bg1">
                      <a:lumMod val="50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" pitchFamily="50" charset="-127"/>
                <a:ea typeface="나눔스퀘어" pitchFamily="50" charset="-127"/>
                <a:cs typeface="KoPubWorld돋움체 Medium" panose="00000600000000000000" pitchFamily="2" charset="-127"/>
              </a:rPr>
              <a:t>최근 기후변화 영향 심화 </a:t>
            </a:r>
            <a:endParaRPr lang="en-US" altLang="ko-KR" sz="1300" b="1" kern="0" spc="-80" dirty="0">
              <a:ln>
                <a:solidFill>
                  <a:schemeClr val="bg1">
                    <a:lumMod val="50000"/>
                    <a:alpha val="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나눔스퀘어" pitchFamily="50" charset="-127"/>
              <a:ea typeface="나눔스퀘어" pitchFamily="50" charset="-127"/>
              <a:cs typeface="KoPubWorld돋움체 Medium" panose="00000600000000000000" pitchFamily="2" charset="-127"/>
            </a:endParaRPr>
          </a:p>
          <a:p>
            <a:pPr lvl="0">
              <a:defRPr/>
            </a:pPr>
            <a:r>
              <a:rPr lang="en-US" altLang="ko-KR" sz="1300" b="1" kern="0" spc="-80" dirty="0">
                <a:ln>
                  <a:solidFill>
                    <a:schemeClr val="bg1">
                      <a:lumMod val="50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" pitchFamily="50" charset="-127"/>
                <a:ea typeface="나눔스퀘어" pitchFamily="50" charset="-127"/>
                <a:cs typeface="KoPubWorld돋움체 Medium" panose="00000600000000000000" pitchFamily="2" charset="-127"/>
              </a:rPr>
              <a:t>(</a:t>
            </a:r>
            <a:r>
              <a:rPr lang="ko-KR" altLang="en-US" sz="1300" b="1" kern="0" spc="-80" dirty="0">
                <a:ln>
                  <a:solidFill>
                    <a:schemeClr val="bg1">
                      <a:lumMod val="50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" pitchFamily="50" charset="-127"/>
                <a:ea typeface="나눔스퀘어" pitchFamily="50" charset="-127"/>
                <a:cs typeface="KoPubWorld돋움체 Medium" panose="00000600000000000000" pitchFamily="2" charset="-127"/>
              </a:rPr>
              <a:t>태풍 발생규모 확대</a:t>
            </a:r>
            <a:r>
              <a:rPr lang="en-US" altLang="ko-KR" sz="1300" b="1" kern="0" spc="-80" dirty="0">
                <a:ln>
                  <a:solidFill>
                    <a:schemeClr val="bg1">
                      <a:lumMod val="50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" pitchFamily="50" charset="-127"/>
                <a:ea typeface="나눔스퀘어" pitchFamily="50" charset="-127"/>
                <a:cs typeface="KoPubWorld돋움체 Medium" panose="00000600000000000000" pitchFamily="2" charset="-127"/>
              </a:rPr>
              <a:t>, </a:t>
            </a:r>
            <a:r>
              <a:rPr lang="ko-KR" altLang="en-US" sz="1300" b="1" kern="0" spc="-80" dirty="0">
                <a:ln>
                  <a:solidFill>
                    <a:schemeClr val="bg1">
                      <a:lumMod val="50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" pitchFamily="50" charset="-127"/>
                <a:ea typeface="나눔스퀘어" pitchFamily="50" charset="-127"/>
                <a:cs typeface="KoPubWorld돋움체 Medium" panose="00000600000000000000" pitchFamily="2" charset="-127"/>
              </a:rPr>
              <a:t>집중호우 발생빈도 증가</a:t>
            </a:r>
            <a:r>
              <a:rPr lang="en-US" altLang="ko-KR" sz="1300" b="1" kern="0" spc="-80" dirty="0">
                <a:ln>
                  <a:solidFill>
                    <a:schemeClr val="bg1">
                      <a:lumMod val="50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" pitchFamily="50" charset="-127"/>
                <a:ea typeface="나눔스퀘어" pitchFamily="50" charset="-127"/>
                <a:cs typeface="KoPubWorld돋움체 Medium" panose="00000600000000000000" pitchFamily="2" charset="-127"/>
              </a:rPr>
              <a:t>, </a:t>
            </a:r>
            <a:r>
              <a:rPr lang="ko-KR" altLang="en-US" sz="1300" b="1" kern="0" spc="-80" dirty="0">
                <a:ln>
                  <a:solidFill>
                    <a:schemeClr val="bg1">
                      <a:lumMod val="50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" pitchFamily="50" charset="-127"/>
                <a:ea typeface="나눔스퀘어" pitchFamily="50" charset="-127"/>
                <a:cs typeface="KoPubWorld돋움체 Medium" panose="00000600000000000000" pitchFamily="2" charset="-127"/>
              </a:rPr>
              <a:t>해수면상승 가속화 등</a:t>
            </a:r>
            <a:r>
              <a:rPr lang="en-US" altLang="ko-KR" sz="1300" b="1" kern="0" spc="-80" dirty="0">
                <a:ln>
                  <a:solidFill>
                    <a:schemeClr val="bg1">
                      <a:lumMod val="50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" pitchFamily="50" charset="-127"/>
                <a:ea typeface="나눔스퀘어" pitchFamily="50" charset="-127"/>
                <a:cs typeface="KoPubWorld돋움체 Medium" panose="00000600000000000000" pitchFamily="2" charset="-127"/>
              </a:rPr>
              <a:t>), </a:t>
            </a:r>
            <a:r>
              <a:rPr lang="ko-KR" altLang="en-US" sz="1300" b="1" kern="0" spc="-80" dirty="0">
                <a:ln>
                  <a:solidFill>
                    <a:schemeClr val="bg1">
                      <a:lumMod val="50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" pitchFamily="50" charset="-127"/>
                <a:ea typeface="나눔스퀘어" pitchFamily="50" charset="-127"/>
                <a:cs typeface="KoPubWorld돋움체 Medium" panose="00000600000000000000" pitchFamily="2" charset="-127"/>
              </a:rPr>
              <a:t>호우의 산지 효과</a:t>
            </a:r>
            <a:r>
              <a:rPr lang="en-US" altLang="ko-KR" sz="1300" b="1" kern="0" spc="-80" dirty="0">
                <a:ln>
                  <a:solidFill>
                    <a:schemeClr val="bg1">
                      <a:lumMod val="50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" pitchFamily="50" charset="-127"/>
                <a:ea typeface="나눔스퀘어" pitchFamily="50" charset="-127"/>
                <a:cs typeface="KoPubWorld돋움체 Medium" panose="00000600000000000000" pitchFamily="2" charset="-127"/>
              </a:rPr>
              <a:t>(</a:t>
            </a:r>
            <a:r>
              <a:rPr lang="ko-KR" altLang="en-US" sz="1300" b="1" kern="0" spc="-80" dirty="0">
                <a:ln>
                  <a:solidFill>
                    <a:schemeClr val="bg1">
                      <a:lumMod val="50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" pitchFamily="50" charset="-127"/>
                <a:ea typeface="나눔스퀘어" pitchFamily="50" charset="-127"/>
                <a:cs typeface="KoPubWorld돋움체 Medium" panose="00000600000000000000" pitchFamily="2" charset="-127"/>
              </a:rPr>
              <a:t>한라산 등</a:t>
            </a:r>
            <a:r>
              <a:rPr lang="en-US" altLang="ko-KR" sz="1300" b="1" kern="0" spc="-80" dirty="0">
                <a:ln>
                  <a:solidFill>
                    <a:schemeClr val="bg1">
                      <a:lumMod val="50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" pitchFamily="50" charset="-127"/>
                <a:ea typeface="나눔스퀘어" pitchFamily="50" charset="-127"/>
                <a:cs typeface="KoPubWorld돋움체 Medium" panose="00000600000000000000" pitchFamily="2" charset="-127"/>
              </a:rPr>
              <a:t>) </a:t>
            </a:r>
            <a:r>
              <a:rPr lang="ko-KR" altLang="en-US" sz="1300" b="1" kern="0" spc="-80" dirty="0">
                <a:ln>
                  <a:solidFill>
                    <a:schemeClr val="bg1">
                      <a:lumMod val="50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" pitchFamily="50" charset="-127"/>
                <a:ea typeface="나눔스퀘어" pitchFamily="50" charset="-127"/>
                <a:cs typeface="KoPubWorld돋움체 Medium" panose="00000600000000000000" pitchFamily="2" charset="-127"/>
              </a:rPr>
              <a:t>등에 의해</a:t>
            </a:r>
            <a:r>
              <a:rPr lang="ko-KR" altLang="en-US" sz="1300" b="1" kern="0" spc="-50" dirty="0">
                <a:ln>
                  <a:solidFill>
                    <a:schemeClr val="bg1">
                      <a:lumMod val="50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" pitchFamily="50" charset="-127"/>
                <a:ea typeface="나눔스퀘어" pitchFamily="50" charset="-127"/>
                <a:cs typeface="KoPubWorld돋움체 Medium" panose="00000600000000000000" pitchFamily="2" charset="-127"/>
              </a:rPr>
              <a:t> </a:t>
            </a:r>
            <a:r>
              <a:rPr lang="ko-KR" altLang="en-US" b="1" kern="0" spc="-50" dirty="0">
                <a:ln>
                  <a:solidFill>
                    <a:schemeClr val="bg1">
                      <a:lumMod val="50000"/>
                      <a:alpha val="0"/>
                    </a:schemeClr>
                  </a:solidFill>
                </a:ln>
                <a:solidFill>
                  <a:srgbClr val="0070C0"/>
                </a:solidFill>
                <a:latin typeface="나눔스퀘어" pitchFamily="50" charset="-127"/>
                <a:ea typeface="나눔스퀘어" pitchFamily="50" charset="-127"/>
                <a:cs typeface="KoPubWorld돋움체 Medium" panose="00000600000000000000" pitchFamily="2" charset="-127"/>
              </a:rPr>
              <a:t>하천 돌발홍수 및 연안 복합재난 발생 위험이 가중</a:t>
            </a:r>
            <a:r>
              <a:rPr lang="ko-KR" altLang="en-US" sz="1300" b="1" kern="0" spc="-50" dirty="0">
                <a:ln>
                  <a:solidFill>
                    <a:schemeClr val="bg1">
                      <a:lumMod val="50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" pitchFamily="50" charset="-127"/>
                <a:ea typeface="나눔스퀘어" pitchFamily="50" charset="-127"/>
                <a:cs typeface="KoPubWorld돋움체 Medium" panose="00000600000000000000" pitchFamily="2" charset="-127"/>
              </a:rPr>
              <a:t>되고 있음</a:t>
            </a:r>
            <a:endParaRPr lang="en-US" altLang="ko-KR" sz="1300" b="1" kern="0" spc="-50" dirty="0">
              <a:ln>
                <a:solidFill>
                  <a:schemeClr val="bg1">
                    <a:lumMod val="50000"/>
                    <a:alpha val="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나눔스퀘어" pitchFamily="50" charset="-127"/>
              <a:ea typeface="나눔스퀘어" pitchFamily="50" charset="-127"/>
              <a:cs typeface="KoPubWorld돋움체 Medium" panose="00000600000000000000" pitchFamily="2" charset="-127"/>
            </a:endParaRPr>
          </a:p>
        </p:txBody>
      </p:sp>
      <p:pic>
        <p:nvPicPr>
          <p:cNvPr id="62" name="그림 61" descr="004.png"/>
          <p:cNvPicPr>
            <a:picLocks noChangeAspect="1"/>
          </p:cNvPicPr>
          <p:nvPr/>
        </p:nvPicPr>
        <p:blipFill>
          <a:blip r:embed="rId5" cstate="print"/>
          <a:srcRect b="2915"/>
          <a:stretch>
            <a:fillRect/>
          </a:stretch>
        </p:blipFill>
        <p:spPr>
          <a:xfrm flipH="1">
            <a:off x="251520" y="945043"/>
            <a:ext cx="1152128" cy="740882"/>
          </a:xfrm>
          <a:prstGeom prst="rect">
            <a:avLst/>
          </a:prstGeom>
        </p:spPr>
      </p:pic>
      <p:cxnSp>
        <p:nvCxnSpPr>
          <p:cNvPr id="63" name="직선 연결선 62"/>
          <p:cNvCxnSpPr/>
          <p:nvPr/>
        </p:nvCxnSpPr>
        <p:spPr>
          <a:xfrm>
            <a:off x="252000" y="1685925"/>
            <a:ext cx="86400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4" name="그룹 63"/>
          <p:cNvGrpSpPr/>
          <p:nvPr/>
        </p:nvGrpSpPr>
        <p:grpSpPr>
          <a:xfrm>
            <a:off x="250828" y="1807394"/>
            <a:ext cx="4319998" cy="4622400"/>
            <a:chOff x="4655554" y="1032142"/>
            <a:chExt cx="4248000" cy="4622400"/>
          </a:xfrm>
        </p:grpSpPr>
        <p:sp>
          <p:nvSpPr>
            <p:cNvPr id="65" name="사각형: 둥근 모서리 94">
              <a:extLst>
                <a:ext uri="{FF2B5EF4-FFF2-40B4-BE49-F238E27FC236}">
                  <a16:creationId xmlns:a16="http://schemas.microsoft.com/office/drawing/2014/main" id="{55E339AD-7FD7-4EF3-92C9-3F826945549D}"/>
                </a:ext>
              </a:extLst>
            </p:cNvPr>
            <p:cNvSpPr/>
            <p:nvPr/>
          </p:nvSpPr>
          <p:spPr>
            <a:xfrm>
              <a:off x="4655554" y="1032142"/>
              <a:ext cx="4248000" cy="4622400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bg1">
                  <a:lumMod val="75000"/>
                </a:schemeClr>
              </a:solidFill>
            </a:ln>
            <a:effectLst>
              <a:outerShdw dist="38100" dir="5400000" algn="t" rotWithShape="0">
                <a:schemeClr val="bg1">
                  <a:lumMod val="8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 dirty="0"/>
            </a:p>
          </p:txBody>
        </p:sp>
        <p:sp>
          <p:nvSpPr>
            <p:cNvPr id="66" name="화살표: 오각형 75">
              <a:extLst>
                <a:ext uri="{FF2B5EF4-FFF2-40B4-BE49-F238E27FC236}">
                  <a16:creationId xmlns:a16="http://schemas.microsoft.com/office/drawing/2014/main" id="{ED230987-2BE0-4FE0-98B3-0C9CCCD11A9C}"/>
                </a:ext>
              </a:extLst>
            </p:cNvPr>
            <p:cNvSpPr/>
            <p:nvPr/>
          </p:nvSpPr>
          <p:spPr>
            <a:xfrm>
              <a:off x="4778809" y="1032555"/>
              <a:ext cx="4032021" cy="316990"/>
            </a:xfrm>
            <a:prstGeom prst="round2SameRect">
              <a:avLst>
                <a:gd name="adj1" fmla="val 0"/>
                <a:gd name="adj2" fmla="val 21382"/>
              </a:avLst>
            </a:prstGeom>
            <a:gradFill>
              <a:gsLst>
                <a:gs pos="0">
                  <a:srgbClr val="0070C0"/>
                </a:gs>
                <a:gs pos="100000">
                  <a:srgbClr val="002060"/>
                </a:gs>
              </a:gsLst>
              <a:lin ang="4800000" scaled="0"/>
            </a:gra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latin typeface="KoPub돋움체 Bold" panose="02020603020101020101" pitchFamily="18" charset="-127"/>
                <a:ea typeface="KoPub돋움체 Bold" panose="02020603020101020101" pitchFamily="18" charset="-127"/>
              </a:endParaRPr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ACABF9FB-C12D-465C-A470-6E543CF628DD}"/>
                </a:ext>
              </a:extLst>
            </p:cNvPr>
            <p:cNvSpPr txBox="1"/>
            <p:nvPr/>
          </p:nvSpPr>
          <p:spPr>
            <a:xfrm>
              <a:off x="5545820" y="1070604"/>
              <a:ext cx="2569348" cy="23698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>
                <a:lnSpc>
                  <a:spcPct val="110000"/>
                </a:lnSpc>
                <a:spcAft>
                  <a:spcPts val="300"/>
                </a:spcAft>
                <a:buClr>
                  <a:schemeClr val="tx1">
                    <a:lumMod val="50000"/>
                    <a:lumOff val="50000"/>
                  </a:schemeClr>
                </a:buClr>
                <a:buSzPct val="100000"/>
              </a:pPr>
              <a:r>
                <a:rPr lang="ko-KR" altLang="en-US" sz="140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돋움체 Bold" panose="02020603020101020101" pitchFamily="18" charset="-127"/>
                  <a:ea typeface="KoPub돋움체 Bold" panose="02020603020101020101" pitchFamily="18" charset="-127"/>
                  <a:sym typeface="Arial"/>
                </a:rPr>
                <a:t>기후변화 영향 심화로 재해 여건 악화</a:t>
              </a:r>
            </a:p>
          </p:txBody>
        </p:sp>
      </p:grpSp>
      <p:grpSp>
        <p:nvGrpSpPr>
          <p:cNvPr id="2" name="그룹 1"/>
          <p:cNvGrpSpPr/>
          <p:nvPr/>
        </p:nvGrpSpPr>
        <p:grpSpPr>
          <a:xfrm>
            <a:off x="363825" y="4828009"/>
            <a:ext cx="4020964" cy="1547059"/>
            <a:chOff x="4792900" y="1972690"/>
            <a:chExt cx="4020964" cy="1547059"/>
          </a:xfrm>
        </p:grpSpPr>
        <p:pic>
          <p:nvPicPr>
            <p:cNvPr id="119" name="_x76160160" descr="EMB000036fc05d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92900" y="1976245"/>
              <a:ext cx="4020964" cy="15435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2" name="TextBox 121"/>
            <p:cNvSpPr txBox="1"/>
            <p:nvPr/>
          </p:nvSpPr>
          <p:spPr>
            <a:xfrm>
              <a:off x="5237423" y="1972690"/>
              <a:ext cx="1594100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1000" b="1" kern="0" dirty="0">
                  <a:ln>
                    <a:solidFill>
                      <a:schemeClr val="bg1">
                        <a:lumMod val="50000"/>
                        <a:alpha val="0"/>
                      </a:schemeClr>
                    </a:solidFill>
                  </a:ln>
                  <a:solidFill>
                    <a:schemeClr val="accent6">
                      <a:lumMod val="75000"/>
                    </a:schemeClr>
                  </a:solidFill>
                  <a:latin typeface="KoPub돋움체 Medium" panose="00000600000000000000" pitchFamily="2" charset="-127"/>
                  <a:ea typeface="KoPub돋움체 Medium" panose="00000600000000000000" pitchFamily="2" charset="-127"/>
                  <a:cs typeface="KoPubWorld돋움체 Medium" panose="00000600000000000000" pitchFamily="2" charset="-127"/>
                </a:rPr>
                <a:t>연 </a:t>
              </a:r>
              <a:r>
                <a:rPr lang="en-US" altLang="ko-KR" sz="1000" b="1" kern="0" dirty="0">
                  <a:ln>
                    <a:solidFill>
                      <a:schemeClr val="bg1">
                        <a:lumMod val="50000"/>
                        <a:alpha val="0"/>
                      </a:schemeClr>
                    </a:solidFill>
                  </a:ln>
                  <a:solidFill>
                    <a:schemeClr val="accent6">
                      <a:lumMod val="75000"/>
                    </a:schemeClr>
                  </a:solidFill>
                  <a:latin typeface="KoPub돋움체 Medium" panose="00000600000000000000" pitchFamily="2" charset="-127"/>
                  <a:ea typeface="KoPub돋움체 Medium" panose="00000600000000000000" pitchFamily="2" charset="-127"/>
                  <a:cs typeface="KoPubWorld돋움체 Medium" panose="00000600000000000000" pitchFamily="2" charset="-127"/>
                </a:rPr>
                <a:t>2,500</a:t>
              </a:r>
              <a:r>
                <a:rPr lang="ko-KR" altLang="en-US" sz="1000" b="1" kern="0" dirty="0" err="1">
                  <a:ln>
                    <a:solidFill>
                      <a:schemeClr val="bg1">
                        <a:lumMod val="50000"/>
                        <a:alpha val="0"/>
                      </a:schemeClr>
                    </a:solidFill>
                  </a:ln>
                  <a:solidFill>
                    <a:schemeClr val="accent6">
                      <a:lumMod val="75000"/>
                    </a:schemeClr>
                  </a:solidFill>
                  <a:latin typeface="KoPub돋움체 Medium" panose="00000600000000000000" pitchFamily="2" charset="-127"/>
                  <a:ea typeface="KoPub돋움체 Medium" panose="00000600000000000000" pitchFamily="2" charset="-127"/>
                  <a:cs typeface="KoPubWorld돋움체 Medium" panose="00000600000000000000" pitchFamily="2" charset="-127"/>
                </a:rPr>
                <a:t>억원</a:t>
              </a:r>
              <a:r>
                <a:rPr lang="ko-KR" altLang="en-US" sz="1000" b="1" kern="0" dirty="0">
                  <a:ln>
                    <a:solidFill>
                      <a:schemeClr val="bg1">
                        <a:lumMod val="50000"/>
                        <a:alpha val="0"/>
                      </a:schemeClr>
                    </a:solidFill>
                  </a:ln>
                  <a:solidFill>
                    <a:schemeClr val="accent6">
                      <a:lumMod val="75000"/>
                    </a:schemeClr>
                  </a:solidFill>
                  <a:latin typeface="KoPub돋움체 Medium" panose="00000600000000000000" pitchFamily="2" charset="-127"/>
                  <a:ea typeface="KoPub돋움체 Medium" panose="00000600000000000000" pitchFamily="2" charset="-127"/>
                  <a:cs typeface="KoPubWorld돋움체 Medium" panose="00000600000000000000" pitchFamily="2" charset="-127"/>
                </a:rPr>
                <a:t> </a:t>
              </a:r>
              <a:endParaRPr lang="en-US" altLang="ko-KR" sz="1000" b="1" kern="0" dirty="0">
                <a:ln>
                  <a:solidFill>
                    <a:schemeClr val="bg1">
                      <a:lumMod val="50000"/>
                      <a:alpha val="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KoPubWorld돋움체 Medium" panose="00000600000000000000" pitchFamily="2" charset="-127"/>
              </a:endParaRPr>
            </a:p>
            <a:p>
              <a:r>
                <a:rPr lang="ko-KR" altLang="en-US" sz="1000" b="1" kern="0" dirty="0">
                  <a:ln>
                    <a:solidFill>
                      <a:schemeClr val="bg1">
                        <a:lumMod val="50000"/>
                        <a:alpha val="0"/>
                      </a:schemeClr>
                    </a:solidFill>
                  </a:ln>
                  <a:solidFill>
                    <a:schemeClr val="accent6">
                      <a:lumMod val="75000"/>
                    </a:schemeClr>
                  </a:solidFill>
                  <a:latin typeface="KoPub돋움체 Medium" panose="00000600000000000000" pitchFamily="2" charset="-127"/>
                  <a:ea typeface="KoPub돋움체 Medium" panose="00000600000000000000" pitchFamily="2" charset="-127"/>
                  <a:cs typeface="KoPubWorld돋움체 Medium" panose="00000600000000000000" pitchFamily="2" charset="-127"/>
                </a:rPr>
                <a:t>내외의 재난방지 예산</a:t>
              </a:r>
              <a:endParaRPr lang="en-US" altLang="ko-KR" sz="1000" b="1" kern="0" dirty="0">
                <a:ln>
                  <a:solidFill>
                    <a:schemeClr val="bg1">
                      <a:lumMod val="50000"/>
                      <a:alpha val="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KoPubWorld돋움체 Medium" panose="00000600000000000000" pitchFamily="2" charset="-127"/>
              </a:endParaRPr>
            </a:p>
            <a:p>
              <a:pPr marL="171450" indent="-171450">
                <a:buFont typeface="Wingdings" panose="05000000000000000000" pitchFamily="2" charset="2"/>
                <a:buChar char="à"/>
              </a:pPr>
              <a:r>
                <a:rPr lang="ko-KR" altLang="en-US" sz="1000" b="1" kern="0" dirty="0">
                  <a:ln>
                    <a:solidFill>
                      <a:schemeClr val="bg1">
                        <a:lumMod val="50000"/>
                        <a:alpha val="0"/>
                      </a:schemeClr>
                    </a:solidFill>
                  </a:ln>
                  <a:solidFill>
                    <a:schemeClr val="accent6">
                      <a:lumMod val="75000"/>
                    </a:schemeClr>
                  </a:solidFill>
                  <a:latin typeface="KoPub돋움체 Medium" panose="00000600000000000000" pitchFamily="2" charset="-127"/>
                  <a:ea typeface="KoPub돋움체 Medium" panose="00000600000000000000" pitchFamily="2" charset="-127"/>
                  <a:cs typeface="KoPubWorld돋움체 Medium" panose="00000600000000000000" pitchFamily="2" charset="-127"/>
                  <a:sym typeface="Wingdings" panose="05000000000000000000" pitchFamily="2" charset="2"/>
                </a:rPr>
                <a:t>태풍</a:t>
              </a:r>
              <a:r>
                <a:rPr lang="en-US" altLang="ko-KR" sz="1000" b="1" kern="0" dirty="0">
                  <a:ln>
                    <a:solidFill>
                      <a:schemeClr val="bg1">
                        <a:lumMod val="50000"/>
                        <a:alpha val="0"/>
                      </a:schemeClr>
                    </a:solidFill>
                  </a:ln>
                  <a:solidFill>
                    <a:schemeClr val="accent6">
                      <a:lumMod val="75000"/>
                    </a:schemeClr>
                  </a:solidFill>
                  <a:latin typeface="KoPub돋움체 Medium" panose="00000600000000000000" pitchFamily="2" charset="-127"/>
                  <a:ea typeface="KoPub돋움체 Medium" panose="00000600000000000000" pitchFamily="2" charset="-127"/>
                  <a:cs typeface="KoPubWorld돋움체 Medium" panose="00000600000000000000" pitchFamily="2" charset="-127"/>
                  <a:sym typeface="Wingdings" panose="05000000000000000000" pitchFamily="2" charset="2"/>
                </a:rPr>
                <a:t>, </a:t>
              </a:r>
              <a:r>
                <a:rPr lang="ko-KR" altLang="en-US" sz="1000" b="1" kern="0" dirty="0">
                  <a:ln>
                    <a:solidFill>
                      <a:schemeClr val="bg1">
                        <a:lumMod val="50000"/>
                        <a:alpha val="0"/>
                      </a:schemeClr>
                    </a:solidFill>
                  </a:ln>
                  <a:solidFill>
                    <a:schemeClr val="accent6">
                      <a:lumMod val="75000"/>
                    </a:schemeClr>
                  </a:solidFill>
                  <a:latin typeface="KoPub돋움체 Medium" panose="00000600000000000000" pitchFamily="2" charset="-127"/>
                  <a:ea typeface="KoPub돋움체 Medium" panose="00000600000000000000" pitchFamily="2" charset="-127"/>
                  <a:cs typeface="KoPubWorld돋움체 Medium" panose="00000600000000000000" pitchFamily="2" charset="-127"/>
                  <a:sym typeface="Wingdings" panose="05000000000000000000" pitchFamily="2" charset="2"/>
                </a:rPr>
                <a:t>호우 피해 반복</a:t>
              </a:r>
              <a:endParaRPr lang="ko-KR" altLang="en-US" sz="1000" b="1" kern="0" dirty="0">
                <a:ln>
                  <a:solidFill>
                    <a:schemeClr val="bg1">
                      <a:lumMod val="50000"/>
                      <a:alpha val="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KoPubWorld돋움체 Medium" panose="00000600000000000000" pitchFamily="2" charset="-127"/>
              </a:endParaRPr>
            </a:p>
          </p:txBody>
        </p:sp>
      </p:grpSp>
      <p:pic>
        <p:nvPicPr>
          <p:cNvPr id="125" name="_x305270032" descr="EMB00000644065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68" b="2103"/>
          <a:stretch>
            <a:fillRect/>
          </a:stretch>
        </p:blipFill>
        <p:spPr bwMode="auto">
          <a:xfrm>
            <a:off x="4765733" y="3200441"/>
            <a:ext cx="1737606" cy="1464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6" name="그림 125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585021" y="3208296"/>
            <a:ext cx="2249822" cy="1516848"/>
          </a:xfrm>
          <a:prstGeom prst="rect">
            <a:avLst/>
          </a:prstGeom>
        </p:spPr>
      </p:pic>
      <p:pic>
        <p:nvPicPr>
          <p:cNvPr id="127" name="그림 126" descr="태풍 차바 이동경로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76172" y="2303855"/>
            <a:ext cx="3049153" cy="2400118"/>
          </a:xfrm>
          <a:prstGeom prst="rect">
            <a:avLst/>
          </a:prstGeom>
        </p:spPr>
      </p:pic>
      <p:grpSp>
        <p:nvGrpSpPr>
          <p:cNvPr id="3" name="그룹 2"/>
          <p:cNvGrpSpPr/>
          <p:nvPr/>
        </p:nvGrpSpPr>
        <p:grpSpPr>
          <a:xfrm>
            <a:off x="2426784" y="2174653"/>
            <a:ext cx="1980000" cy="1470572"/>
            <a:chOff x="4790338" y="3614612"/>
            <a:chExt cx="1980000" cy="1470572"/>
          </a:xfrm>
        </p:grpSpPr>
        <p:sp>
          <p:nvSpPr>
            <p:cNvPr id="61" name="TextBox 60"/>
            <p:cNvSpPr txBox="1"/>
            <p:nvPr/>
          </p:nvSpPr>
          <p:spPr>
            <a:xfrm>
              <a:off x="4790338" y="4725184"/>
              <a:ext cx="1980000" cy="36000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square" lIns="0" tIns="0" rIns="0" bIns="0" rtlCol="0" anchor="ctr" anchorCtr="0">
              <a:noAutofit/>
            </a:bodyPr>
            <a:lstStyle/>
            <a:p>
              <a:pPr algn="ctr"/>
              <a:r>
                <a:rPr lang="en-US" altLang="ko-KR" sz="900" b="1" kern="0" dirty="0">
                  <a:ln>
                    <a:solidFill>
                      <a:schemeClr val="bg1">
                        <a:lumMod val="50000"/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Medium" panose="00000600000000000000" pitchFamily="2" charset="-127"/>
                  <a:ea typeface="KoPub돋움체 Medium" panose="00000600000000000000" pitchFamily="2" charset="-127"/>
                  <a:cs typeface="KoPubWorld돋움체 Medium" panose="00000600000000000000" pitchFamily="2" charset="-127"/>
                </a:rPr>
                <a:t>2016</a:t>
              </a:r>
              <a:r>
                <a:rPr lang="ko-KR" altLang="en-US" sz="900" b="1" kern="0" dirty="0">
                  <a:ln>
                    <a:solidFill>
                      <a:schemeClr val="bg1">
                        <a:lumMod val="50000"/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Medium" panose="00000600000000000000" pitchFamily="2" charset="-127"/>
                  <a:ea typeface="KoPub돋움체 Medium" panose="00000600000000000000" pitchFamily="2" charset="-127"/>
                  <a:cs typeface="KoPubWorld돋움체 Medium" panose="00000600000000000000" pitchFamily="2" charset="-127"/>
                </a:rPr>
                <a:t>년 </a:t>
              </a:r>
              <a:r>
                <a:rPr lang="en-US" altLang="ko-KR" sz="900" b="1" kern="0" dirty="0">
                  <a:ln>
                    <a:solidFill>
                      <a:schemeClr val="bg1">
                        <a:lumMod val="50000"/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Medium" panose="00000600000000000000" pitchFamily="2" charset="-127"/>
                  <a:ea typeface="KoPub돋움체 Medium" panose="00000600000000000000" pitchFamily="2" charset="-127"/>
                  <a:cs typeface="KoPubWorld돋움체 Medium" panose="00000600000000000000" pitchFamily="2" charset="-127"/>
                </a:rPr>
                <a:t>8</a:t>
              </a:r>
              <a:r>
                <a:rPr lang="ko-KR" altLang="en-US" sz="900" b="1" kern="0" dirty="0">
                  <a:ln>
                    <a:solidFill>
                      <a:schemeClr val="bg1">
                        <a:lumMod val="50000"/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Medium" panose="00000600000000000000" pitchFamily="2" charset="-127"/>
                  <a:ea typeface="KoPub돋움체 Medium" panose="00000600000000000000" pitchFamily="2" charset="-127"/>
                  <a:cs typeface="KoPubWorld돋움체 Medium" panose="00000600000000000000" pitchFamily="2" charset="-127"/>
                </a:rPr>
                <a:t>월 </a:t>
              </a:r>
              <a:r>
                <a:rPr lang="en-US" altLang="ko-KR" sz="900" b="1" kern="0" dirty="0">
                  <a:ln>
                    <a:solidFill>
                      <a:schemeClr val="bg1">
                        <a:lumMod val="50000"/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Medium" panose="00000600000000000000" pitchFamily="2" charset="-127"/>
                  <a:ea typeface="KoPub돋움체 Medium" panose="00000600000000000000" pitchFamily="2" charset="-127"/>
                  <a:cs typeface="KoPubWorld돋움체 Medium" panose="00000600000000000000" pitchFamily="2" charset="-127"/>
                </a:rPr>
                <a:t>25</a:t>
              </a:r>
              <a:r>
                <a:rPr lang="ko-KR" altLang="en-US" sz="900" b="1" kern="0" dirty="0">
                  <a:ln>
                    <a:solidFill>
                      <a:schemeClr val="bg1">
                        <a:lumMod val="50000"/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Medium" panose="00000600000000000000" pitchFamily="2" charset="-127"/>
                  <a:ea typeface="KoPub돋움체 Medium" panose="00000600000000000000" pitchFamily="2" charset="-127"/>
                  <a:cs typeface="KoPubWorld돋움체 Medium" panose="00000600000000000000" pitchFamily="2" charset="-127"/>
                </a:rPr>
                <a:t>일 태풍 </a:t>
              </a:r>
              <a:r>
                <a:rPr lang="en-US" altLang="ko-KR" sz="900" b="1" kern="0" dirty="0">
                  <a:ln>
                    <a:solidFill>
                      <a:schemeClr val="bg1">
                        <a:lumMod val="50000"/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Medium" panose="00000600000000000000" pitchFamily="2" charset="-127"/>
                  <a:ea typeface="KoPub돋움체 Medium" panose="00000600000000000000" pitchFamily="2" charset="-127"/>
                  <a:cs typeface="KoPubWorld돋움체 Medium" panose="00000600000000000000" pitchFamily="2" charset="-127"/>
                </a:rPr>
                <a:t>‘</a:t>
              </a:r>
              <a:r>
                <a:rPr lang="ko-KR" altLang="en-US" sz="900" b="1" kern="0" dirty="0" err="1">
                  <a:ln>
                    <a:solidFill>
                      <a:schemeClr val="bg1">
                        <a:lumMod val="50000"/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Medium" panose="00000600000000000000" pitchFamily="2" charset="-127"/>
                  <a:ea typeface="KoPub돋움체 Medium" panose="00000600000000000000" pitchFamily="2" charset="-127"/>
                  <a:cs typeface="KoPubWorld돋움체 Medium" panose="00000600000000000000" pitchFamily="2" charset="-127"/>
                </a:rPr>
                <a:t>차바</a:t>
              </a:r>
              <a:r>
                <a:rPr lang="en-US" altLang="ko-KR" sz="900" b="1" kern="0" dirty="0">
                  <a:ln>
                    <a:solidFill>
                      <a:schemeClr val="bg1">
                        <a:lumMod val="50000"/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Medium" panose="00000600000000000000" pitchFamily="2" charset="-127"/>
                  <a:ea typeface="KoPub돋움체 Medium" panose="00000600000000000000" pitchFamily="2" charset="-127"/>
                  <a:cs typeface="KoPubWorld돋움체 Medium" panose="00000600000000000000" pitchFamily="2" charset="-127"/>
                </a:rPr>
                <a:t>’</a:t>
              </a:r>
              <a:r>
                <a:rPr lang="ko-KR" altLang="en-US" sz="900" b="1" kern="0" dirty="0">
                  <a:ln>
                    <a:solidFill>
                      <a:schemeClr val="bg1">
                        <a:lumMod val="50000"/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Medium" panose="00000600000000000000" pitchFamily="2" charset="-127"/>
                  <a:ea typeface="KoPub돋움체 Medium" panose="00000600000000000000" pitchFamily="2" charset="-127"/>
                  <a:cs typeface="KoPubWorld돋움체 Medium" panose="00000600000000000000" pitchFamily="2" charset="-127"/>
                </a:rPr>
                <a:t>로 인한 하천 범람 </a:t>
              </a:r>
              <a:r>
                <a:rPr lang="en-US" altLang="ko-KR" sz="900" b="1" kern="0" dirty="0">
                  <a:ln>
                    <a:solidFill>
                      <a:schemeClr val="bg1">
                        <a:lumMod val="50000"/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Medium" panose="00000600000000000000" pitchFamily="2" charset="-127"/>
                  <a:ea typeface="KoPub돋움체 Medium" panose="00000600000000000000" pitchFamily="2" charset="-127"/>
                  <a:cs typeface="KoPubWorld돋움체 Medium" panose="00000600000000000000" pitchFamily="2" charset="-127"/>
                </a:rPr>
                <a:t>(</a:t>
              </a:r>
              <a:r>
                <a:rPr lang="ko-KR" altLang="en-US" sz="900" b="1" kern="0" dirty="0">
                  <a:ln>
                    <a:solidFill>
                      <a:schemeClr val="bg1">
                        <a:lumMod val="50000"/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Medium" panose="00000600000000000000" pitchFamily="2" charset="-127"/>
                  <a:ea typeface="KoPub돋움체 Medium" panose="00000600000000000000" pitchFamily="2" charset="-127"/>
                  <a:cs typeface="KoPubWorld돋움체 Medium" panose="00000600000000000000" pitchFamily="2" charset="-127"/>
                </a:rPr>
                <a:t>출처</a:t>
              </a:r>
              <a:r>
                <a:rPr lang="en-US" altLang="ko-KR" sz="900" b="1" kern="0" dirty="0">
                  <a:ln>
                    <a:solidFill>
                      <a:schemeClr val="bg1">
                        <a:lumMod val="50000"/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Medium" panose="00000600000000000000" pitchFamily="2" charset="-127"/>
                  <a:ea typeface="KoPub돋움체 Medium" panose="00000600000000000000" pitchFamily="2" charset="-127"/>
                  <a:cs typeface="KoPubWorld돋움체 Medium" panose="00000600000000000000" pitchFamily="2" charset="-127"/>
                </a:rPr>
                <a:t>: </a:t>
              </a:r>
              <a:r>
                <a:rPr lang="ko-KR" altLang="en-US" sz="900" b="1" kern="0" dirty="0" err="1">
                  <a:ln>
                    <a:solidFill>
                      <a:schemeClr val="bg1">
                        <a:lumMod val="50000"/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Medium" panose="00000600000000000000" pitchFamily="2" charset="-127"/>
                  <a:ea typeface="KoPub돋움체 Medium" panose="00000600000000000000" pitchFamily="2" charset="-127"/>
                  <a:cs typeface="KoPubWorld돋움체 Medium" panose="00000600000000000000" pitchFamily="2" charset="-127"/>
                </a:rPr>
                <a:t>제민일보</a:t>
              </a:r>
              <a:r>
                <a:rPr lang="en-US" altLang="ko-KR" sz="900" b="1" kern="0" dirty="0">
                  <a:ln>
                    <a:solidFill>
                      <a:schemeClr val="bg1">
                        <a:lumMod val="50000"/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Medium" panose="00000600000000000000" pitchFamily="2" charset="-127"/>
                  <a:ea typeface="KoPub돋움체 Medium" panose="00000600000000000000" pitchFamily="2" charset="-127"/>
                  <a:cs typeface="KoPubWorld돋움체 Medium" panose="00000600000000000000" pitchFamily="2" charset="-127"/>
                </a:rPr>
                <a:t>)</a:t>
              </a:r>
              <a:endParaRPr lang="ko-KR" altLang="en-US" sz="900" b="1" kern="0" dirty="0">
                <a:ln>
                  <a:solidFill>
                    <a:schemeClr val="bg1">
                      <a:lumMod val="50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KoPubWorld돋움체 Medium" panose="00000600000000000000" pitchFamily="2" charset="-127"/>
              </a:endParaRPr>
            </a:p>
          </p:txBody>
        </p:sp>
        <p:pic>
          <p:nvPicPr>
            <p:cNvPr id="120" name="_x76159680" descr="EMB000036fc05d5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92900" y="3614612"/>
              <a:ext cx="1977438" cy="10890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" name="그룹 3"/>
          <p:cNvGrpSpPr/>
          <p:nvPr/>
        </p:nvGrpSpPr>
        <p:grpSpPr>
          <a:xfrm>
            <a:off x="2425813" y="3728428"/>
            <a:ext cx="1980000" cy="1470572"/>
            <a:chOff x="6833864" y="3614612"/>
            <a:chExt cx="1980000" cy="1470572"/>
          </a:xfrm>
        </p:grpSpPr>
        <p:sp>
          <p:nvSpPr>
            <p:cNvPr id="60" name="TextBox 59"/>
            <p:cNvSpPr txBox="1"/>
            <p:nvPr/>
          </p:nvSpPr>
          <p:spPr>
            <a:xfrm>
              <a:off x="6833864" y="4725184"/>
              <a:ext cx="1980000" cy="36000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square" lIns="0" tIns="0" rIns="0" bIns="0" rtlCol="0" anchor="ctr" anchorCtr="0">
              <a:noAutofit/>
            </a:bodyPr>
            <a:lstStyle/>
            <a:p>
              <a:pPr algn="ctr"/>
              <a:r>
                <a:rPr lang="en-US" altLang="ko-KR" sz="900" b="1" kern="0" dirty="0">
                  <a:ln>
                    <a:solidFill>
                      <a:schemeClr val="bg1">
                        <a:lumMod val="50000"/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Medium" panose="00000600000000000000" pitchFamily="2" charset="-127"/>
                  <a:ea typeface="KoPub돋움체 Medium" panose="00000600000000000000" pitchFamily="2" charset="-127"/>
                  <a:cs typeface="KoPubWorld돋움체 Medium" panose="00000600000000000000" pitchFamily="2" charset="-127"/>
                </a:rPr>
                <a:t>2018</a:t>
              </a:r>
              <a:r>
                <a:rPr lang="ko-KR" altLang="en-US" sz="900" b="1" kern="0" dirty="0">
                  <a:ln>
                    <a:solidFill>
                      <a:schemeClr val="bg1">
                        <a:lumMod val="50000"/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Medium" panose="00000600000000000000" pitchFamily="2" charset="-127"/>
                  <a:ea typeface="KoPub돋움체 Medium" panose="00000600000000000000" pitchFamily="2" charset="-127"/>
                  <a:cs typeface="KoPubWorld돋움체 Medium" panose="00000600000000000000" pitchFamily="2" charset="-127"/>
                </a:rPr>
                <a:t>년 </a:t>
              </a:r>
              <a:r>
                <a:rPr lang="en-US" altLang="ko-KR" sz="900" b="1" kern="0" dirty="0">
                  <a:ln>
                    <a:solidFill>
                      <a:schemeClr val="bg1">
                        <a:lumMod val="50000"/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Medium" panose="00000600000000000000" pitchFamily="2" charset="-127"/>
                  <a:ea typeface="KoPub돋움체 Medium" panose="00000600000000000000" pitchFamily="2" charset="-127"/>
                  <a:cs typeface="KoPubWorld돋움체 Medium" panose="00000600000000000000" pitchFamily="2" charset="-127"/>
                </a:rPr>
                <a:t>1</a:t>
              </a:r>
              <a:r>
                <a:rPr lang="ko-KR" altLang="en-US" sz="900" b="1" kern="0" dirty="0">
                  <a:ln>
                    <a:solidFill>
                      <a:schemeClr val="bg1">
                        <a:lumMod val="50000"/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Medium" panose="00000600000000000000" pitchFamily="2" charset="-127"/>
                  <a:ea typeface="KoPub돋움체 Medium" panose="00000600000000000000" pitchFamily="2" charset="-127"/>
                  <a:cs typeface="KoPubWorld돋움체 Medium" panose="00000600000000000000" pitchFamily="2" charset="-127"/>
                </a:rPr>
                <a:t>월 </a:t>
              </a:r>
              <a:r>
                <a:rPr lang="en-US" altLang="ko-KR" sz="900" b="1" kern="0" dirty="0">
                  <a:ln>
                    <a:solidFill>
                      <a:schemeClr val="bg1">
                        <a:lumMod val="50000"/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Medium" panose="00000600000000000000" pitchFamily="2" charset="-127"/>
                  <a:ea typeface="KoPub돋움체 Medium" panose="00000600000000000000" pitchFamily="2" charset="-127"/>
                  <a:cs typeface="KoPubWorld돋움체 Medium" panose="00000600000000000000" pitchFamily="2" charset="-127"/>
                </a:rPr>
                <a:t>4</a:t>
              </a:r>
              <a:r>
                <a:rPr lang="ko-KR" altLang="en-US" sz="900" b="1" kern="0" dirty="0">
                  <a:ln>
                    <a:solidFill>
                      <a:schemeClr val="bg1">
                        <a:lumMod val="50000"/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Medium" panose="00000600000000000000" pitchFamily="2" charset="-127"/>
                  <a:ea typeface="KoPub돋움체 Medium" panose="00000600000000000000" pitchFamily="2" charset="-127"/>
                  <a:cs typeface="KoPubWorld돋움체 Medium" panose="00000600000000000000" pitchFamily="2" charset="-127"/>
                </a:rPr>
                <a:t>일 태풍 </a:t>
              </a:r>
              <a:r>
                <a:rPr lang="en-US" altLang="ko-KR" sz="900" b="1" kern="0" dirty="0">
                  <a:ln>
                    <a:solidFill>
                      <a:schemeClr val="bg1">
                        <a:lumMod val="50000"/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Medium" panose="00000600000000000000" pitchFamily="2" charset="-127"/>
                  <a:ea typeface="KoPub돋움체 Medium" panose="00000600000000000000" pitchFamily="2" charset="-127"/>
                  <a:cs typeface="KoPubWorld돋움체 Medium" panose="00000600000000000000" pitchFamily="2" charset="-127"/>
                </a:rPr>
                <a:t>‘</a:t>
              </a:r>
              <a:r>
                <a:rPr lang="ko-KR" altLang="en-US" sz="900" b="1" kern="0" dirty="0" err="1">
                  <a:ln>
                    <a:solidFill>
                      <a:schemeClr val="bg1">
                        <a:lumMod val="50000"/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Medium" panose="00000600000000000000" pitchFamily="2" charset="-127"/>
                  <a:ea typeface="KoPub돋움체 Medium" panose="00000600000000000000" pitchFamily="2" charset="-127"/>
                  <a:cs typeface="KoPubWorld돋움체 Medium" panose="00000600000000000000" pitchFamily="2" charset="-127"/>
                </a:rPr>
                <a:t>솔릭</a:t>
              </a:r>
              <a:r>
                <a:rPr lang="en-US" altLang="ko-KR" sz="900" b="1" kern="0" dirty="0">
                  <a:ln>
                    <a:solidFill>
                      <a:schemeClr val="bg1">
                        <a:lumMod val="50000"/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Medium" panose="00000600000000000000" pitchFamily="2" charset="-127"/>
                  <a:ea typeface="KoPub돋움체 Medium" panose="00000600000000000000" pitchFamily="2" charset="-127"/>
                  <a:cs typeface="KoPubWorld돋움체 Medium" panose="00000600000000000000" pitchFamily="2" charset="-127"/>
                </a:rPr>
                <a:t>’</a:t>
              </a:r>
              <a:r>
                <a:rPr lang="ko-KR" altLang="en-US" sz="900" b="1" kern="0" dirty="0">
                  <a:ln>
                    <a:solidFill>
                      <a:schemeClr val="bg1">
                        <a:lumMod val="50000"/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Medium" panose="00000600000000000000" pitchFamily="2" charset="-127"/>
                  <a:ea typeface="KoPub돋움체 Medium" panose="00000600000000000000" pitchFamily="2" charset="-127"/>
                  <a:cs typeface="KoPubWorld돋움체 Medium" panose="00000600000000000000" pitchFamily="2" charset="-127"/>
                </a:rPr>
                <a:t>으로 서귀포 </a:t>
              </a:r>
              <a:r>
                <a:rPr lang="ko-KR" altLang="en-US" sz="900" b="1" kern="0" dirty="0" err="1">
                  <a:ln>
                    <a:solidFill>
                      <a:schemeClr val="bg1">
                        <a:lumMod val="50000"/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Medium" panose="00000600000000000000" pitchFamily="2" charset="-127"/>
                  <a:ea typeface="KoPub돋움체 Medium" panose="00000600000000000000" pitchFamily="2" charset="-127"/>
                  <a:cs typeface="KoPubWorld돋움체 Medium" panose="00000600000000000000" pitchFamily="2" charset="-127"/>
                </a:rPr>
                <a:t>소정방폭포</a:t>
              </a:r>
              <a:r>
                <a:rPr lang="ko-KR" altLang="en-US" sz="900" b="1" kern="0" dirty="0">
                  <a:ln>
                    <a:solidFill>
                      <a:schemeClr val="bg1">
                        <a:lumMod val="50000"/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Medium" panose="00000600000000000000" pitchFamily="2" charset="-127"/>
                  <a:ea typeface="KoPub돋움체 Medium" panose="00000600000000000000" pitchFamily="2" charset="-127"/>
                  <a:cs typeface="KoPubWorld돋움체 Medium" panose="00000600000000000000" pitchFamily="2" charset="-127"/>
                </a:rPr>
                <a:t> 관광객 실종</a:t>
              </a:r>
              <a:r>
                <a:rPr lang="en-US" altLang="ko-KR" sz="900" b="1" kern="0" dirty="0">
                  <a:ln>
                    <a:solidFill>
                      <a:schemeClr val="bg1">
                        <a:lumMod val="50000"/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Medium" panose="00000600000000000000" pitchFamily="2" charset="-127"/>
                  <a:ea typeface="KoPub돋움체 Medium" panose="00000600000000000000" pitchFamily="2" charset="-127"/>
                  <a:cs typeface="KoPubWorld돋움체 Medium" panose="00000600000000000000" pitchFamily="2" charset="-127"/>
                </a:rPr>
                <a:t>(</a:t>
              </a:r>
              <a:r>
                <a:rPr lang="ko-KR" altLang="en-US" sz="900" b="1" kern="0" dirty="0">
                  <a:ln>
                    <a:solidFill>
                      <a:schemeClr val="bg1">
                        <a:lumMod val="50000"/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Medium" panose="00000600000000000000" pitchFamily="2" charset="-127"/>
                  <a:ea typeface="KoPub돋움체 Medium" panose="00000600000000000000" pitchFamily="2" charset="-127"/>
                  <a:cs typeface="KoPubWorld돋움체 Medium" panose="00000600000000000000" pitchFamily="2" charset="-127"/>
                </a:rPr>
                <a:t>출처</a:t>
              </a:r>
              <a:r>
                <a:rPr lang="en-US" altLang="ko-KR" sz="900" b="1" kern="0" dirty="0">
                  <a:ln>
                    <a:solidFill>
                      <a:schemeClr val="bg1">
                        <a:lumMod val="50000"/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Medium" panose="00000600000000000000" pitchFamily="2" charset="-127"/>
                  <a:ea typeface="KoPub돋움체 Medium" panose="00000600000000000000" pitchFamily="2" charset="-127"/>
                  <a:cs typeface="KoPubWorld돋움체 Medium" panose="00000600000000000000" pitchFamily="2" charset="-127"/>
                </a:rPr>
                <a:t>: </a:t>
              </a:r>
              <a:r>
                <a:rPr lang="ko-KR" altLang="en-US" sz="900" b="1" kern="0" dirty="0">
                  <a:ln>
                    <a:solidFill>
                      <a:schemeClr val="bg1">
                        <a:lumMod val="50000"/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Medium" panose="00000600000000000000" pitchFamily="2" charset="-127"/>
                  <a:ea typeface="KoPub돋움체 Medium" panose="00000600000000000000" pitchFamily="2" charset="-127"/>
                  <a:cs typeface="KoPubWorld돋움체 Medium" panose="00000600000000000000" pitchFamily="2" charset="-127"/>
                </a:rPr>
                <a:t>한라일보</a:t>
              </a:r>
              <a:r>
                <a:rPr lang="en-US" altLang="ko-KR" sz="900" b="1" kern="0" dirty="0">
                  <a:ln>
                    <a:solidFill>
                      <a:schemeClr val="bg1">
                        <a:lumMod val="50000"/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Medium" panose="00000600000000000000" pitchFamily="2" charset="-127"/>
                  <a:ea typeface="KoPub돋움체 Medium" panose="00000600000000000000" pitchFamily="2" charset="-127"/>
                  <a:cs typeface="KoPubWorld돋움체 Medium" panose="00000600000000000000" pitchFamily="2" charset="-127"/>
                </a:rPr>
                <a:t>)</a:t>
              </a:r>
              <a:endParaRPr lang="ko-KR" altLang="en-US" sz="900" b="1" kern="0" dirty="0">
                <a:ln>
                  <a:solidFill>
                    <a:schemeClr val="bg1">
                      <a:lumMod val="50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KoPubWorld돋움체 Medium" panose="00000600000000000000" pitchFamily="2" charset="-127"/>
              </a:endParaRPr>
            </a:p>
          </p:txBody>
        </p:sp>
        <p:pic>
          <p:nvPicPr>
            <p:cNvPr id="121" name="_x59299160" descr="EMB000036fc05d8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43521" y="3614612"/>
              <a:ext cx="1970343" cy="10782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30" name="_x244683424" descr="EMB00000cbc01d1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1479" y="1923579"/>
            <a:ext cx="1861627" cy="1120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1" name="_x244365480" descr="EMB00000cbc027e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1" t="1369" r="1419" b="3482"/>
          <a:stretch/>
        </p:blipFill>
        <p:spPr bwMode="auto">
          <a:xfrm>
            <a:off x="4810273" y="1949111"/>
            <a:ext cx="1861627" cy="1103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" name="그림 132" descr="제주시삼양동.jp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6516216" y="2374280"/>
            <a:ext cx="2398676" cy="883228"/>
          </a:xfrm>
          <a:prstGeom prst="rect">
            <a:avLst/>
          </a:prstGeom>
        </p:spPr>
      </p:pic>
      <p:grpSp>
        <p:nvGrpSpPr>
          <p:cNvPr id="58" name="그룹 57"/>
          <p:cNvGrpSpPr/>
          <p:nvPr/>
        </p:nvGrpSpPr>
        <p:grpSpPr>
          <a:xfrm>
            <a:off x="4785589" y="5013176"/>
            <a:ext cx="4106891" cy="215444"/>
            <a:chOff x="4857597" y="4933664"/>
            <a:chExt cx="4106891" cy="215444"/>
          </a:xfrm>
        </p:grpSpPr>
        <p:grpSp>
          <p:nvGrpSpPr>
            <p:cNvPr id="68" name="그룹 74"/>
            <p:cNvGrpSpPr/>
            <p:nvPr/>
          </p:nvGrpSpPr>
          <p:grpSpPr>
            <a:xfrm>
              <a:off x="4857597" y="4953575"/>
              <a:ext cx="180935" cy="175622"/>
              <a:chOff x="375765" y="3156578"/>
              <a:chExt cx="180935" cy="175622"/>
            </a:xfrm>
          </p:grpSpPr>
          <p:sp>
            <p:nvSpPr>
              <p:cNvPr id="70" name="Freeform 8"/>
              <p:cNvSpPr>
                <a:spLocks/>
              </p:cNvSpPr>
              <p:nvPr/>
            </p:nvSpPr>
            <p:spPr bwMode="auto">
              <a:xfrm>
                <a:off x="375765" y="3164575"/>
                <a:ext cx="170456" cy="167625"/>
              </a:xfrm>
              <a:custGeom>
                <a:avLst/>
                <a:gdLst>
                  <a:gd name="T0" fmla="*/ 724 w 828"/>
                  <a:gd name="T1" fmla="*/ 376 h 828"/>
                  <a:gd name="T2" fmla="*/ 724 w 828"/>
                  <a:gd name="T3" fmla="*/ 609 h 828"/>
                  <a:gd name="T4" fmla="*/ 609 w 828"/>
                  <a:gd name="T5" fmla="*/ 724 h 828"/>
                  <a:gd name="T6" fmla="*/ 217 w 828"/>
                  <a:gd name="T7" fmla="*/ 724 h 828"/>
                  <a:gd name="T8" fmla="*/ 104 w 828"/>
                  <a:gd name="T9" fmla="*/ 609 h 828"/>
                  <a:gd name="T10" fmla="*/ 104 w 828"/>
                  <a:gd name="T11" fmla="*/ 218 h 828"/>
                  <a:gd name="T12" fmla="*/ 217 w 828"/>
                  <a:gd name="T13" fmla="*/ 104 h 828"/>
                  <a:gd name="T14" fmla="*/ 541 w 828"/>
                  <a:gd name="T15" fmla="*/ 104 h 828"/>
                  <a:gd name="T16" fmla="*/ 628 w 828"/>
                  <a:gd name="T17" fmla="*/ 1 h 828"/>
                  <a:gd name="T18" fmla="*/ 609 w 828"/>
                  <a:gd name="T19" fmla="*/ 0 h 828"/>
                  <a:gd name="T20" fmla="*/ 217 w 828"/>
                  <a:gd name="T21" fmla="*/ 0 h 828"/>
                  <a:gd name="T22" fmla="*/ 0 w 828"/>
                  <a:gd name="T23" fmla="*/ 218 h 828"/>
                  <a:gd name="T24" fmla="*/ 0 w 828"/>
                  <a:gd name="T25" fmla="*/ 609 h 828"/>
                  <a:gd name="T26" fmla="*/ 217 w 828"/>
                  <a:gd name="T27" fmla="*/ 828 h 828"/>
                  <a:gd name="T28" fmla="*/ 609 w 828"/>
                  <a:gd name="T29" fmla="*/ 828 h 828"/>
                  <a:gd name="T30" fmla="*/ 828 w 828"/>
                  <a:gd name="T31" fmla="*/ 609 h 828"/>
                  <a:gd name="T32" fmla="*/ 828 w 828"/>
                  <a:gd name="T33" fmla="*/ 259 h 828"/>
                  <a:gd name="T34" fmla="*/ 828 w 828"/>
                  <a:gd name="T35" fmla="*/ 257 h 828"/>
                  <a:gd name="T36" fmla="*/ 724 w 828"/>
                  <a:gd name="T37" fmla="*/ 376 h 8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828" h="828">
                    <a:moveTo>
                      <a:pt x="724" y="376"/>
                    </a:moveTo>
                    <a:cubicBezTo>
                      <a:pt x="724" y="609"/>
                      <a:pt x="724" y="609"/>
                      <a:pt x="724" y="609"/>
                    </a:cubicBezTo>
                    <a:cubicBezTo>
                      <a:pt x="724" y="672"/>
                      <a:pt x="672" y="724"/>
                      <a:pt x="609" y="724"/>
                    </a:cubicBezTo>
                    <a:cubicBezTo>
                      <a:pt x="217" y="724"/>
                      <a:pt x="217" y="724"/>
                      <a:pt x="217" y="724"/>
                    </a:cubicBezTo>
                    <a:cubicBezTo>
                      <a:pt x="155" y="724"/>
                      <a:pt x="104" y="672"/>
                      <a:pt x="104" y="609"/>
                    </a:cubicBezTo>
                    <a:cubicBezTo>
                      <a:pt x="104" y="218"/>
                      <a:pt x="104" y="218"/>
                      <a:pt x="104" y="218"/>
                    </a:cubicBezTo>
                    <a:cubicBezTo>
                      <a:pt x="104" y="155"/>
                      <a:pt x="155" y="104"/>
                      <a:pt x="217" y="104"/>
                    </a:cubicBezTo>
                    <a:cubicBezTo>
                      <a:pt x="541" y="104"/>
                      <a:pt x="541" y="104"/>
                      <a:pt x="541" y="104"/>
                    </a:cubicBezTo>
                    <a:cubicBezTo>
                      <a:pt x="628" y="1"/>
                      <a:pt x="628" y="1"/>
                      <a:pt x="628" y="1"/>
                    </a:cubicBezTo>
                    <a:cubicBezTo>
                      <a:pt x="622" y="1"/>
                      <a:pt x="616" y="0"/>
                      <a:pt x="609" y="0"/>
                    </a:cubicBezTo>
                    <a:cubicBezTo>
                      <a:pt x="217" y="0"/>
                      <a:pt x="217" y="0"/>
                      <a:pt x="217" y="0"/>
                    </a:cubicBezTo>
                    <a:cubicBezTo>
                      <a:pt x="98" y="0"/>
                      <a:pt x="0" y="98"/>
                      <a:pt x="0" y="218"/>
                    </a:cubicBezTo>
                    <a:cubicBezTo>
                      <a:pt x="0" y="609"/>
                      <a:pt x="0" y="609"/>
                      <a:pt x="0" y="609"/>
                    </a:cubicBezTo>
                    <a:cubicBezTo>
                      <a:pt x="0" y="729"/>
                      <a:pt x="98" y="828"/>
                      <a:pt x="217" y="828"/>
                    </a:cubicBezTo>
                    <a:cubicBezTo>
                      <a:pt x="609" y="828"/>
                      <a:pt x="609" y="828"/>
                      <a:pt x="609" y="828"/>
                    </a:cubicBezTo>
                    <a:cubicBezTo>
                      <a:pt x="729" y="828"/>
                      <a:pt x="828" y="729"/>
                      <a:pt x="828" y="609"/>
                    </a:cubicBezTo>
                    <a:cubicBezTo>
                      <a:pt x="828" y="259"/>
                      <a:pt x="828" y="259"/>
                      <a:pt x="828" y="259"/>
                    </a:cubicBezTo>
                    <a:cubicBezTo>
                      <a:pt x="828" y="258"/>
                      <a:pt x="828" y="258"/>
                      <a:pt x="828" y="257"/>
                    </a:cubicBezTo>
                    <a:lnTo>
                      <a:pt x="724" y="376"/>
                    </a:lnTo>
                    <a:close/>
                  </a:path>
                </a:pathLst>
              </a:cu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>
                  <a:spcAft>
                    <a:spcPts val="600"/>
                  </a:spcAft>
                </a:pPr>
                <a:endParaRPr lang="ko-KR" altLang="en-US" sz="1400" spc="-5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KoPub돋움체 Bold" panose="02020603020101020101" pitchFamily="18" charset="-127"/>
                  <a:ea typeface="KoPub돋움체 Bold" panose="02020603020101020101" pitchFamily="18" charset="-127"/>
                </a:endParaRPr>
              </a:p>
            </p:txBody>
          </p:sp>
          <p:sp>
            <p:nvSpPr>
              <p:cNvPr id="71" name="Freeform 9"/>
              <p:cNvSpPr>
                <a:spLocks/>
              </p:cNvSpPr>
              <p:nvPr/>
            </p:nvSpPr>
            <p:spPr bwMode="auto">
              <a:xfrm>
                <a:off x="417022" y="3156578"/>
                <a:ext cx="139678" cy="127633"/>
              </a:xfrm>
              <a:custGeom>
                <a:avLst/>
                <a:gdLst>
                  <a:gd name="T0" fmla="*/ 651 w 679"/>
                  <a:gd name="T1" fmla="*/ 15 h 629"/>
                  <a:gd name="T2" fmla="*/ 581 w 679"/>
                  <a:gd name="T3" fmla="*/ 25 h 629"/>
                  <a:gd name="T4" fmla="*/ 182 w 679"/>
                  <a:gd name="T5" fmla="*/ 442 h 629"/>
                  <a:gd name="T6" fmla="*/ 97 w 679"/>
                  <a:gd name="T7" fmla="*/ 383 h 629"/>
                  <a:gd name="T8" fmla="*/ 25 w 679"/>
                  <a:gd name="T9" fmla="*/ 376 h 629"/>
                  <a:gd name="T10" fmla="*/ 17 w 679"/>
                  <a:gd name="T11" fmla="*/ 439 h 629"/>
                  <a:gd name="T12" fmla="*/ 185 w 679"/>
                  <a:gd name="T13" fmla="*/ 629 h 629"/>
                  <a:gd name="T14" fmla="*/ 663 w 679"/>
                  <a:gd name="T15" fmla="*/ 78 h 629"/>
                  <a:gd name="T16" fmla="*/ 651 w 679"/>
                  <a:gd name="T17" fmla="*/ 15 h 6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79" h="629">
                    <a:moveTo>
                      <a:pt x="651" y="15"/>
                    </a:moveTo>
                    <a:cubicBezTo>
                      <a:pt x="629" y="0"/>
                      <a:pt x="597" y="5"/>
                      <a:pt x="581" y="25"/>
                    </a:cubicBezTo>
                    <a:cubicBezTo>
                      <a:pt x="182" y="442"/>
                      <a:pt x="182" y="442"/>
                      <a:pt x="182" y="442"/>
                    </a:cubicBezTo>
                    <a:cubicBezTo>
                      <a:pt x="97" y="383"/>
                      <a:pt x="97" y="383"/>
                      <a:pt x="97" y="383"/>
                    </a:cubicBezTo>
                    <a:cubicBezTo>
                      <a:pt x="79" y="364"/>
                      <a:pt x="47" y="361"/>
                      <a:pt x="25" y="376"/>
                    </a:cubicBezTo>
                    <a:cubicBezTo>
                      <a:pt x="3" y="391"/>
                      <a:pt x="0" y="420"/>
                      <a:pt x="17" y="439"/>
                    </a:cubicBezTo>
                    <a:cubicBezTo>
                      <a:pt x="185" y="629"/>
                      <a:pt x="185" y="629"/>
                      <a:pt x="185" y="629"/>
                    </a:cubicBezTo>
                    <a:cubicBezTo>
                      <a:pt x="663" y="78"/>
                      <a:pt x="663" y="78"/>
                      <a:pt x="663" y="78"/>
                    </a:cubicBezTo>
                    <a:cubicBezTo>
                      <a:pt x="679" y="58"/>
                      <a:pt x="674" y="29"/>
                      <a:pt x="651" y="15"/>
                    </a:cubicBezTo>
                    <a:close/>
                  </a:path>
                </a:pathLst>
              </a:cu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 latinLnBrk="0"/>
                <a:endParaRPr lang="ko-KR" altLang="en-US" sz="1800" b="1" spc="-5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endParaRPr>
              </a:p>
            </p:txBody>
          </p:sp>
        </p:grpSp>
        <p:sp>
          <p:nvSpPr>
            <p:cNvPr id="69" name="TextBox 68"/>
            <p:cNvSpPr txBox="1"/>
            <p:nvPr/>
          </p:nvSpPr>
          <p:spPr>
            <a:xfrm>
              <a:off x="5103459" y="4933664"/>
              <a:ext cx="3861029" cy="215444"/>
            </a:xfrm>
            <a:prstGeom prst="rect">
              <a:avLst/>
            </a:prstGeom>
            <a:noFill/>
          </p:spPr>
          <p:txBody>
            <a:bodyPr wrap="square" lIns="0" tIns="0" rIns="0" bIns="0" rtlCol="0" anchor="t" anchorCtr="0">
              <a:spAutoFit/>
            </a:bodyPr>
            <a:lstStyle/>
            <a:p>
              <a:pPr indent="-285750">
                <a:spcAft>
                  <a:spcPts val="300"/>
                </a:spcAft>
                <a:buClr>
                  <a:srgbClr val="3271AA"/>
                </a:buClr>
                <a:buSzPct val="140000"/>
                <a:tabLst>
                  <a:tab pos="4544273" algn="l"/>
                </a:tabLst>
                <a:defRPr/>
              </a:pPr>
              <a:r>
                <a:rPr lang="ko-KR" altLang="en-US" sz="1400" spc="-29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KoPub돋움체 Medium" pitchFamily="18" charset="-127"/>
                  <a:ea typeface="KoPub돋움체 Medium" pitchFamily="18" charset="-127"/>
                </a:rPr>
                <a:t>과거에 경험하지 못한 집중호우</a:t>
              </a:r>
              <a:r>
                <a:rPr lang="en-US" altLang="ko-KR" sz="1400" spc="-29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KoPub돋움체 Medium" pitchFamily="18" charset="-127"/>
                  <a:ea typeface="KoPub돋움체 Medium" pitchFamily="18" charset="-127"/>
                </a:rPr>
                <a:t>, </a:t>
              </a:r>
              <a:r>
                <a:rPr lang="ko-KR" altLang="en-US" sz="1400" spc="-29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KoPub돋움체 Medium" pitchFamily="18" charset="-127"/>
                  <a:ea typeface="KoPub돋움체 Medium" pitchFamily="18" charset="-127"/>
                </a:rPr>
                <a:t>태풍 증가</a:t>
              </a:r>
              <a:endParaRPr lang="en-US" altLang="ko-KR" sz="1400" spc="-29" dirty="0" err="1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돋움체 Medium" pitchFamily="18" charset="-127"/>
                <a:ea typeface="KoPub돋움체 Medium" pitchFamily="18" charset="-127"/>
              </a:endParaRPr>
            </a:p>
          </p:txBody>
        </p:sp>
      </p:grpSp>
      <p:grpSp>
        <p:nvGrpSpPr>
          <p:cNvPr id="72" name="그룹 71"/>
          <p:cNvGrpSpPr/>
          <p:nvPr/>
        </p:nvGrpSpPr>
        <p:grpSpPr>
          <a:xfrm>
            <a:off x="4785589" y="5445804"/>
            <a:ext cx="4106891" cy="215444"/>
            <a:chOff x="4857597" y="5229200"/>
            <a:chExt cx="4106891" cy="215444"/>
          </a:xfrm>
        </p:grpSpPr>
        <p:grpSp>
          <p:nvGrpSpPr>
            <p:cNvPr id="73" name="그룹 80"/>
            <p:cNvGrpSpPr/>
            <p:nvPr/>
          </p:nvGrpSpPr>
          <p:grpSpPr>
            <a:xfrm>
              <a:off x="4857597" y="5249111"/>
              <a:ext cx="180935" cy="175622"/>
              <a:chOff x="375765" y="3156578"/>
              <a:chExt cx="180935" cy="175622"/>
            </a:xfrm>
          </p:grpSpPr>
          <p:sp>
            <p:nvSpPr>
              <p:cNvPr id="84" name="Freeform 8"/>
              <p:cNvSpPr>
                <a:spLocks/>
              </p:cNvSpPr>
              <p:nvPr/>
            </p:nvSpPr>
            <p:spPr bwMode="auto">
              <a:xfrm>
                <a:off x="375765" y="3164575"/>
                <a:ext cx="170456" cy="167625"/>
              </a:xfrm>
              <a:custGeom>
                <a:avLst/>
                <a:gdLst>
                  <a:gd name="T0" fmla="*/ 724 w 828"/>
                  <a:gd name="T1" fmla="*/ 376 h 828"/>
                  <a:gd name="T2" fmla="*/ 724 w 828"/>
                  <a:gd name="T3" fmla="*/ 609 h 828"/>
                  <a:gd name="T4" fmla="*/ 609 w 828"/>
                  <a:gd name="T5" fmla="*/ 724 h 828"/>
                  <a:gd name="T6" fmla="*/ 217 w 828"/>
                  <a:gd name="T7" fmla="*/ 724 h 828"/>
                  <a:gd name="T8" fmla="*/ 104 w 828"/>
                  <a:gd name="T9" fmla="*/ 609 h 828"/>
                  <a:gd name="T10" fmla="*/ 104 w 828"/>
                  <a:gd name="T11" fmla="*/ 218 h 828"/>
                  <a:gd name="T12" fmla="*/ 217 w 828"/>
                  <a:gd name="T13" fmla="*/ 104 h 828"/>
                  <a:gd name="T14" fmla="*/ 541 w 828"/>
                  <a:gd name="T15" fmla="*/ 104 h 828"/>
                  <a:gd name="T16" fmla="*/ 628 w 828"/>
                  <a:gd name="T17" fmla="*/ 1 h 828"/>
                  <a:gd name="T18" fmla="*/ 609 w 828"/>
                  <a:gd name="T19" fmla="*/ 0 h 828"/>
                  <a:gd name="T20" fmla="*/ 217 w 828"/>
                  <a:gd name="T21" fmla="*/ 0 h 828"/>
                  <a:gd name="T22" fmla="*/ 0 w 828"/>
                  <a:gd name="T23" fmla="*/ 218 h 828"/>
                  <a:gd name="T24" fmla="*/ 0 w 828"/>
                  <a:gd name="T25" fmla="*/ 609 h 828"/>
                  <a:gd name="T26" fmla="*/ 217 w 828"/>
                  <a:gd name="T27" fmla="*/ 828 h 828"/>
                  <a:gd name="T28" fmla="*/ 609 w 828"/>
                  <a:gd name="T29" fmla="*/ 828 h 828"/>
                  <a:gd name="T30" fmla="*/ 828 w 828"/>
                  <a:gd name="T31" fmla="*/ 609 h 828"/>
                  <a:gd name="T32" fmla="*/ 828 w 828"/>
                  <a:gd name="T33" fmla="*/ 259 h 828"/>
                  <a:gd name="T34" fmla="*/ 828 w 828"/>
                  <a:gd name="T35" fmla="*/ 257 h 828"/>
                  <a:gd name="T36" fmla="*/ 724 w 828"/>
                  <a:gd name="T37" fmla="*/ 376 h 8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828" h="828">
                    <a:moveTo>
                      <a:pt x="724" y="376"/>
                    </a:moveTo>
                    <a:cubicBezTo>
                      <a:pt x="724" y="609"/>
                      <a:pt x="724" y="609"/>
                      <a:pt x="724" y="609"/>
                    </a:cubicBezTo>
                    <a:cubicBezTo>
                      <a:pt x="724" y="672"/>
                      <a:pt x="672" y="724"/>
                      <a:pt x="609" y="724"/>
                    </a:cubicBezTo>
                    <a:cubicBezTo>
                      <a:pt x="217" y="724"/>
                      <a:pt x="217" y="724"/>
                      <a:pt x="217" y="724"/>
                    </a:cubicBezTo>
                    <a:cubicBezTo>
                      <a:pt x="155" y="724"/>
                      <a:pt x="104" y="672"/>
                      <a:pt x="104" y="609"/>
                    </a:cubicBezTo>
                    <a:cubicBezTo>
                      <a:pt x="104" y="218"/>
                      <a:pt x="104" y="218"/>
                      <a:pt x="104" y="218"/>
                    </a:cubicBezTo>
                    <a:cubicBezTo>
                      <a:pt x="104" y="155"/>
                      <a:pt x="155" y="104"/>
                      <a:pt x="217" y="104"/>
                    </a:cubicBezTo>
                    <a:cubicBezTo>
                      <a:pt x="541" y="104"/>
                      <a:pt x="541" y="104"/>
                      <a:pt x="541" y="104"/>
                    </a:cubicBezTo>
                    <a:cubicBezTo>
                      <a:pt x="628" y="1"/>
                      <a:pt x="628" y="1"/>
                      <a:pt x="628" y="1"/>
                    </a:cubicBezTo>
                    <a:cubicBezTo>
                      <a:pt x="622" y="1"/>
                      <a:pt x="616" y="0"/>
                      <a:pt x="609" y="0"/>
                    </a:cubicBezTo>
                    <a:cubicBezTo>
                      <a:pt x="217" y="0"/>
                      <a:pt x="217" y="0"/>
                      <a:pt x="217" y="0"/>
                    </a:cubicBezTo>
                    <a:cubicBezTo>
                      <a:pt x="98" y="0"/>
                      <a:pt x="0" y="98"/>
                      <a:pt x="0" y="218"/>
                    </a:cubicBezTo>
                    <a:cubicBezTo>
                      <a:pt x="0" y="609"/>
                      <a:pt x="0" y="609"/>
                      <a:pt x="0" y="609"/>
                    </a:cubicBezTo>
                    <a:cubicBezTo>
                      <a:pt x="0" y="729"/>
                      <a:pt x="98" y="828"/>
                      <a:pt x="217" y="828"/>
                    </a:cubicBezTo>
                    <a:cubicBezTo>
                      <a:pt x="609" y="828"/>
                      <a:pt x="609" y="828"/>
                      <a:pt x="609" y="828"/>
                    </a:cubicBezTo>
                    <a:cubicBezTo>
                      <a:pt x="729" y="828"/>
                      <a:pt x="828" y="729"/>
                      <a:pt x="828" y="609"/>
                    </a:cubicBezTo>
                    <a:cubicBezTo>
                      <a:pt x="828" y="259"/>
                      <a:pt x="828" y="259"/>
                      <a:pt x="828" y="259"/>
                    </a:cubicBezTo>
                    <a:cubicBezTo>
                      <a:pt x="828" y="258"/>
                      <a:pt x="828" y="258"/>
                      <a:pt x="828" y="257"/>
                    </a:cubicBezTo>
                    <a:lnTo>
                      <a:pt x="724" y="376"/>
                    </a:lnTo>
                    <a:close/>
                  </a:path>
                </a:pathLst>
              </a:cu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>
                  <a:spcAft>
                    <a:spcPts val="600"/>
                  </a:spcAft>
                </a:pPr>
                <a:endParaRPr lang="ko-KR" altLang="en-US" sz="1400" spc="-5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KoPub돋움체 Bold" panose="02020603020101020101" pitchFamily="18" charset="-127"/>
                  <a:ea typeface="KoPub돋움체 Bold" panose="02020603020101020101" pitchFamily="18" charset="-127"/>
                </a:endParaRPr>
              </a:p>
            </p:txBody>
          </p:sp>
          <p:sp>
            <p:nvSpPr>
              <p:cNvPr id="85" name="Freeform 9"/>
              <p:cNvSpPr>
                <a:spLocks/>
              </p:cNvSpPr>
              <p:nvPr/>
            </p:nvSpPr>
            <p:spPr bwMode="auto">
              <a:xfrm>
                <a:off x="417022" y="3156578"/>
                <a:ext cx="139678" cy="127633"/>
              </a:xfrm>
              <a:custGeom>
                <a:avLst/>
                <a:gdLst>
                  <a:gd name="T0" fmla="*/ 651 w 679"/>
                  <a:gd name="T1" fmla="*/ 15 h 629"/>
                  <a:gd name="T2" fmla="*/ 581 w 679"/>
                  <a:gd name="T3" fmla="*/ 25 h 629"/>
                  <a:gd name="T4" fmla="*/ 182 w 679"/>
                  <a:gd name="T5" fmla="*/ 442 h 629"/>
                  <a:gd name="T6" fmla="*/ 97 w 679"/>
                  <a:gd name="T7" fmla="*/ 383 h 629"/>
                  <a:gd name="T8" fmla="*/ 25 w 679"/>
                  <a:gd name="T9" fmla="*/ 376 h 629"/>
                  <a:gd name="T10" fmla="*/ 17 w 679"/>
                  <a:gd name="T11" fmla="*/ 439 h 629"/>
                  <a:gd name="T12" fmla="*/ 185 w 679"/>
                  <a:gd name="T13" fmla="*/ 629 h 629"/>
                  <a:gd name="T14" fmla="*/ 663 w 679"/>
                  <a:gd name="T15" fmla="*/ 78 h 629"/>
                  <a:gd name="T16" fmla="*/ 651 w 679"/>
                  <a:gd name="T17" fmla="*/ 15 h 6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79" h="629">
                    <a:moveTo>
                      <a:pt x="651" y="15"/>
                    </a:moveTo>
                    <a:cubicBezTo>
                      <a:pt x="629" y="0"/>
                      <a:pt x="597" y="5"/>
                      <a:pt x="581" y="25"/>
                    </a:cubicBezTo>
                    <a:cubicBezTo>
                      <a:pt x="182" y="442"/>
                      <a:pt x="182" y="442"/>
                      <a:pt x="182" y="442"/>
                    </a:cubicBezTo>
                    <a:cubicBezTo>
                      <a:pt x="97" y="383"/>
                      <a:pt x="97" y="383"/>
                      <a:pt x="97" y="383"/>
                    </a:cubicBezTo>
                    <a:cubicBezTo>
                      <a:pt x="79" y="364"/>
                      <a:pt x="47" y="361"/>
                      <a:pt x="25" y="376"/>
                    </a:cubicBezTo>
                    <a:cubicBezTo>
                      <a:pt x="3" y="391"/>
                      <a:pt x="0" y="420"/>
                      <a:pt x="17" y="439"/>
                    </a:cubicBezTo>
                    <a:cubicBezTo>
                      <a:pt x="185" y="629"/>
                      <a:pt x="185" y="629"/>
                      <a:pt x="185" y="629"/>
                    </a:cubicBezTo>
                    <a:cubicBezTo>
                      <a:pt x="663" y="78"/>
                      <a:pt x="663" y="78"/>
                      <a:pt x="663" y="78"/>
                    </a:cubicBezTo>
                    <a:cubicBezTo>
                      <a:pt x="679" y="58"/>
                      <a:pt x="674" y="29"/>
                      <a:pt x="651" y="15"/>
                    </a:cubicBezTo>
                    <a:close/>
                  </a:path>
                </a:pathLst>
              </a:cu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 latinLnBrk="0"/>
                <a:endParaRPr lang="ko-KR" altLang="en-US" sz="1800" b="1" spc="-5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endParaRPr>
              </a:p>
            </p:txBody>
          </p:sp>
        </p:grpSp>
        <p:sp>
          <p:nvSpPr>
            <p:cNvPr id="78" name="TextBox 77"/>
            <p:cNvSpPr txBox="1"/>
            <p:nvPr/>
          </p:nvSpPr>
          <p:spPr>
            <a:xfrm>
              <a:off x="5103459" y="5229200"/>
              <a:ext cx="3861029" cy="215444"/>
            </a:xfrm>
            <a:prstGeom prst="rect">
              <a:avLst/>
            </a:prstGeom>
            <a:noFill/>
          </p:spPr>
          <p:txBody>
            <a:bodyPr wrap="square" lIns="0" tIns="0" rIns="0" bIns="0" rtlCol="0" anchor="t" anchorCtr="0">
              <a:spAutoFit/>
            </a:bodyPr>
            <a:lstStyle/>
            <a:p>
              <a:pPr indent="-285750">
                <a:spcAft>
                  <a:spcPts val="300"/>
                </a:spcAft>
                <a:buClr>
                  <a:srgbClr val="3271AA"/>
                </a:buClr>
                <a:buSzPct val="140000"/>
                <a:tabLst>
                  <a:tab pos="4544273" algn="l"/>
                </a:tabLst>
                <a:defRPr/>
              </a:pPr>
              <a:r>
                <a:rPr lang="ko-KR" altLang="en-US" sz="1400" spc="-29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KoPub돋움체 Medium" pitchFamily="18" charset="-127"/>
                  <a:ea typeface="KoPub돋움체 Medium" pitchFamily="18" charset="-127"/>
                </a:rPr>
                <a:t>제주의 재난안전 환경 악화로 예방 및 대비체계 한계 </a:t>
              </a:r>
              <a:endParaRPr lang="en-US" altLang="ko-KR" sz="1400" spc="-29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돋움체 Medium" pitchFamily="18" charset="-127"/>
                <a:ea typeface="KoPub돋움체 Medium" pitchFamily="18" charset="-127"/>
              </a:endParaRPr>
            </a:p>
          </p:txBody>
        </p:sp>
      </p:grpSp>
      <p:grpSp>
        <p:nvGrpSpPr>
          <p:cNvPr id="88" name="그룹 87"/>
          <p:cNvGrpSpPr/>
          <p:nvPr/>
        </p:nvGrpSpPr>
        <p:grpSpPr>
          <a:xfrm>
            <a:off x="4785589" y="5862414"/>
            <a:ext cx="4106891" cy="430887"/>
            <a:chOff x="4857597" y="5805264"/>
            <a:chExt cx="4106891" cy="430887"/>
          </a:xfrm>
        </p:grpSpPr>
        <p:grpSp>
          <p:nvGrpSpPr>
            <p:cNvPr id="89" name="그룹 94"/>
            <p:cNvGrpSpPr/>
            <p:nvPr/>
          </p:nvGrpSpPr>
          <p:grpSpPr>
            <a:xfrm>
              <a:off x="4857597" y="5825175"/>
              <a:ext cx="180935" cy="175622"/>
              <a:chOff x="375765" y="3156578"/>
              <a:chExt cx="180935" cy="175622"/>
            </a:xfrm>
          </p:grpSpPr>
          <p:sp>
            <p:nvSpPr>
              <p:cNvPr id="91" name="Freeform 8"/>
              <p:cNvSpPr>
                <a:spLocks/>
              </p:cNvSpPr>
              <p:nvPr/>
            </p:nvSpPr>
            <p:spPr bwMode="auto">
              <a:xfrm>
                <a:off x="375765" y="3164575"/>
                <a:ext cx="170456" cy="167625"/>
              </a:xfrm>
              <a:custGeom>
                <a:avLst/>
                <a:gdLst>
                  <a:gd name="T0" fmla="*/ 724 w 828"/>
                  <a:gd name="T1" fmla="*/ 376 h 828"/>
                  <a:gd name="T2" fmla="*/ 724 w 828"/>
                  <a:gd name="T3" fmla="*/ 609 h 828"/>
                  <a:gd name="T4" fmla="*/ 609 w 828"/>
                  <a:gd name="T5" fmla="*/ 724 h 828"/>
                  <a:gd name="T6" fmla="*/ 217 w 828"/>
                  <a:gd name="T7" fmla="*/ 724 h 828"/>
                  <a:gd name="T8" fmla="*/ 104 w 828"/>
                  <a:gd name="T9" fmla="*/ 609 h 828"/>
                  <a:gd name="T10" fmla="*/ 104 w 828"/>
                  <a:gd name="T11" fmla="*/ 218 h 828"/>
                  <a:gd name="T12" fmla="*/ 217 w 828"/>
                  <a:gd name="T13" fmla="*/ 104 h 828"/>
                  <a:gd name="T14" fmla="*/ 541 w 828"/>
                  <a:gd name="T15" fmla="*/ 104 h 828"/>
                  <a:gd name="T16" fmla="*/ 628 w 828"/>
                  <a:gd name="T17" fmla="*/ 1 h 828"/>
                  <a:gd name="T18" fmla="*/ 609 w 828"/>
                  <a:gd name="T19" fmla="*/ 0 h 828"/>
                  <a:gd name="T20" fmla="*/ 217 w 828"/>
                  <a:gd name="T21" fmla="*/ 0 h 828"/>
                  <a:gd name="T22" fmla="*/ 0 w 828"/>
                  <a:gd name="T23" fmla="*/ 218 h 828"/>
                  <a:gd name="T24" fmla="*/ 0 w 828"/>
                  <a:gd name="T25" fmla="*/ 609 h 828"/>
                  <a:gd name="T26" fmla="*/ 217 w 828"/>
                  <a:gd name="T27" fmla="*/ 828 h 828"/>
                  <a:gd name="T28" fmla="*/ 609 w 828"/>
                  <a:gd name="T29" fmla="*/ 828 h 828"/>
                  <a:gd name="T30" fmla="*/ 828 w 828"/>
                  <a:gd name="T31" fmla="*/ 609 h 828"/>
                  <a:gd name="T32" fmla="*/ 828 w 828"/>
                  <a:gd name="T33" fmla="*/ 259 h 828"/>
                  <a:gd name="T34" fmla="*/ 828 w 828"/>
                  <a:gd name="T35" fmla="*/ 257 h 828"/>
                  <a:gd name="T36" fmla="*/ 724 w 828"/>
                  <a:gd name="T37" fmla="*/ 376 h 8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828" h="828">
                    <a:moveTo>
                      <a:pt x="724" y="376"/>
                    </a:moveTo>
                    <a:cubicBezTo>
                      <a:pt x="724" y="609"/>
                      <a:pt x="724" y="609"/>
                      <a:pt x="724" y="609"/>
                    </a:cubicBezTo>
                    <a:cubicBezTo>
                      <a:pt x="724" y="672"/>
                      <a:pt x="672" y="724"/>
                      <a:pt x="609" y="724"/>
                    </a:cubicBezTo>
                    <a:cubicBezTo>
                      <a:pt x="217" y="724"/>
                      <a:pt x="217" y="724"/>
                      <a:pt x="217" y="724"/>
                    </a:cubicBezTo>
                    <a:cubicBezTo>
                      <a:pt x="155" y="724"/>
                      <a:pt x="104" y="672"/>
                      <a:pt x="104" y="609"/>
                    </a:cubicBezTo>
                    <a:cubicBezTo>
                      <a:pt x="104" y="218"/>
                      <a:pt x="104" y="218"/>
                      <a:pt x="104" y="218"/>
                    </a:cubicBezTo>
                    <a:cubicBezTo>
                      <a:pt x="104" y="155"/>
                      <a:pt x="155" y="104"/>
                      <a:pt x="217" y="104"/>
                    </a:cubicBezTo>
                    <a:cubicBezTo>
                      <a:pt x="541" y="104"/>
                      <a:pt x="541" y="104"/>
                      <a:pt x="541" y="104"/>
                    </a:cubicBezTo>
                    <a:cubicBezTo>
                      <a:pt x="628" y="1"/>
                      <a:pt x="628" y="1"/>
                      <a:pt x="628" y="1"/>
                    </a:cubicBezTo>
                    <a:cubicBezTo>
                      <a:pt x="622" y="1"/>
                      <a:pt x="616" y="0"/>
                      <a:pt x="609" y="0"/>
                    </a:cubicBezTo>
                    <a:cubicBezTo>
                      <a:pt x="217" y="0"/>
                      <a:pt x="217" y="0"/>
                      <a:pt x="217" y="0"/>
                    </a:cubicBezTo>
                    <a:cubicBezTo>
                      <a:pt x="98" y="0"/>
                      <a:pt x="0" y="98"/>
                      <a:pt x="0" y="218"/>
                    </a:cubicBezTo>
                    <a:cubicBezTo>
                      <a:pt x="0" y="609"/>
                      <a:pt x="0" y="609"/>
                      <a:pt x="0" y="609"/>
                    </a:cubicBezTo>
                    <a:cubicBezTo>
                      <a:pt x="0" y="729"/>
                      <a:pt x="98" y="828"/>
                      <a:pt x="217" y="828"/>
                    </a:cubicBezTo>
                    <a:cubicBezTo>
                      <a:pt x="609" y="828"/>
                      <a:pt x="609" y="828"/>
                      <a:pt x="609" y="828"/>
                    </a:cubicBezTo>
                    <a:cubicBezTo>
                      <a:pt x="729" y="828"/>
                      <a:pt x="828" y="729"/>
                      <a:pt x="828" y="609"/>
                    </a:cubicBezTo>
                    <a:cubicBezTo>
                      <a:pt x="828" y="259"/>
                      <a:pt x="828" y="259"/>
                      <a:pt x="828" y="259"/>
                    </a:cubicBezTo>
                    <a:cubicBezTo>
                      <a:pt x="828" y="258"/>
                      <a:pt x="828" y="258"/>
                      <a:pt x="828" y="257"/>
                    </a:cubicBezTo>
                    <a:lnTo>
                      <a:pt x="724" y="376"/>
                    </a:lnTo>
                    <a:close/>
                  </a:path>
                </a:pathLst>
              </a:cu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>
                  <a:spcAft>
                    <a:spcPts val="600"/>
                  </a:spcAft>
                </a:pPr>
                <a:endParaRPr lang="ko-KR" altLang="en-US" sz="1400" spc="-5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KoPub돋움체 Bold" panose="02020603020101020101" pitchFamily="18" charset="-127"/>
                  <a:ea typeface="KoPub돋움체 Bold" panose="02020603020101020101" pitchFamily="18" charset="-127"/>
                </a:endParaRPr>
              </a:p>
            </p:txBody>
          </p:sp>
          <p:sp>
            <p:nvSpPr>
              <p:cNvPr id="92" name="Freeform 9"/>
              <p:cNvSpPr>
                <a:spLocks/>
              </p:cNvSpPr>
              <p:nvPr/>
            </p:nvSpPr>
            <p:spPr bwMode="auto">
              <a:xfrm>
                <a:off x="417022" y="3156578"/>
                <a:ext cx="139678" cy="127633"/>
              </a:xfrm>
              <a:custGeom>
                <a:avLst/>
                <a:gdLst>
                  <a:gd name="T0" fmla="*/ 651 w 679"/>
                  <a:gd name="T1" fmla="*/ 15 h 629"/>
                  <a:gd name="T2" fmla="*/ 581 w 679"/>
                  <a:gd name="T3" fmla="*/ 25 h 629"/>
                  <a:gd name="T4" fmla="*/ 182 w 679"/>
                  <a:gd name="T5" fmla="*/ 442 h 629"/>
                  <a:gd name="T6" fmla="*/ 97 w 679"/>
                  <a:gd name="T7" fmla="*/ 383 h 629"/>
                  <a:gd name="T8" fmla="*/ 25 w 679"/>
                  <a:gd name="T9" fmla="*/ 376 h 629"/>
                  <a:gd name="T10" fmla="*/ 17 w 679"/>
                  <a:gd name="T11" fmla="*/ 439 h 629"/>
                  <a:gd name="T12" fmla="*/ 185 w 679"/>
                  <a:gd name="T13" fmla="*/ 629 h 629"/>
                  <a:gd name="T14" fmla="*/ 663 w 679"/>
                  <a:gd name="T15" fmla="*/ 78 h 629"/>
                  <a:gd name="T16" fmla="*/ 651 w 679"/>
                  <a:gd name="T17" fmla="*/ 15 h 6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79" h="629">
                    <a:moveTo>
                      <a:pt x="651" y="15"/>
                    </a:moveTo>
                    <a:cubicBezTo>
                      <a:pt x="629" y="0"/>
                      <a:pt x="597" y="5"/>
                      <a:pt x="581" y="25"/>
                    </a:cubicBezTo>
                    <a:cubicBezTo>
                      <a:pt x="182" y="442"/>
                      <a:pt x="182" y="442"/>
                      <a:pt x="182" y="442"/>
                    </a:cubicBezTo>
                    <a:cubicBezTo>
                      <a:pt x="97" y="383"/>
                      <a:pt x="97" y="383"/>
                      <a:pt x="97" y="383"/>
                    </a:cubicBezTo>
                    <a:cubicBezTo>
                      <a:pt x="79" y="364"/>
                      <a:pt x="47" y="361"/>
                      <a:pt x="25" y="376"/>
                    </a:cubicBezTo>
                    <a:cubicBezTo>
                      <a:pt x="3" y="391"/>
                      <a:pt x="0" y="420"/>
                      <a:pt x="17" y="439"/>
                    </a:cubicBezTo>
                    <a:cubicBezTo>
                      <a:pt x="185" y="629"/>
                      <a:pt x="185" y="629"/>
                      <a:pt x="185" y="629"/>
                    </a:cubicBezTo>
                    <a:cubicBezTo>
                      <a:pt x="663" y="78"/>
                      <a:pt x="663" y="78"/>
                      <a:pt x="663" y="78"/>
                    </a:cubicBezTo>
                    <a:cubicBezTo>
                      <a:pt x="679" y="58"/>
                      <a:pt x="674" y="29"/>
                      <a:pt x="651" y="15"/>
                    </a:cubicBezTo>
                    <a:close/>
                  </a:path>
                </a:pathLst>
              </a:cu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 latinLnBrk="0"/>
                <a:endParaRPr lang="ko-KR" altLang="en-US" sz="1800" b="1" spc="-5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endParaRPr>
              </a:p>
            </p:txBody>
          </p:sp>
        </p:grpSp>
        <p:sp>
          <p:nvSpPr>
            <p:cNvPr id="90" name="TextBox 89"/>
            <p:cNvSpPr txBox="1"/>
            <p:nvPr/>
          </p:nvSpPr>
          <p:spPr>
            <a:xfrm>
              <a:off x="5103459" y="5805264"/>
              <a:ext cx="3861029" cy="430887"/>
            </a:xfrm>
            <a:prstGeom prst="rect">
              <a:avLst/>
            </a:prstGeom>
            <a:noFill/>
          </p:spPr>
          <p:txBody>
            <a:bodyPr wrap="square" lIns="0" tIns="0" rIns="0" bIns="0" rtlCol="0" anchor="t" anchorCtr="0">
              <a:spAutoFit/>
            </a:bodyPr>
            <a:lstStyle/>
            <a:p>
              <a:pPr lvl="0" indent="-285750">
                <a:spcAft>
                  <a:spcPts val="300"/>
                </a:spcAft>
                <a:buClr>
                  <a:srgbClr val="3271AA"/>
                </a:buClr>
                <a:buSzPct val="140000"/>
                <a:tabLst>
                  <a:tab pos="4544273" algn="l"/>
                </a:tabLst>
                <a:defRPr/>
              </a:pPr>
              <a:r>
                <a:rPr lang="ko-KR" altLang="en-US" sz="1400" b="1" spc="-29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0070C0"/>
                  </a:solidFill>
                  <a:latin typeface="KoPub돋움체 Medium" pitchFamily="18" charset="-127"/>
                  <a:ea typeface="KoPub돋움체 Medium" pitchFamily="18" charset="-127"/>
                </a:rPr>
                <a:t>홍수 위험을 실시간으로 예측하고 위험상황에 신속히 대응</a:t>
              </a:r>
              <a:r>
                <a:rPr lang="ko-KR" altLang="en-US" sz="1400" spc="-29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KoPub돋움체 Medium" pitchFamily="18" charset="-127"/>
                  <a:ea typeface="KoPub돋움체 Medium" pitchFamily="18" charset="-127"/>
                </a:rPr>
                <a:t>할 수 있는 시스템 구축 필요</a:t>
              </a:r>
            </a:p>
          </p:txBody>
        </p:sp>
      </p:grpSp>
      <p:pic>
        <p:nvPicPr>
          <p:cNvPr id="132" name="그림 131" descr="제주함덕.jpg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6516216" y="3382392"/>
            <a:ext cx="2393505" cy="1245248"/>
          </a:xfrm>
          <a:prstGeom prst="rect">
            <a:avLst/>
          </a:prstGeom>
        </p:spPr>
      </p:pic>
      <p:sp>
        <p:nvSpPr>
          <p:cNvPr id="74" name="Slide Number Placeholder 4">
            <a:extLst>
              <a:ext uri="{FF2B5EF4-FFF2-40B4-BE49-F238E27FC236}">
                <a16:creationId xmlns:a16="http://schemas.microsoft.com/office/drawing/2014/main" id="{2109913F-AE7C-4464-BE13-AABF4197645E}"/>
              </a:ext>
            </a:extLst>
          </p:cNvPr>
          <p:cNvSpPr txBox="1">
            <a:spLocks/>
          </p:cNvSpPr>
          <p:nvPr/>
        </p:nvSpPr>
        <p:spPr>
          <a:xfrm>
            <a:off x="4126064" y="6541360"/>
            <a:ext cx="891872" cy="25567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dirty="0"/>
              <a:t>Page </a:t>
            </a:r>
            <a:fld id="{F03C90E3-98FA-4A46-95E3-0DCDD3916FEC}" type="slidenum">
              <a:rPr lang="ko-KR" altLang="en-US" smtClean="0"/>
              <a:pPr algn="ctr"/>
              <a:t>9</a:t>
            </a:fld>
            <a:endParaRPr lang="ko-KR" altLang="en-US" dirty="0"/>
          </a:p>
        </p:txBody>
      </p:sp>
      <p:sp>
        <p:nvSpPr>
          <p:cNvPr id="75778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75777" name="_x403813680" descr="EMB00000c9c01c9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467544" y="2188680"/>
            <a:ext cx="1756374" cy="111749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59" name="TextBox 58"/>
          <p:cNvSpPr txBox="1"/>
          <p:nvPr/>
        </p:nvSpPr>
        <p:spPr>
          <a:xfrm>
            <a:off x="538732" y="3324826"/>
            <a:ext cx="1619672" cy="216024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txBody>
          <a:bodyPr wrap="square" lIns="0" tIns="0" rIns="0" bIns="0" rtlCol="0" anchor="ctr" anchorCtr="0">
            <a:noAutofit/>
          </a:bodyPr>
          <a:lstStyle/>
          <a:p>
            <a:pPr algn="ctr"/>
            <a:r>
              <a:rPr lang="ko-KR" altLang="en-US" sz="900" b="1" kern="0" dirty="0">
                <a:ln>
                  <a:solidFill>
                    <a:schemeClr val="bg1">
                      <a:lumMod val="50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KoPubWorld돋움체 Medium" panose="00000600000000000000" pitchFamily="2" charset="-127"/>
              </a:rPr>
              <a:t>제주도 지방하천 현황 </a:t>
            </a:r>
            <a:r>
              <a:rPr lang="en-US" altLang="ko-KR" sz="900" b="1" kern="0" dirty="0">
                <a:ln>
                  <a:solidFill>
                    <a:schemeClr val="bg1">
                      <a:lumMod val="50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KoPubWorld돋움체 Medium" panose="00000600000000000000" pitchFamily="2" charset="-127"/>
              </a:rPr>
              <a:t>(60</a:t>
            </a:r>
            <a:r>
              <a:rPr lang="ko-KR" altLang="en-US" sz="900" b="1" kern="0" dirty="0">
                <a:ln>
                  <a:solidFill>
                    <a:schemeClr val="bg1">
                      <a:lumMod val="50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KoPubWorld돋움체 Medium" panose="00000600000000000000" pitchFamily="2" charset="-127"/>
              </a:rPr>
              <a:t>개소</a:t>
            </a:r>
            <a:r>
              <a:rPr lang="en-US" altLang="ko-KR" sz="900" b="1" kern="0" dirty="0">
                <a:ln>
                  <a:solidFill>
                    <a:schemeClr val="bg1">
                      <a:lumMod val="50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KoPubWorld돋움체 Medium" panose="00000600000000000000" pitchFamily="2" charset="-127"/>
              </a:rPr>
              <a:t>)</a:t>
            </a:r>
            <a:endParaRPr lang="ko-KR" altLang="en-US" sz="900" b="1" kern="0" dirty="0">
              <a:ln>
                <a:solidFill>
                  <a:schemeClr val="bg1">
                    <a:lumMod val="50000"/>
                    <a:alpha val="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KoPub돋움체 Medium" panose="00000600000000000000" pitchFamily="2" charset="-127"/>
              <a:ea typeface="KoPub돋움체 Medium" panose="00000600000000000000" pitchFamily="2" charset="-127"/>
              <a:cs typeface="KoPubWorld돋움체 Medium" panose="00000600000000000000" pitchFamily="2" charset="-127"/>
            </a:endParaRPr>
          </a:p>
        </p:txBody>
      </p:sp>
      <p:pic>
        <p:nvPicPr>
          <p:cNvPr id="75779" name="Picture 3" descr="C:\Users\user\Desktop\천미천 종단도.JPG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467544" y="3645024"/>
            <a:ext cx="1800200" cy="976981"/>
          </a:xfrm>
          <a:prstGeom prst="rect">
            <a:avLst/>
          </a:prstGeom>
          <a:noFill/>
        </p:spPr>
      </p:pic>
      <p:sp>
        <p:nvSpPr>
          <p:cNvPr id="75" name="TextBox 74"/>
          <p:cNvSpPr txBox="1"/>
          <p:nvPr/>
        </p:nvSpPr>
        <p:spPr>
          <a:xfrm>
            <a:off x="555736" y="4612676"/>
            <a:ext cx="1619672" cy="216024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txBody>
          <a:bodyPr wrap="square" lIns="0" tIns="0" rIns="0" bIns="0" rtlCol="0" anchor="ctr" anchorCtr="0">
            <a:noAutofit/>
          </a:bodyPr>
          <a:lstStyle/>
          <a:p>
            <a:pPr algn="ctr"/>
            <a:r>
              <a:rPr lang="ko-KR" altLang="en-US" sz="900" b="1" kern="0" dirty="0" err="1">
                <a:ln>
                  <a:solidFill>
                    <a:schemeClr val="bg1">
                      <a:lumMod val="50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KoPubWorld돋움체 Medium" panose="00000600000000000000" pitchFamily="2" charset="-127"/>
              </a:rPr>
              <a:t>천미천</a:t>
            </a:r>
            <a:r>
              <a:rPr lang="ko-KR" altLang="en-US" sz="900" b="1" kern="0" dirty="0">
                <a:ln>
                  <a:solidFill>
                    <a:schemeClr val="bg1">
                      <a:lumMod val="50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KoPubWorld돋움체 Medium" panose="00000600000000000000" pitchFamily="2" charset="-127"/>
              </a:rPr>
              <a:t> 종단도</a:t>
            </a:r>
          </a:p>
        </p:txBody>
      </p:sp>
      <p:pic>
        <p:nvPicPr>
          <p:cNvPr id="75780" name="Picture 4" descr="C:\Users\user\Desktop\지침.JPG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4644008" y="2020388"/>
            <a:ext cx="1750690" cy="261094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76" name="TextBox 75"/>
          <p:cNvSpPr txBox="1"/>
          <p:nvPr/>
        </p:nvSpPr>
        <p:spPr>
          <a:xfrm>
            <a:off x="4572000" y="4653136"/>
            <a:ext cx="1872208" cy="360040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txBody>
          <a:bodyPr wrap="square" lIns="0" tIns="0" rIns="0" bIns="0" rtlCol="0" anchor="ctr" anchorCtr="0">
            <a:noAutofit/>
          </a:bodyPr>
          <a:lstStyle/>
          <a:p>
            <a:pPr algn="ctr"/>
            <a:r>
              <a:rPr lang="ko-KR" altLang="en-US" sz="900" b="1" kern="0" dirty="0">
                <a:ln>
                  <a:solidFill>
                    <a:schemeClr val="bg1">
                      <a:lumMod val="50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KoPubWorld돋움체 Medium" panose="00000600000000000000" pitchFamily="2" charset="-127"/>
              </a:rPr>
              <a:t>홍수량 증가현황</a:t>
            </a:r>
            <a:endParaRPr lang="en-US" altLang="ko-KR" sz="900" b="1" kern="0" dirty="0">
              <a:ln>
                <a:solidFill>
                  <a:schemeClr val="bg1">
                    <a:lumMod val="50000"/>
                    <a:alpha val="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KoPub돋움체 Medium" panose="00000600000000000000" pitchFamily="2" charset="-127"/>
              <a:ea typeface="KoPub돋움체 Medium" panose="00000600000000000000" pitchFamily="2" charset="-127"/>
              <a:cs typeface="KoPubWorld돋움체 Medium" panose="00000600000000000000" pitchFamily="2" charset="-127"/>
            </a:endParaRPr>
          </a:p>
          <a:p>
            <a:pPr algn="ctr"/>
            <a:r>
              <a:rPr lang="en-US" altLang="ko-KR" sz="900" b="1" kern="0" dirty="0">
                <a:ln>
                  <a:solidFill>
                    <a:schemeClr val="bg1">
                      <a:lumMod val="50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KoPubWorld돋움체 Medium" panose="00000600000000000000" pitchFamily="2" charset="-127"/>
              </a:rPr>
              <a:t>(</a:t>
            </a:r>
            <a:r>
              <a:rPr lang="ko-KR" altLang="en-US" sz="900" b="1" kern="0" dirty="0">
                <a:ln>
                  <a:solidFill>
                    <a:schemeClr val="bg1">
                      <a:lumMod val="50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KoPubWorld돋움체 Medium" panose="00000600000000000000" pitchFamily="2" charset="-127"/>
              </a:rPr>
              <a:t>홍수량 산정 표준지침</a:t>
            </a:r>
            <a:r>
              <a:rPr lang="en-US" altLang="ko-KR" sz="900" b="1" kern="0" dirty="0">
                <a:ln>
                  <a:solidFill>
                    <a:schemeClr val="bg1">
                      <a:lumMod val="50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KoPubWorld돋움체 Medium" panose="00000600000000000000" pitchFamily="2" charset="-127"/>
              </a:rPr>
              <a:t>, </a:t>
            </a:r>
            <a:r>
              <a:rPr lang="ko-KR" altLang="en-US" sz="900" b="1" kern="0" dirty="0">
                <a:ln>
                  <a:solidFill>
                    <a:schemeClr val="bg1">
                      <a:lumMod val="50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KoPubWorld돋움체 Medium" panose="00000600000000000000" pitchFamily="2" charset="-127"/>
              </a:rPr>
              <a:t>환경부</a:t>
            </a:r>
            <a:r>
              <a:rPr lang="en-US" altLang="ko-KR" sz="900" b="1" kern="0" dirty="0">
                <a:ln>
                  <a:solidFill>
                    <a:schemeClr val="bg1">
                      <a:lumMod val="50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KoPubWorld돋움체 Medium" panose="00000600000000000000" pitchFamily="2" charset="-127"/>
              </a:rPr>
              <a:t>(2019))</a:t>
            </a:r>
            <a:endParaRPr lang="ko-KR" altLang="en-US" sz="900" b="1" kern="0" dirty="0">
              <a:ln>
                <a:solidFill>
                  <a:schemeClr val="bg1">
                    <a:lumMod val="50000"/>
                    <a:alpha val="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KoPub돋움체 Medium" panose="00000600000000000000" pitchFamily="2" charset="-127"/>
              <a:ea typeface="KoPub돋움체 Medium" panose="00000600000000000000" pitchFamily="2" charset="-127"/>
              <a:cs typeface="KoPubWorld돋움체 Medium" panose="00000600000000000000" pitchFamily="2" charset="-127"/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6732240" y="4653136"/>
            <a:ext cx="1872208" cy="360040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txBody>
          <a:bodyPr wrap="square" lIns="0" tIns="0" rIns="0" bIns="0" rtlCol="0" anchor="ctr" anchorCtr="0">
            <a:noAutofit/>
          </a:bodyPr>
          <a:lstStyle/>
          <a:p>
            <a:pPr algn="ctr"/>
            <a:r>
              <a:rPr lang="ko-KR" altLang="en-US" sz="900" b="1" kern="0" dirty="0">
                <a:ln>
                  <a:solidFill>
                    <a:schemeClr val="bg1">
                      <a:lumMod val="50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KoPubWorld돋움체 Medium" panose="00000600000000000000" pitchFamily="2" charset="-127"/>
              </a:rPr>
              <a:t>기후변화 시나리오</a:t>
            </a:r>
            <a:r>
              <a:rPr lang="en-US" altLang="ko-KR" sz="900" b="1" kern="0" dirty="0">
                <a:ln>
                  <a:solidFill>
                    <a:schemeClr val="bg1">
                      <a:lumMod val="50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KoPubWorld돋움체 Medium" panose="00000600000000000000" pitchFamily="2" charset="-127"/>
              </a:rPr>
              <a:t>(RCP4.5)</a:t>
            </a:r>
            <a:r>
              <a:rPr lang="ko-KR" altLang="en-US" sz="900" b="1" kern="0" dirty="0">
                <a:ln>
                  <a:solidFill>
                    <a:schemeClr val="bg1">
                      <a:lumMod val="50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KoPubWorld돋움체 Medium" panose="00000600000000000000" pitchFamily="2" charset="-127"/>
              </a:rPr>
              <a:t>에</a:t>
            </a:r>
            <a:r>
              <a:rPr lang="en-US" altLang="ko-KR" sz="900" b="1" kern="0" dirty="0">
                <a:ln>
                  <a:solidFill>
                    <a:schemeClr val="bg1">
                      <a:lumMod val="50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KoPubWorld돋움체 Medium" panose="00000600000000000000" pitchFamily="2" charset="-127"/>
              </a:rPr>
              <a:t> </a:t>
            </a:r>
            <a:r>
              <a:rPr lang="ko-KR" altLang="en-US" sz="900" b="1" kern="0" dirty="0">
                <a:ln>
                  <a:solidFill>
                    <a:schemeClr val="bg1">
                      <a:lumMod val="50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KoPubWorld돋움체 Medium" panose="00000600000000000000" pitchFamily="2" charset="-127"/>
              </a:rPr>
              <a:t>따른 </a:t>
            </a:r>
            <a:endParaRPr lang="en-US" altLang="ko-KR" sz="900" b="1" kern="0" dirty="0">
              <a:ln>
                <a:solidFill>
                  <a:schemeClr val="bg1">
                    <a:lumMod val="50000"/>
                    <a:alpha val="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KoPub돋움체 Medium" panose="00000600000000000000" pitchFamily="2" charset="-127"/>
              <a:ea typeface="KoPub돋움체 Medium" panose="00000600000000000000" pitchFamily="2" charset="-127"/>
              <a:cs typeface="KoPubWorld돋움체 Medium" panose="00000600000000000000" pitchFamily="2" charset="-127"/>
            </a:endParaRPr>
          </a:p>
          <a:p>
            <a:pPr algn="ctr"/>
            <a:r>
              <a:rPr lang="ko-KR" altLang="en-US" sz="900" b="1" kern="0" dirty="0">
                <a:ln>
                  <a:solidFill>
                    <a:schemeClr val="bg1">
                      <a:lumMod val="50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KoPubWorld돋움체 Medium" panose="00000600000000000000" pitchFamily="2" charset="-127"/>
              </a:rPr>
              <a:t>미래 해수면상승 및 침수 예측</a:t>
            </a:r>
          </a:p>
        </p:txBody>
      </p:sp>
      <p:grpSp>
        <p:nvGrpSpPr>
          <p:cNvPr id="79" name="그룹 78">
            <a:extLst>
              <a:ext uri="{FF2B5EF4-FFF2-40B4-BE49-F238E27FC236}">
                <a16:creationId xmlns:a16="http://schemas.microsoft.com/office/drawing/2014/main" id="{2108B2C6-7C47-44A4-925E-8E582E4B2A8F}"/>
              </a:ext>
            </a:extLst>
          </p:cNvPr>
          <p:cNvGrpSpPr/>
          <p:nvPr/>
        </p:nvGrpSpPr>
        <p:grpSpPr>
          <a:xfrm>
            <a:off x="5715000" y="110472"/>
            <a:ext cx="2695047" cy="234801"/>
            <a:chOff x="8651951" y="132416"/>
            <a:chExt cx="2695047" cy="234801"/>
          </a:xfrm>
        </p:grpSpPr>
        <p:sp>
          <p:nvSpPr>
            <p:cNvPr id="80" name="모서리가 둥근 직사각형 38">
              <a:extLst>
                <a:ext uri="{FF2B5EF4-FFF2-40B4-BE49-F238E27FC236}">
                  <a16:creationId xmlns:a16="http://schemas.microsoft.com/office/drawing/2014/main" id="{3B6B886E-7C6D-4F9B-B4B1-85534F4118FF}"/>
                </a:ext>
              </a:extLst>
            </p:cNvPr>
            <p:cNvSpPr/>
            <p:nvPr/>
          </p:nvSpPr>
          <p:spPr>
            <a:xfrm>
              <a:off x="8651951" y="132416"/>
              <a:ext cx="1752642" cy="234801"/>
            </a:xfrm>
            <a:prstGeom prst="roundRect">
              <a:avLst/>
            </a:prstGeom>
            <a:solidFill>
              <a:srgbClr val="2D506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30325">
                <a:spcBef>
                  <a:spcPts val="300"/>
                </a:spcBef>
                <a:buSzPct val="100000"/>
              </a:pPr>
              <a:r>
                <a:rPr lang="en-US" altLang="ko-KR" sz="1200" spc="-50" dirty="0">
                  <a:ln>
                    <a:solidFill>
                      <a:schemeClr val="bg1">
                        <a:lumMod val="85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돋움체 Bold" panose="00000800000000000000" pitchFamily="2" charset="-127"/>
                  <a:ea typeface="KoPub돋움체 Bold" panose="00000800000000000000" pitchFamily="2" charset="-127"/>
                </a:rPr>
                <a:t>Ⅰ. </a:t>
              </a:r>
              <a:r>
                <a:rPr lang="ko-KR" altLang="en-US" sz="1200" spc="-50" dirty="0">
                  <a:ln>
                    <a:solidFill>
                      <a:schemeClr val="bg1">
                        <a:lumMod val="85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돋움체 Bold" panose="00000800000000000000" pitchFamily="2" charset="-127"/>
                  <a:ea typeface="KoPub돋움체 Bold" panose="00000800000000000000" pitchFamily="2" charset="-127"/>
                </a:rPr>
                <a:t>연구 배경 및 필요성</a:t>
              </a:r>
            </a:p>
          </p:txBody>
        </p:sp>
        <p:sp>
          <p:nvSpPr>
            <p:cNvPr id="81" name="모서리가 둥근 직사각형 39">
              <a:extLst>
                <a:ext uri="{FF2B5EF4-FFF2-40B4-BE49-F238E27FC236}">
                  <a16:creationId xmlns:a16="http://schemas.microsoft.com/office/drawing/2014/main" id="{707020DB-5AA4-4A3E-B25F-F2CC8B2E5F76}"/>
                </a:ext>
              </a:extLst>
            </p:cNvPr>
            <p:cNvSpPr/>
            <p:nvPr/>
          </p:nvSpPr>
          <p:spPr>
            <a:xfrm>
              <a:off x="10470420" y="132416"/>
              <a:ext cx="252998" cy="234801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30325">
                <a:spcBef>
                  <a:spcPts val="300"/>
                </a:spcBef>
                <a:buSzPct val="100000"/>
              </a:pPr>
              <a:r>
                <a:rPr lang="en-US" altLang="ko-KR" sz="1200" spc="-50" dirty="0">
                  <a:ln>
                    <a:solidFill>
                      <a:schemeClr val="bg1">
                        <a:lumMod val="85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돋움체 Bold" panose="00000800000000000000" pitchFamily="2" charset="-127"/>
                  <a:ea typeface="KoPub돋움체 Bold" panose="00000800000000000000" pitchFamily="2" charset="-127"/>
                </a:rPr>
                <a:t>Ⅱ</a:t>
              </a:r>
              <a:endParaRPr lang="ko-KR" altLang="en-US" sz="1200" spc="-50" dirty="0">
                <a:ln>
                  <a:solidFill>
                    <a:schemeClr val="bg1">
                      <a:lumMod val="85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endParaRPr>
            </a:p>
          </p:txBody>
        </p:sp>
        <p:sp>
          <p:nvSpPr>
            <p:cNvPr id="82" name="모서리가 둥근 직사각형 40">
              <a:extLst>
                <a:ext uri="{FF2B5EF4-FFF2-40B4-BE49-F238E27FC236}">
                  <a16:creationId xmlns:a16="http://schemas.microsoft.com/office/drawing/2014/main" id="{DB516E30-4994-49BB-A827-9E393B4E980C}"/>
                </a:ext>
              </a:extLst>
            </p:cNvPr>
            <p:cNvSpPr/>
            <p:nvPr/>
          </p:nvSpPr>
          <p:spPr>
            <a:xfrm>
              <a:off x="10789244" y="132416"/>
              <a:ext cx="245964" cy="234801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200" spc="-50" dirty="0">
                  <a:ln>
                    <a:solidFill>
                      <a:schemeClr val="bg1">
                        <a:lumMod val="85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돋움체 Bold" panose="00000800000000000000" pitchFamily="2" charset="-127"/>
                  <a:ea typeface="KoPub돋움체 Bold" panose="00000800000000000000" pitchFamily="2" charset="-127"/>
                </a:rPr>
                <a:t>Ⅲ</a:t>
              </a:r>
              <a:endParaRPr lang="ko-KR" altLang="en-US" sz="1200" spc="-50" dirty="0">
                <a:ln>
                  <a:solidFill>
                    <a:schemeClr val="bg1">
                      <a:lumMod val="85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endParaRPr>
            </a:p>
          </p:txBody>
        </p:sp>
        <p:sp>
          <p:nvSpPr>
            <p:cNvPr id="83" name="모서리가 둥근 직사각형 43">
              <a:extLst>
                <a:ext uri="{FF2B5EF4-FFF2-40B4-BE49-F238E27FC236}">
                  <a16:creationId xmlns:a16="http://schemas.microsoft.com/office/drawing/2014/main" id="{3A9533C3-DC0A-457F-A219-E3C90B7BE381}"/>
                </a:ext>
              </a:extLst>
            </p:cNvPr>
            <p:cNvSpPr/>
            <p:nvPr/>
          </p:nvSpPr>
          <p:spPr>
            <a:xfrm>
              <a:off x="11101034" y="132416"/>
              <a:ext cx="245964" cy="234801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200" spc="-50" dirty="0">
                  <a:ln>
                    <a:solidFill>
                      <a:schemeClr val="bg1">
                        <a:lumMod val="85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돋움체 Bold" panose="00000800000000000000" pitchFamily="2" charset="-127"/>
                  <a:ea typeface="KoPub돋움체 Bold" panose="00000800000000000000" pitchFamily="2" charset="-127"/>
                </a:rPr>
                <a:t>Ⅳ</a:t>
              </a:r>
              <a:endParaRPr lang="ko-KR" altLang="en-US" sz="1200" spc="-50" dirty="0">
                <a:ln>
                  <a:solidFill>
                    <a:schemeClr val="bg1">
                      <a:lumMod val="85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endParaRPr>
            </a:p>
          </p:txBody>
        </p:sp>
      </p:grpSp>
      <p:sp>
        <p:nvSpPr>
          <p:cNvPr id="87" name="모서리가 둥근 직사각형 86">
            <a:extLst>
              <a:ext uri="{FF2B5EF4-FFF2-40B4-BE49-F238E27FC236}">
                <a16:creationId xmlns:a16="http://schemas.microsoft.com/office/drawing/2014/main" id="{AB1AE3CF-D32B-4DCB-86C8-066CA9EE39FE}"/>
              </a:ext>
            </a:extLst>
          </p:cNvPr>
          <p:cNvSpPr/>
          <p:nvPr/>
        </p:nvSpPr>
        <p:spPr>
          <a:xfrm>
            <a:off x="8470610" y="112205"/>
            <a:ext cx="245964" cy="234801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200" spc="-50" dirty="0">
                <a:ln>
                  <a:solidFill>
                    <a:schemeClr val="bg1">
                      <a:lumMod val="85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rPr>
              <a:t>Ⅴ</a:t>
            </a:r>
            <a:endParaRPr lang="ko-KR" altLang="en-US" sz="1200" spc="-50" dirty="0">
              <a:ln>
                <a:solidFill>
                  <a:schemeClr val="bg1">
                    <a:lumMod val="85000"/>
                    <a:alpha val="0"/>
                  </a:schemeClr>
                </a:solidFill>
              </a:ln>
              <a:solidFill>
                <a:schemeClr val="bg1"/>
              </a:solidFill>
              <a:latin typeface="KoPub돋움체 Bold" panose="00000800000000000000" pitchFamily="2" charset="-127"/>
              <a:ea typeface="KoPub돋움체 Bold" panose="00000800000000000000" pitchFamily="2" charset="-127"/>
            </a:endParaRPr>
          </a:p>
        </p:txBody>
      </p:sp>
      <p:sp>
        <p:nvSpPr>
          <p:cNvPr id="93" name="모서리가 둥근 직사각형 92">
            <a:extLst>
              <a:ext uri="{FF2B5EF4-FFF2-40B4-BE49-F238E27FC236}">
                <a16:creationId xmlns:a16="http://schemas.microsoft.com/office/drawing/2014/main" id="{C60C7C84-7302-48B1-AA8D-F1952C702B56}"/>
              </a:ext>
            </a:extLst>
          </p:cNvPr>
          <p:cNvSpPr/>
          <p:nvPr/>
        </p:nvSpPr>
        <p:spPr>
          <a:xfrm>
            <a:off x="8771448" y="111552"/>
            <a:ext cx="245964" cy="234801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200" spc="-50" dirty="0">
                <a:ln>
                  <a:solidFill>
                    <a:schemeClr val="bg1">
                      <a:lumMod val="85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rPr>
              <a:t>Ⅵ</a:t>
            </a:r>
            <a:endParaRPr lang="ko-KR" altLang="en-US" sz="1200" spc="-50" dirty="0">
              <a:ln>
                <a:solidFill>
                  <a:schemeClr val="bg1">
                    <a:lumMod val="85000"/>
                    <a:alpha val="0"/>
                  </a:schemeClr>
                </a:solidFill>
              </a:ln>
              <a:solidFill>
                <a:schemeClr val="bg1"/>
              </a:solidFill>
              <a:latin typeface="KoPub돋움체 Bold" panose="00000800000000000000" pitchFamily="2" charset="-127"/>
              <a:ea typeface="KoPub돋움체 Bold" panose="00000800000000000000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91356320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테마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테마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15186</TotalTime>
  <Words>4356</Words>
  <Application>Microsoft Office PowerPoint</Application>
  <PresentationFormat>화면 슬라이드 쇼(4:3)</PresentationFormat>
  <Paragraphs>994</Paragraphs>
  <Slides>55</Slides>
  <Notes>47</Notes>
  <HiddenSlides>0</HiddenSlides>
  <MMClips>0</MMClips>
  <ScaleCrop>false</ScaleCrop>
  <HeadingPairs>
    <vt:vector size="6" baseType="variant">
      <vt:variant>
        <vt:lpstr>사용한 글꼴</vt:lpstr>
      </vt:variant>
      <vt:variant>
        <vt:i4>24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55</vt:i4>
      </vt:variant>
    </vt:vector>
  </HeadingPairs>
  <TitlesOfParts>
    <vt:vector size="80" baseType="lpstr">
      <vt:lpstr>KoPub바탕체 Bold</vt:lpstr>
      <vt:lpstr>나눔스퀘어</vt:lpstr>
      <vt:lpstr>돋움</vt:lpstr>
      <vt:lpstr>YDIYGO330</vt:lpstr>
      <vt:lpstr>KoPub바탕체 Medium</vt:lpstr>
      <vt:lpstr>Dinmed</vt:lpstr>
      <vt:lpstr>G마켓 산스 Bold</vt:lpstr>
      <vt:lpstr>Noto Sans CJK KR Black</vt:lpstr>
      <vt:lpstr>Arial</vt:lpstr>
      <vt:lpstr>KoPub돋움체 Bold</vt:lpstr>
      <vt:lpstr>Droid Sans Fallback</vt:lpstr>
      <vt:lpstr>Wingdings</vt:lpstr>
      <vt:lpstr>KoPub돋움체 Medium</vt:lpstr>
      <vt:lpstr>한컴돋움</vt:lpstr>
      <vt:lpstr>Calibri Light</vt:lpstr>
      <vt:lpstr>KoPubWorld돋움체 Medium</vt:lpstr>
      <vt:lpstr>나눔스퀘어 ExtraBold</vt:lpstr>
      <vt:lpstr>Calibri</vt:lpstr>
      <vt:lpstr>Arial Black</vt:lpstr>
      <vt:lpstr>나눔고딕 ExtraBold</vt:lpstr>
      <vt:lpstr>Monotype Sorts</vt:lpstr>
      <vt:lpstr>맑은 고딕</vt:lpstr>
      <vt:lpstr>KoPub돋움체 Light</vt:lpstr>
      <vt:lpstr>Noto Sans CJK KR Bold</vt:lpstr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송 우리</dc:creator>
  <cp:lastModifiedBy>user</cp:lastModifiedBy>
  <cp:revision>725</cp:revision>
  <cp:lastPrinted>2023-02-22T16:01:46Z</cp:lastPrinted>
  <dcterms:created xsi:type="dcterms:W3CDTF">2022-02-14T04:20:34Z</dcterms:created>
  <dcterms:modified xsi:type="dcterms:W3CDTF">2025-05-13T06:11:42Z</dcterms:modified>
</cp:coreProperties>
</file>