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75"/>
  </p:notesMasterIdLst>
  <p:sldIdLst>
    <p:sldId id="256" r:id="rId2"/>
    <p:sldId id="422" r:id="rId3"/>
    <p:sldId id="435" r:id="rId4"/>
    <p:sldId id="257" r:id="rId5"/>
    <p:sldId id="258" r:id="rId6"/>
    <p:sldId id="354" r:id="rId7"/>
    <p:sldId id="426" r:id="rId8"/>
    <p:sldId id="425" r:id="rId9"/>
    <p:sldId id="429" r:id="rId10"/>
    <p:sldId id="396" r:id="rId11"/>
    <p:sldId id="356" r:id="rId12"/>
    <p:sldId id="265" r:id="rId13"/>
    <p:sldId id="432" r:id="rId14"/>
    <p:sldId id="419" r:id="rId15"/>
    <p:sldId id="358" r:id="rId16"/>
    <p:sldId id="362" r:id="rId17"/>
    <p:sldId id="363" r:id="rId18"/>
    <p:sldId id="366" r:id="rId19"/>
    <p:sldId id="365" r:id="rId20"/>
    <p:sldId id="367" r:id="rId21"/>
    <p:sldId id="384" r:id="rId22"/>
    <p:sldId id="266" r:id="rId23"/>
    <p:sldId id="374" r:id="rId24"/>
    <p:sldId id="434" r:id="rId25"/>
    <p:sldId id="376" r:id="rId26"/>
    <p:sldId id="267" r:id="rId27"/>
    <p:sldId id="454" r:id="rId28"/>
    <p:sldId id="463" r:id="rId29"/>
    <p:sldId id="437" r:id="rId30"/>
    <p:sldId id="480" r:id="rId31"/>
    <p:sldId id="481" r:id="rId32"/>
    <p:sldId id="482" r:id="rId33"/>
    <p:sldId id="484" r:id="rId34"/>
    <p:sldId id="483" r:id="rId35"/>
    <p:sldId id="496" r:id="rId36"/>
    <p:sldId id="479" r:id="rId37"/>
    <p:sldId id="438" r:id="rId38"/>
    <p:sldId id="439" r:id="rId39"/>
    <p:sldId id="455" r:id="rId40"/>
    <p:sldId id="485" r:id="rId41"/>
    <p:sldId id="441" r:id="rId42"/>
    <p:sldId id="442" r:id="rId43"/>
    <p:sldId id="456" r:id="rId44"/>
    <p:sldId id="457" r:id="rId45"/>
    <p:sldId id="469" r:id="rId46"/>
    <p:sldId id="468" r:id="rId47"/>
    <p:sldId id="470" r:id="rId48"/>
    <p:sldId id="474" r:id="rId49"/>
    <p:sldId id="475" r:id="rId50"/>
    <p:sldId id="476" r:id="rId51"/>
    <p:sldId id="477" r:id="rId52"/>
    <p:sldId id="478" r:id="rId53"/>
    <p:sldId id="486" r:id="rId54"/>
    <p:sldId id="487" r:id="rId55"/>
    <p:sldId id="488" r:id="rId56"/>
    <p:sldId id="489" r:id="rId57"/>
    <p:sldId id="490" r:id="rId58"/>
    <p:sldId id="491" r:id="rId59"/>
    <p:sldId id="492" r:id="rId60"/>
    <p:sldId id="493" r:id="rId61"/>
    <p:sldId id="494" r:id="rId62"/>
    <p:sldId id="495" r:id="rId63"/>
    <p:sldId id="458" r:id="rId64"/>
    <p:sldId id="459" r:id="rId65"/>
    <p:sldId id="471" r:id="rId66"/>
    <p:sldId id="472" r:id="rId67"/>
    <p:sldId id="473" r:id="rId68"/>
    <p:sldId id="497" r:id="rId69"/>
    <p:sldId id="461" r:id="rId70"/>
    <p:sldId id="462" r:id="rId71"/>
    <p:sldId id="467" r:id="rId72"/>
    <p:sldId id="466" r:id="rId73"/>
    <p:sldId id="347" r:id="rId74"/>
  </p:sldIdLst>
  <p:sldSz cx="9144000" cy="6858000" type="screen4x3"/>
  <p:notesSz cx="7104063" cy="10234613"/>
  <p:embeddedFontLst>
    <p:embeddedFont>
      <p:font typeface="KoPubWorld돋움체 Medium" panose="00000600000000000000" pitchFamily="2" charset="-127"/>
      <p:regular r:id="rId76"/>
    </p:embeddedFont>
    <p:embeddedFont>
      <p:font typeface="YDIYGO330" panose="02030504000101010101" pitchFamily="18" charset="-127"/>
      <p:regular r:id="rId77"/>
    </p:embeddedFont>
    <p:embeddedFont>
      <p:font typeface="나눔스퀘어" panose="020B0600000101010101" pitchFamily="50" charset="-127"/>
      <p:regular r:id="rId78"/>
    </p:embeddedFont>
    <p:embeddedFont>
      <p:font typeface="나눔스퀘어 ExtraBold" panose="020B0600000101010101" pitchFamily="50" charset="-127"/>
      <p:bold r:id="rId79"/>
    </p:embeddedFont>
    <p:embeddedFont>
      <p:font typeface="Arial Black" panose="020B0A04020102020204" pitchFamily="34" charset="0"/>
      <p:bold r:id="rId80"/>
    </p:embeddedFon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Dinmed" panose="020B0600000101010101"/>
      <p:regular r:id="rId87"/>
    </p:embeddedFont>
    <p:embeddedFont>
      <p:font typeface="KoPub돋움체 Bold" panose="02020603020101020101" pitchFamily="18" charset="-127"/>
      <p:regular r:id="rId88"/>
      <p:bold r:id="rId89"/>
    </p:embeddedFont>
    <p:embeddedFont>
      <p:font typeface="KoPub돋움체 Light" panose="02020603020101020101" pitchFamily="18" charset="-127"/>
      <p:regular r:id="rId90"/>
    </p:embeddedFont>
    <p:embeddedFont>
      <p:font typeface="KoPub돋움체 Medium" panose="02020603020101020101" pitchFamily="18" charset="-127"/>
      <p:regular r:id="rId91"/>
    </p:embeddedFont>
    <p:embeddedFont>
      <p:font typeface="KoPub바탕체 Bold" panose="02020603020101020101" pitchFamily="18" charset="-127"/>
      <p:regular r:id="rId92"/>
      <p:bold r:id="rId93"/>
    </p:embeddedFont>
    <p:embeddedFont>
      <p:font typeface="KoPub바탕체 Medium" panose="02020603020101020101" pitchFamily="18" charset="-127"/>
      <p:regular r:id="rId94"/>
    </p:embeddedFont>
    <p:embeddedFont>
      <p:font typeface="나눔고딕 ExtraBold" panose="020D0904000000000000" pitchFamily="50" charset="-127"/>
      <p:bold r:id="rId95"/>
    </p:embeddedFont>
    <p:embeddedFont>
      <p:font typeface="맑은 고딕" panose="020B0503020000020004" pitchFamily="50" charset="-127"/>
      <p:regular r:id="rId96"/>
      <p:bold r:id="rId97"/>
    </p:embeddedFont>
    <p:embeddedFont>
      <p:font typeface="함초롬바탕" panose="02030604000101010101" pitchFamily="18" charset="-127"/>
      <p:regular r:id="rId98"/>
      <p:bold r:id="rId9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58" userDrawn="1">
          <p15:clr>
            <a:srgbClr val="A4A3A4"/>
          </p15:clr>
        </p15:guide>
        <p15:guide id="4" pos="5602" userDrawn="1">
          <p15:clr>
            <a:srgbClr val="A4A3A4"/>
          </p15:clr>
        </p15:guide>
        <p15:guide id="5" orient="horz" pos="527" userDrawn="1">
          <p15:clr>
            <a:srgbClr val="A4A3A4"/>
          </p15:clr>
        </p15:guide>
        <p15:guide id="6" orient="horz" pos="4088" userDrawn="1">
          <p15:clr>
            <a:srgbClr val="A4A3A4"/>
          </p15:clr>
        </p15:guide>
        <p15:guide id="7" orient="horz" pos="595" userDrawn="1">
          <p15:clr>
            <a:srgbClr val="A4A3A4"/>
          </p15:clr>
        </p15:guide>
        <p15:guide id="8" orient="horz" pos="4110">
          <p15:clr>
            <a:srgbClr val="A4A3A4"/>
          </p15:clr>
        </p15:guide>
        <p15:guide id="9" orient="horz" pos="799">
          <p15:clr>
            <a:srgbClr val="A4A3A4"/>
          </p15:clr>
        </p15:guide>
        <p15:guide id="10" orient="horz" pos="709">
          <p15:clr>
            <a:srgbClr val="A4A3A4"/>
          </p15:clr>
        </p15:guide>
        <p15:guide id="11" orient="horz" pos="1502">
          <p15:clr>
            <a:srgbClr val="A4A3A4"/>
          </p15:clr>
        </p15:guide>
        <p15:guide id="12" orient="horz" pos="22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BE"/>
    <a:srgbClr val="7CAFDE"/>
    <a:srgbClr val="556A2C"/>
    <a:srgbClr val="88A945"/>
    <a:srgbClr val="00B0F0"/>
    <a:srgbClr val="0070C0"/>
    <a:srgbClr val="0094C8"/>
    <a:srgbClr val="4BACC6"/>
    <a:srgbClr val="034A9F"/>
    <a:srgbClr val="EC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3" autoAdjust="0"/>
    <p:restoredTop sz="89536" autoAdjust="0"/>
  </p:normalViewPr>
  <p:slideViewPr>
    <p:cSldViewPr showGuides="1">
      <p:cViewPr>
        <p:scale>
          <a:sx n="50" d="100"/>
          <a:sy n="50" d="100"/>
        </p:scale>
        <p:origin x="3132" y="1084"/>
      </p:cViewPr>
      <p:guideLst>
        <p:guide orient="horz" pos="2160"/>
        <p:guide pos="2880"/>
        <p:guide pos="158"/>
        <p:guide pos="5602"/>
        <p:guide orient="horz" pos="527"/>
        <p:guide orient="horz" pos="4088"/>
        <p:guide orient="horz" pos="595"/>
        <p:guide orient="horz" pos="4110"/>
        <p:guide orient="horz" pos="799"/>
        <p:guide orient="horz" pos="709"/>
        <p:guide orient="horz" pos="1502"/>
        <p:guide orient="horz" pos="2278"/>
      </p:guideLst>
    </p:cSldViewPr>
  </p:slideViewPr>
  <p:notesTextViewPr>
    <p:cViewPr>
      <p:scale>
        <a:sx n="66" d="100"/>
        <a:sy n="66" d="100"/>
      </p:scale>
      <p:origin x="0" y="0"/>
    </p:cViewPr>
  </p:notesTextViewPr>
  <p:sorterViewPr>
    <p:cViewPr>
      <p:scale>
        <a:sx n="46" d="100"/>
        <a:sy n="46" d="100"/>
      </p:scale>
      <p:origin x="0" y="5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ko-KR" altLang="en-US"/>
          </a:p>
        </p:txBody>
      </p:sp>
      <p:sp>
        <p:nvSpPr>
          <p:cNvPr id="3" name="날짜 개체 틀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C44D37C7-BA89-4A4B-AEDA-00E0CD697043}" type="datetimeFigureOut">
              <a:rPr lang="ko-KR" altLang="en-US" smtClean="0"/>
              <a:pPr/>
              <a:t>2025-05-14</a:t>
            </a:fld>
            <a:endParaRPr lang="ko-KR" altLang="en-US"/>
          </a:p>
        </p:txBody>
      </p:sp>
      <p:sp>
        <p:nvSpPr>
          <p:cNvPr id="4" name="슬라이드 이미지 개체 틀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796" tIns="47398" rIns="94796" bIns="47398" rtlCol="0" anchor="ctr"/>
          <a:lstStyle/>
          <a:p>
            <a:endParaRPr lang="ko-KR" altLang="en-US"/>
          </a:p>
        </p:txBody>
      </p:sp>
      <p:sp>
        <p:nvSpPr>
          <p:cNvPr id="5" name="슬라이드 노트 개체 틀 4"/>
          <p:cNvSpPr>
            <a:spLocks noGrp="1"/>
          </p:cNvSpPr>
          <p:nvPr>
            <p:ph type="body" sz="quarter" idx="3"/>
          </p:nvPr>
        </p:nvSpPr>
        <p:spPr>
          <a:xfrm>
            <a:off x="710407" y="4925407"/>
            <a:ext cx="5683250" cy="4029879"/>
          </a:xfrm>
          <a:prstGeom prst="rect">
            <a:avLst/>
          </a:prstGeom>
        </p:spPr>
        <p:txBody>
          <a:bodyPr vert="horz" lIns="94796" tIns="47398" rIns="94796" bIns="47398"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C2223B73-78D5-4A7A-8D29-EF17C1A7C7C2}" type="slidenum">
              <a:rPr lang="ko-KR" altLang="en-US" smtClean="0"/>
              <a:pPr/>
              <a:t>‹#›</a:t>
            </a:fld>
            <a:endParaRPr lang="ko-KR" altLang="en-US"/>
          </a:p>
        </p:txBody>
      </p:sp>
    </p:spTree>
    <p:extLst>
      <p:ext uri="{BB962C8B-B14F-4D97-AF65-F5344CB8AC3E}">
        <p14:creationId xmlns:p14="http://schemas.microsoft.com/office/powerpoint/2010/main" val="288725705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a:t>
            </a:fld>
            <a:endParaRPr lang="ko-KR" altLang="en-US"/>
          </a:p>
        </p:txBody>
      </p:sp>
    </p:spTree>
    <p:extLst>
      <p:ext uri="{BB962C8B-B14F-4D97-AF65-F5344CB8AC3E}">
        <p14:creationId xmlns:p14="http://schemas.microsoft.com/office/powerpoint/2010/main" val="1511024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13</a:t>
            </a:fld>
            <a:endParaRPr lang="ko-KR" altLang="en-US"/>
          </a:p>
        </p:txBody>
      </p:sp>
    </p:spTree>
    <p:extLst>
      <p:ext uri="{BB962C8B-B14F-4D97-AF65-F5344CB8AC3E}">
        <p14:creationId xmlns:p14="http://schemas.microsoft.com/office/powerpoint/2010/main" val="259305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14</a:t>
            </a:fld>
            <a:endParaRPr lang="ko-KR" altLang="en-US"/>
          </a:p>
        </p:txBody>
      </p:sp>
    </p:spTree>
    <p:extLst>
      <p:ext uri="{BB962C8B-B14F-4D97-AF65-F5344CB8AC3E}">
        <p14:creationId xmlns:p14="http://schemas.microsoft.com/office/powerpoint/2010/main" val="250095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15</a:t>
            </a:fld>
            <a:endParaRPr lang="ko-KR" altLang="en-US"/>
          </a:p>
        </p:txBody>
      </p:sp>
    </p:spTree>
    <p:extLst>
      <p:ext uri="{BB962C8B-B14F-4D97-AF65-F5344CB8AC3E}">
        <p14:creationId xmlns:p14="http://schemas.microsoft.com/office/powerpoint/2010/main" val="309973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16</a:t>
            </a:fld>
            <a:endParaRPr lang="ko-KR" altLang="en-US"/>
          </a:p>
        </p:txBody>
      </p:sp>
    </p:spTree>
    <p:extLst>
      <p:ext uri="{BB962C8B-B14F-4D97-AF65-F5344CB8AC3E}">
        <p14:creationId xmlns:p14="http://schemas.microsoft.com/office/powerpoint/2010/main" val="411717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17</a:t>
            </a:fld>
            <a:endParaRPr lang="ko-KR" altLang="en-US"/>
          </a:p>
        </p:txBody>
      </p:sp>
    </p:spTree>
    <p:extLst>
      <p:ext uri="{BB962C8B-B14F-4D97-AF65-F5344CB8AC3E}">
        <p14:creationId xmlns:p14="http://schemas.microsoft.com/office/powerpoint/2010/main" val="311354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18</a:t>
            </a:fld>
            <a:endParaRPr lang="ko-KR" altLang="en-US"/>
          </a:p>
        </p:txBody>
      </p:sp>
    </p:spTree>
    <p:extLst>
      <p:ext uri="{BB962C8B-B14F-4D97-AF65-F5344CB8AC3E}">
        <p14:creationId xmlns:p14="http://schemas.microsoft.com/office/powerpoint/2010/main" val="1907498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19</a:t>
            </a:fld>
            <a:endParaRPr lang="ko-KR" altLang="en-US"/>
          </a:p>
        </p:txBody>
      </p:sp>
    </p:spTree>
    <p:extLst>
      <p:ext uri="{BB962C8B-B14F-4D97-AF65-F5344CB8AC3E}">
        <p14:creationId xmlns:p14="http://schemas.microsoft.com/office/powerpoint/2010/main" val="5881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20</a:t>
            </a:fld>
            <a:endParaRPr lang="ko-KR" altLang="en-US"/>
          </a:p>
        </p:txBody>
      </p:sp>
    </p:spTree>
    <p:extLst>
      <p:ext uri="{BB962C8B-B14F-4D97-AF65-F5344CB8AC3E}">
        <p14:creationId xmlns:p14="http://schemas.microsoft.com/office/powerpoint/2010/main" val="126086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21</a:t>
            </a:fld>
            <a:endParaRPr lang="ko-KR" altLang="en-US"/>
          </a:p>
        </p:txBody>
      </p:sp>
    </p:spTree>
    <p:extLst>
      <p:ext uri="{BB962C8B-B14F-4D97-AF65-F5344CB8AC3E}">
        <p14:creationId xmlns:p14="http://schemas.microsoft.com/office/powerpoint/2010/main" val="270428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23</a:t>
            </a:fld>
            <a:endParaRPr lang="ko-KR" altLang="en-US"/>
          </a:p>
        </p:txBody>
      </p:sp>
    </p:spTree>
    <p:extLst>
      <p:ext uri="{BB962C8B-B14F-4D97-AF65-F5344CB8AC3E}">
        <p14:creationId xmlns:p14="http://schemas.microsoft.com/office/powerpoint/2010/main" val="255791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a:t>
            </a:fld>
            <a:endParaRPr lang="ko-KR" altLang="en-US"/>
          </a:p>
        </p:txBody>
      </p:sp>
    </p:spTree>
    <p:extLst>
      <p:ext uri="{BB962C8B-B14F-4D97-AF65-F5344CB8AC3E}">
        <p14:creationId xmlns:p14="http://schemas.microsoft.com/office/powerpoint/2010/main" val="265123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24</a:t>
            </a:fld>
            <a:endParaRPr lang="ko-KR" altLang="en-US"/>
          </a:p>
        </p:txBody>
      </p:sp>
    </p:spTree>
    <p:extLst>
      <p:ext uri="{BB962C8B-B14F-4D97-AF65-F5344CB8AC3E}">
        <p14:creationId xmlns:p14="http://schemas.microsoft.com/office/powerpoint/2010/main" val="2197022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25</a:t>
            </a:fld>
            <a:endParaRPr lang="ko-KR" altLang="en-US"/>
          </a:p>
        </p:txBody>
      </p:sp>
    </p:spTree>
    <p:extLst>
      <p:ext uri="{BB962C8B-B14F-4D97-AF65-F5344CB8AC3E}">
        <p14:creationId xmlns:p14="http://schemas.microsoft.com/office/powerpoint/2010/main" val="694864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27</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28</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29</a:t>
            </a:fld>
            <a:endParaRPr lang="ko-KR" altLang="en-US"/>
          </a:p>
        </p:txBody>
      </p:sp>
    </p:spTree>
    <p:extLst>
      <p:ext uri="{BB962C8B-B14F-4D97-AF65-F5344CB8AC3E}">
        <p14:creationId xmlns:p14="http://schemas.microsoft.com/office/powerpoint/2010/main" val="1175479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885A-21BD-8F47-41BA-24050FEC791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6B6566B-2CAA-DC06-0C76-457EEDD6DCA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584136B-1311-6FD5-044E-C7A1E2DD0E17}"/>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F9E3C3B6-8069-37D5-EAA6-C20C54CA7CA7}"/>
              </a:ext>
            </a:extLst>
          </p:cNvPr>
          <p:cNvSpPr>
            <a:spLocks noGrp="1"/>
          </p:cNvSpPr>
          <p:nvPr>
            <p:ph type="sldNum" sz="quarter" idx="10"/>
          </p:nvPr>
        </p:nvSpPr>
        <p:spPr/>
        <p:txBody>
          <a:bodyPr/>
          <a:lstStyle/>
          <a:p>
            <a:fld id="{C2223B73-78D5-4A7A-8D29-EF17C1A7C7C2}" type="slidenum">
              <a:rPr lang="ko-KR" altLang="en-US" smtClean="0"/>
              <a:pPr/>
              <a:t>30</a:t>
            </a:fld>
            <a:endParaRPr lang="ko-KR" altLang="en-US"/>
          </a:p>
        </p:txBody>
      </p:sp>
    </p:spTree>
    <p:extLst>
      <p:ext uri="{BB962C8B-B14F-4D97-AF65-F5344CB8AC3E}">
        <p14:creationId xmlns:p14="http://schemas.microsoft.com/office/powerpoint/2010/main" val="180365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4AFC6-B631-CF0D-E7E9-65AA758A72B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0A72B4A-59AE-3E28-6834-8992784FD57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D7AF298-12DB-6CCE-6738-0FB1A5E7C506}"/>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97CF1C30-E115-739D-FB92-337C05754E82}"/>
              </a:ext>
            </a:extLst>
          </p:cNvPr>
          <p:cNvSpPr>
            <a:spLocks noGrp="1"/>
          </p:cNvSpPr>
          <p:nvPr>
            <p:ph type="sldNum" sz="quarter" idx="10"/>
          </p:nvPr>
        </p:nvSpPr>
        <p:spPr/>
        <p:txBody>
          <a:bodyPr/>
          <a:lstStyle/>
          <a:p>
            <a:fld id="{C2223B73-78D5-4A7A-8D29-EF17C1A7C7C2}" type="slidenum">
              <a:rPr lang="ko-KR" altLang="en-US" smtClean="0"/>
              <a:pPr/>
              <a:t>31</a:t>
            </a:fld>
            <a:endParaRPr lang="ko-KR" altLang="en-US"/>
          </a:p>
        </p:txBody>
      </p:sp>
    </p:spTree>
    <p:extLst>
      <p:ext uri="{BB962C8B-B14F-4D97-AF65-F5344CB8AC3E}">
        <p14:creationId xmlns:p14="http://schemas.microsoft.com/office/powerpoint/2010/main" val="2809637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8444B-6B50-51CE-4E86-6B037128460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833B5C7-ABC8-254F-ACB0-338BDC9BB81F}"/>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B28BCCE-BF0F-5149-4C6D-757FF4964BF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5919208-E6E2-C55A-BB5F-B84666A0235A}"/>
              </a:ext>
            </a:extLst>
          </p:cNvPr>
          <p:cNvSpPr>
            <a:spLocks noGrp="1"/>
          </p:cNvSpPr>
          <p:nvPr>
            <p:ph type="sldNum" sz="quarter" idx="10"/>
          </p:nvPr>
        </p:nvSpPr>
        <p:spPr/>
        <p:txBody>
          <a:bodyPr/>
          <a:lstStyle/>
          <a:p>
            <a:fld id="{C2223B73-78D5-4A7A-8D29-EF17C1A7C7C2}" type="slidenum">
              <a:rPr lang="ko-KR" altLang="en-US" smtClean="0"/>
              <a:pPr/>
              <a:t>32</a:t>
            </a:fld>
            <a:endParaRPr lang="ko-KR" altLang="en-US"/>
          </a:p>
        </p:txBody>
      </p:sp>
    </p:spTree>
    <p:extLst>
      <p:ext uri="{BB962C8B-B14F-4D97-AF65-F5344CB8AC3E}">
        <p14:creationId xmlns:p14="http://schemas.microsoft.com/office/powerpoint/2010/main" val="511733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8656-5A39-2CBC-3073-45770B9046F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4AEBBE09-86B7-3475-5678-5033A625BE2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25F0F42-7370-6005-9318-559A903622D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67DDFD46-0C1E-9447-87A6-04D4105206DC}"/>
              </a:ext>
            </a:extLst>
          </p:cNvPr>
          <p:cNvSpPr>
            <a:spLocks noGrp="1"/>
          </p:cNvSpPr>
          <p:nvPr>
            <p:ph type="sldNum" sz="quarter" idx="10"/>
          </p:nvPr>
        </p:nvSpPr>
        <p:spPr/>
        <p:txBody>
          <a:bodyPr/>
          <a:lstStyle/>
          <a:p>
            <a:fld id="{C2223B73-78D5-4A7A-8D29-EF17C1A7C7C2}" type="slidenum">
              <a:rPr lang="ko-KR" altLang="en-US" smtClean="0"/>
              <a:pPr/>
              <a:t>33</a:t>
            </a:fld>
            <a:endParaRPr lang="ko-KR" altLang="en-US"/>
          </a:p>
        </p:txBody>
      </p:sp>
    </p:spTree>
    <p:extLst>
      <p:ext uri="{BB962C8B-B14F-4D97-AF65-F5344CB8AC3E}">
        <p14:creationId xmlns:p14="http://schemas.microsoft.com/office/powerpoint/2010/main" val="4286231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DB7A-0DE5-C1F7-0ECF-BCD94DFDB5F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273B994-BB1D-F8A0-87A7-FFD74DCA390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B34EAB6-D428-C500-845B-B9D7139FA033}"/>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1BA5378-984C-BBC2-DD97-7BBC34779AA2}"/>
              </a:ext>
            </a:extLst>
          </p:cNvPr>
          <p:cNvSpPr>
            <a:spLocks noGrp="1"/>
          </p:cNvSpPr>
          <p:nvPr>
            <p:ph type="sldNum" sz="quarter" idx="10"/>
          </p:nvPr>
        </p:nvSpPr>
        <p:spPr/>
        <p:txBody>
          <a:bodyPr/>
          <a:lstStyle/>
          <a:p>
            <a:fld id="{C2223B73-78D5-4A7A-8D29-EF17C1A7C7C2}" type="slidenum">
              <a:rPr lang="ko-KR" altLang="en-US" smtClean="0"/>
              <a:pPr/>
              <a:t>34</a:t>
            </a:fld>
            <a:endParaRPr lang="ko-KR" altLang="en-US"/>
          </a:p>
        </p:txBody>
      </p:sp>
    </p:spTree>
    <p:extLst>
      <p:ext uri="{BB962C8B-B14F-4D97-AF65-F5344CB8AC3E}">
        <p14:creationId xmlns:p14="http://schemas.microsoft.com/office/powerpoint/2010/main" val="222078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3</a:t>
            </a:fld>
            <a:endParaRPr lang="ko-KR" altLang="en-US"/>
          </a:p>
        </p:txBody>
      </p:sp>
    </p:spTree>
    <p:extLst>
      <p:ext uri="{BB962C8B-B14F-4D97-AF65-F5344CB8AC3E}">
        <p14:creationId xmlns:p14="http://schemas.microsoft.com/office/powerpoint/2010/main" val="434577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A4B8-13D3-BF4C-3C6F-4260506282B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C67989F-349D-4E8A-ACC3-DCB96CBA204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6A1C02E-C1E9-9CF4-0847-F3E6E592879E}"/>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FB125BF3-0C19-C9D1-8C3C-9BE8B3A600A0}"/>
              </a:ext>
            </a:extLst>
          </p:cNvPr>
          <p:cNvSpPr>
            <a:spLocks noGrp="1"/>
          </p:cNvSpPr>
          <p:nvPr>
            <p:ph type="sldNum" sz="quarter" idx="10"/>
          </p:nvPr>
        </p:nvSpPr>
        <p:spPr/>
        <p:txBody>
          <a:bodyPr/>
          <a:lstStyle/>
          <a:p>
            <a:fld id="{C2223B73-78D5-4A7A-8D29-EF17C1A7C7C2}" type="slidenum">
              <a:rPr lang="ko-KR" altLang="en-US" smtClean="0"/>
              <a:pPr/>
              <a:t>35</a:t>
            </a:fld>
            <a:endParaRPr lang="ko-KR" altLang="en-US"/>
          </a:p>
        </p:txBody>
      </p:sp>
    </p:spTree>
    <p:extLst>
      <p:ext uri="{BB962C8B-B14F-4D97-AF65-F5344CB8AC3E}">
        <p14:creationId xmlns:p14="http://schemas.microsoft.com/office/powerpoint/2010/main" val="2040557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D6A3-6E29-FD62-A7BF-0A329BB59BC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7FCB8D6-68E0-3C31-F774-6C4DDDCE94B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C842F1B-78F7-91B3-B03A-03BD9DED6687}"/>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33432AC-D486-B39E-A97B-463C844A367A}"/>
              </a:ext>
            </a:extLst>
          </p:cNvPr>
          <p:cNvSpPr>
            <a:spLocks noGrp="1"/>
          </p:cNvSpPr>
          <p:nvPr>
            <p:ph type="sldNum" sz="quarter" idx="10"/>
          </p:nvPr>
        </p:nvSpPr>
        <p:spPr/>
        <p:txBody>
          <a:bodyPr/>
          <a:lstStyle/>
          <a:p>
            <a:fld id="{C2223B73-78D5-4A7A-8D29-EF17C1A7C7C2}" type="slidenum">
              <a:rPr lang="ko-KR" altLang="en-US" smtClean="0"/>
              <a:pPr/>
              <a:t>36</a:t>
            </a:fld>
            <a:endParaRPr lang="ko-KR" altLang="en-US"/>
          </a:p>
        </p:txBody>
      </p:sp>
    </p:spTree>
    <p:extLst>
      <p:ext uri="{BB962C8B-B14F-4D97-AF65-F5344CB8AC3E}">
        <p14:creationId xmlns:p14="http://schemas.microsoft.com/office/powerpoint/2010/main" val="1834336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37</a:t>
            </a:fld>
            <a:endParaRPr lang="ko-KR" altLang="en-US"/>
          </a:p>
        </p:txBody>
      </p:sp>
    </p:spTree>
    <p:extLst>
      <p:ext uri="{BB962C8B-B14F-4D97-AF65-F5344CB8AC3E}">
        <p14:creationId xmlns:p14="http://schemas.microsoft.com/office/powerpoint/2010/main" val="3556978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38</a:t>
            </a:fld>
            <a:endParaRPr lang="ko-KR" altLang="en-US"/>
          </a:p>
        </p:txBody>
      </p:sp>
    </p:spTree>
    <p:extLst>
      <p:ext uri="{BB962C8B-B14F-4D97-AF65-F5344CB8AC3E}">
        <p14:creationId xmlns:p14="http://schemas.microsoft.com/office/powerpoint/2010/main" val="1532523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39</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57B87-25FD-C8C1-758F-B486CEB6D1F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2485575-06E3-98A1-56D5-B0D6D820925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3075CDC-35FC-B365-643D-0B742FD75266}"/>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D50A63D-298E-11F3-E19A-26677F25CD6E}"/>
              </a:ext>
            </a:extLst>
          </p:cNvPr>
          <p:cNvSpPr>
            <a:spLocks noGrp="1"/>
          </p:cNvSpPr>
          <p:nvPr>
            <p:ph type="sldNum" sz="quarter" idx="10"/>
          </p:nvPr>
        </p:nvSpPr>
        <p:spPr/>
        <p:txBody>
          <a:bodyPr/>
          <a:lstStyle/>
          <a:p>
            <a:fld id="{C2223B73-78D5-4A7A-8D29-EF17C1A7C7C2}" type="slidenum">
              <a:rPr lang="ko-KR" altLang="en-US" smtClean="0"/>
              <a:pPr/>
              <a:t>40</a:t>
            </a:fld>
            <a:endParaRPr lang="ko-KR" altLang="en-US"/>
          </a:p>
        </p:txBody>
      </p:sp>
    </p:spTree>
    <p:extLst>
      <p:ext uri="{BB962C8B-B14F-4D97-AF65-F5344CB8AC3E}">
        <p14:creationId xmlns:p14="http://schemas.microsoft.com/office/powerpoint/2010/main" val="485504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42</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43</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44</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45</a:t>
            </a:fld>
            <a:endParaRPr lang="ko-KR" altLang="en-US"/>
          </a:p>
        </p:txBody>
      </p:sp>
    </p:spTree>
    <p:extLst>
      <p:ext uri="{BB962C8B-B14F-4D97-AF65-F5344CB8AC3E}">
        <p14:creationId xmlns:p14="http://schemas.microsoft.com/office/powerpoint/2010/main" val="319945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a:t>
            </a:fld>
            <a:endParaRPr lang="ko-KR" altLang="en-US"/>
          </a:p>
        </p:txBody>
      </p:sp>
    </p:spTree>
    <p:extLst>
      <p:ext uri="{BB962C8B-B14F-4D97-AF65-F5344CB8AC3E}">
        <p14:creationId xmlns:p14="http://schemas.microsoft.com/office/powerpoint/2010/main" val="3804906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46</a:t>
            </a:fld>
            <a:endParaRPr lang="ko-KR" altLang="en-US"/>
          </a:p>
        </p:txBody>
      </p:sp>
    </p:spTree>
    <p:extLst>
      <p:ext uri="{BB962C8B-B14F-4D97-AF65-F5344CB8AC3E}">
        <p14:creationId xmlns:p14="http://schemas.microsoft.com/office/powerpoint/2010/main" val="1071536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47</a:t>
            </a:fld>
            <a:endParaRPr lang="ko-KR" altLang="en-US"/>
          </a:p>
        </p:txBody>
      </p:sp>
    </p:spTree>
    <p:extLst>
      <p:ext uri="{BB962C8B-B14F-4D97-AF65-F5344CB8AC3E}">
        <p14:creationId xmlns:p14="http://schemas.microsoft.com/office/powerpoint/2010/main" val="2327172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48</a:t>
            </a:fld>
            <a:endParaRPr lang="ko-KR" altLang="en-US"/>
          </a:p>
        </p:txBody>
      </p:sp>
    </p:spTree>
    <p:extLst>
      <p:ext uri="{BB962C8B-B14F-4D97-AF65-F5344CB8AC3E}">
        <p14:creationId xmlns:p14="http://schemas.microsoft.com/office/powerpoint/2010/main" val="705956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49</a:t>
            </a:fld>
            <a:endParaRPr lang="ko-KR" altLang="en-US"/>
          </a:p>
        </p:txBody>
      </p:sp>
    </p:spTree>
    <p:extLst>
      <p:ext uri="{BB962C8B-B14F-4D97-AF65-F5344CB8AC3E}">
        <p14:creationId xmlns:p14="http://schemas.microsoft.com/office/powerpoint/2010/main" val="2737599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50</a:t>
            </a:fld>
            <a:endParaRPr lang="ko-KR" altLang="en-US"/>
          </a:p>
        </p:txBody>
      </p:sp>
    </p:spTree>
    <p:extLst>
      <p:ext uri="{BB962C8B-B14F-4D97-AF65-F5344CB8AC3E}">
        <p14:creationId xmlns:p14="http://schemas.microsoft.com/office/powerpoint/2010/main" val="1611786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51</a:t>
            </a:fld>
            <a:endParaRPr lang="ko-KR" altLang="en-US"/>
          </a:p>
        </p:txBody>
      </p:sp>
    </p:spTree>
    <p:extLst>
      <p:ext uri="{BB962C8B-B14F-4D97-AF65-F5344CB8AC3E}">
        <p14:creationId xmlns:p14="http://schemas.microsoft.com/office/powerpoint/2010/main" val="1401098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52</a:t>
            </a:fld>
            <a:endParaRPr lang="ko-KR" altLang="en-US"/>
          </a:p>
        </p:txBody>
      </p:sp>
    </p:spTree>
    <p:extLst>
      <p:ext uri="{BB962C8B-B14F-4D97-AF65-F5344CB8AC3E}">
        <p14:creationId xmlns:p14="http://schemas.microsoft.com/office/powerpoint/2010/main" val="2823813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4308-F2C1-BFB7-9B78-9027C8D9F02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34DFD19-B565-0534-D33E-09B3116BEA2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7B111BD-1C31-D5CD-BD38-D1CCBCE1237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58436E64-169C-89B4-F732-3A539E315A0A}"/>
              </a:ext>
            </a:extLst>
          </p:cNvPr>
          <p:cNvSpPr>
            <a:spLocks noGrp="1"/>
          </p:cNvSpPr>
          <p:nvPr>
            <p:ph type="sldNum" sz="quarter" idx="10"/>
          </p:nvPr>
        </p:nvSpPr>
        <p:spPr/>
        <p:txBody>
          <a:bodyPr/>
          <a:lstStyle/>
          <a:p>
            <a:fld id="{C2223B73-78D5-4A7A-8D29-EF17C1A7C7C2}" type="slidenum">
              <a:rPr lang="ko-KR" altLang="en-US" smtClean="0"/>
              <a:pPr/>
              <a:t>53</a:t>
            </a:fld>
            <a:endParaRPr lang="ko-KR" altLang="en-US"/>
          </a:p>
        </p:txBody>
      </p:sp>
    </p:spTree>
    <p:extLst>
      <p:ext uri="{BB962C8B-B14F-4D97-AF65-F5344CB8AC3E}">
        <p14:creationId xmlns:p14="http://schemas.microsoft.com/office/powerpoint/2010/main" val="38800528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E6FC4-7640-DAA3-AE39-DD7377AD6D0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940D499-D325-6B32-EB96-24AC22371C19}"/>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2868E00-840C-E611-C372-EC04CBF62019}"/>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1D85AD92-CB76-5C0D-4B6A-D608F4771948}"/>
              </a:ext>
            </a:extLst>
          </p:cNvPr>
          <p:cNvSpPr>
            <a:spLocks noGrp="1"/>
          </p:cNvSpPr>
          <p:nvPr>
            <p:ph type="sldNum" sz="quarter" idx="10"/>
          </p:nvPr>
        </p:nvSpPr>
        <p:spPr/>
        <p:txBody>
          <a:bodyPr/>
          <a:lstStyle/>
          <a:p>
            <a:fld id="{C2223B73-78D5-4A7A-8D29-EF17C1A7C7C2}" type="slidenum">
              <a:rPr lang="ko-KR" altLang="en-US" smtClean="0"/>
              <a:pPr/>
              <a:t>54</a:t>
            </a:fld>
            <a:endParaRPr lang="ko-KR" altLang="en-US"/>
          </a:p>
        </p:txBody>
      </p:sp>
    </p:spTree>
    <p:extLst>
      <p:ext uri="{BB962C8B-B14F-4D97-AF65-F5344CB8AC3E}">
        <p14:creationId xmlns:p14="http://schemas.microsoft.com/office/powerpoint/2010/main" val="2207524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5F98-3D66-56F1-3956-1719BBD86D3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7AD9842-CA7D-D008-C27C-6B19C8AE889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DBBFC36D-15A1-27E1-7A75-12D8EEFF99AD}"/>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7BE03436-550B-3DEC-8E87-FC6164AB287B}"/>
              </a:ext>
            </a:extLst>
          </p:cNvPr>
          <p:cNvSpPr>
            <a:spLocks noGrp="1"/>
          </p:cNvSpPr>
          <p:nvPr>
            <p:ph type="sldNum" sz="quarter" idx="10"/>
          </p:nvPr>
        </p:nvSpPr>
        <p:spPr/>
        <p:txBody>
          <a:bodyPr/>
          <a:lstStyle/>
          <a:p>
            <a:fld id="{C2223B73-78D5-4A7A-8D29-EF17C1A7C7C2}" type="slidenum">
              <a:rPr lang="ko-KR" altLang="en-US" smtClean="0"/>
              <a:pPr/>
              <a:t>55</a:t>
            </a:fld>
            <a:endParaRPr lang="ko-KR" altLang="en-US"/>
          </a:p>
        </p:txBody>
      </p:sp>
    </p:spTree>
    <p:extLst>
      <p:ext uri="{BB962C8B-B14F-4D97-AF65-F5344CB8AC3E}">
        <p14:creationId xmlns:p14="http://schemas.microsoft.com/office/powerpoint/2010/main" val="55759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7</a:t>
            </a:fld>
            <a:endParaRPr lang="ko-KR" altLang="en-US"/>
          </a:p>
        </p:txBody>
      </p:sp>
    </p:spTree>
    <p:extLst>
      <p:ext uri="{BB962C8B-B14F-4D97-AF65-F5344CB8AC3E}">
        <p14:creationId xmlns:p14="http://schemas.microsoft.com/office/powerpoint/2010/main" val="3122638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E5E5B-263F-CFB9-D44F-5B43C61A18B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0E22726-831C-17A1-DAB9-B181A0BA1439}"/>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48DD132-AA66-32B9-C7B0-03A082EEB451}"/>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B47CBEB8-AC7E-1D6B-AD2B-1F1D58A6702C}"/>
              </a:ext>
            </a:extLst>
          </p:cNvPr>
          <p:cNvSpPr>
            <a:spLocks noGrp="1"/>
          </p:cNvSpPr>
          <p:nvPr>
            <p:ph type="sldNum" sz="quarter" idx="10"/>
          </p:nvPr>
        </p:nvSpPr>
        <p:spPr/>
        <p:txBody>
          <a:bodyPr/>
          <a:lstStyle/>
          <a:p>
            <a:fld id="{C2223B73-78D5-4A7A-8D29-EF17C1A7C7C2}" type="slidenum">
              <a:rPr lang="ko-KR" altLang="en-US" smtClean="0"/>
              <a:pPr/>
              <a:t>56</a:t>
            </a:fld>
            <a:endParaRPr lang="ko-KR" altLang="en-US"/>
          </a:p>
        </p:txBody>
      </p:sp>
    </p:spTree>
    <p:extLst>
      <p:ext uri="{BB962C8B-B14F-4D97-AF65-F5344CB8AC3E}">
        <p14:creationId xmlns:p14="http://schemas.microsoft.com/office/powerpoint/2010/main" val="556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FDCF-26C3-3F61-6CA8-1D6F19175DC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1DC3AA5-4C78-E5C0-B608-1BD3AD1202B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7084EFF-2439-F845-BB28-4FF514390E22}"/>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DB1EB6A-2BF9-4DD2-D9A9-3DF4064A287D}"/>
              </a:ext>
            </a:extLst>
          </p:cNvPr>
          <p:cNvSpPr>
            <a:spLocks noGrp="1"/>
          </p:cNvSpPr>
          <p:nvPr>
            <p:ph type="sldNum" sz="quarter" idx="10"/>
          </p:nvPr>
        </p:nvSpPr>
        <p:spPr/>
        <p:txBody>
          <a:bodyPr/>
          <a:lstStyle/>
          <a:p>
            <a:fld id="{C2223B73-78D5-4A7A-8D29-EF17C1A7C7C2}" type="slidenum">
              <a:rPr lang="ko-KR" altLang="en-US" smtClean="0"/>
              <a:pPr/>
              <a:t>57</a:t>
            </a:fld>
            <a:endParaRPr lang="ko-KR" altLang="en-US"/>
          </a:p>
        </p:txBody>
      </p:sp>
    </p:spTree>
    <p:extLst>
      <p:ext uri="{BB962C8B-B14F-4D97-AF65-F5344CB8AC3E}">
        <p14:creationId xmlns:p14="http://schemas.microsoft.com/office/powerpoint/2010/main" val="1346151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0A03-A03E-5664-8D04-A82118E8DBD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C940E28-1987-8C12-1344-358322F9FEF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A3E87E0-0CD9-35B9-A678-66A66239CA41}"/>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F110BD33-36B3-5AA9-7DA4-0F160F2AD139}"/>
              </a:ext>
            </a:extLst>
          </p:cNvPr>
          <p:cNvSpPr>
            <a:spLocks noGrp="1"/>
          </p:cNvSpPr>
          <p:nvPr>
            <p:ph type="sldNum" sz="quarter" idx="10"/>
          </p:nvPr>
        </p:nvSpPr>
        <p:spPr/>
        <p:txBody>
          <a:bodyPr/>
          <a:lstStyle/>
          <a:p>
            <a:fld id="{C2223B73-78D5-4A7A-8D29-EF17C1A7C7C2}" type="slidenum">
              <a:rPr lang="ko-KR" altLang="en-US" smtClean="0"/>
              <a:pPr/>
              <a:t>58</a:t>
            </a:fld>
            <a:endParaRPr lang="ko-KR" altLang="en-US"/>
          </a:p>
        </p:txBody>
      </p:sp>
    </p:spTree>
    <p:extLst>
      <p:ext uri="{BB962C8B-B14F-4D97-AF65-F5344CB8AC3E}">
        <p14:creationId xmlns:p14="http://schemas.microsoft.com/office/powerpoint/2010/main" val="1469835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F3B16-FAB8-538E-39EC-96F0D7F394A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A170B72-0B9E-4833-D059-F24309A1C38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0390FCF-BBED-EE94-25B5-D1B7A208B5B7}"/>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EB38484-6B2F-F1F2-CEF0-79DDB1729054}"/>
              </a:ext>
            </a:extLst>
          </p:cNvPr>
          <p:cNvSpPr>
            <a:spLocks noGrp="1"/>
          </p:cNvSpPr>
          <p:nvPr>
            <p:ph type="sldNum" sz="quarter" idx="10"/>
          </p:nvPr>
        </p:nvSpPr>
        <p:spPr/>
        <p:txBody>
          <a:bodyPr/>
          <a:lstStyle/>
          <a:p>
            <a:fld id="{C2223B73-78D5-4A7A-8D29-EF17C1A7C7C2}" type="slidenum">
              <a:rPr lang="ko-KR" altLang="en-US" smtClean="0"/>
              <a:pPr/>
              <a:t>59</a:t>
            </a:fld>
            <a:endParaRPr lang="ko-KR" altLang="en-US"/>
          </a:p>
        </p:txBody>
      </p:sp>
    </p:spTree>
    <p:extLst>
      <p:ext uri="{BB962C8B-B14F-4D97-AF65-F5344CB8AC3E}">
        <p14:creationId xmlns:p14="http://schemas.microsoft.com/office/powerpoint/2010/main" val="3882347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BE85F-C7FA-EF1F-B81F-0A30F3C6607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E352318-B342-04D8-74A0-E099C2FFB7C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19C6CC9-2EE1-F195-46D0-EA3BFA82F18C}"/>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357E8BD-F08F-5D85-C64F-9430610EFE39}"/>
              </a:ext>
            </a:extLst>
          </p:cNvPr>
          <p:cNvSpPr>
            <a:spLocks noGrp="1"/>
          </p:cNvSpPr>
          <p:nvPr>
            <p:ph type="sldNum" sz="quarter" idx="10"/>
          </p:nvPr>
        </p:nvSpPr>
        <p:spPr/>
        <p:txBody>
          <a:bodyPr/>
          <a:lstStyle/>
          <a:p>
            <a:fld id="{C2223B73-78D5-4A7A-8D29-EF17C1A7C7C2}" type="slidenum">
              <a:rPr lang="ko-KR" altLang="en-US" smtClean="0"/>
              <a:pPr/>
              <a:t>60</a:t>
            </a:fld>
            <a:endParaRPr lang="ko-KR" altLang="en-US"/>
          </a:p>
        </p:txBody>
      </p:sp>
    </p:spTree>
    <p:extLst>
      <p:ext uri="{BB962C8B-B14F-4D97-AF65-F5344CB8AC3E}">
        <p14:creationId xmlns:p14="http://schemas.microsoft.com/office/powerpoint/2010/main" val="2517184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6A3A-6918-FC10-417E-9C21D58FFEC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8301976-B3DB-4B88-CA14-BD86056752C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3924A44-7601-BAD2-4697-6B1C0CD07E9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F650E58-539B-93CB-E321-4C793874C2C5}"/>
              </a:ext>
            </a:extLst>
          </p:cNvPr>
          <p:cNvSpPr>
            <a:spLocks noGrp="1"/>
          </p:cNvSpPr>
          <p:nvPr>
            <p:ph type="sldNum" sz="quarter" idx="10"/>
          </p:nvPr>
        </p:nvSpPr>
        <p:spPr/>
        <p:txBody>
          <a:bodyPr/>
          <a:lstStyle/>
          <a:p>
            <a:fld id="{C2223B73-78D5-4A7A-8D29-EF17C1A7C7C2}" type="slidenum">
              <a:rPr lang="ko-KR" altLang="en-US" smtClean="0"/>
              <a:pPr/>
              <a:t>61</a:t>
            </a:fld>
            <a:endParaRPr lang="ko-KR" altLang="en-US"/>
          </a:p>
        </p:txBody>
      </p:sp>
    </p:spTree>
    <p:extLst>
      <p:ext uri="{BB962C8B-B14F-4D97-AF65-F5344CB8AC3E}">
        <p14:creationId xmlns:p14="http://schemas.microsoft.com/office/powerpoint/2010/main" val="2589462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8809-A618-F565-2AC8-BD7FECD945E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E105B2C-E69A-2368-809F-8A3BEFB478F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E74E7629-7046-2E26-FCA8-11FD9D1A880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2276AD3-1F50-591F-134F-BE1E55E6A12A}"/>
              </a:ext>
            </a:extLst>
          </p:cNvPr>
          <p:cNvSpPr>
            <a:spLocks noGrp="1"/>
          </p:cNvSpPr>
          <p:nvPr>
            <p:ph type="sldNum" sz="quarter" idx="10"/>
          </p:nvPr>
        </p:nvSpPr>
        <p:spPr/>
        <p:txBody>
          <a:bodyPr/>
          <a:lstStyle/>
          <a:p>
            <a:fld id="{C2223B73-78D5-4A7A-8D29-EF17C1A7C7C2}" type="slidenum">
              <a:rPr lang="ko-KR" altLang="en-US" smtClean="0"/>
              <a:pPr/>
              <a:t>62</a:t>
            </a:fld>
            <a:endParaRPr lang="ko-KR" altLang="en-US"/>
          </a:p>
        </p:txBody>
      </p:sp>
    </p:spTree>
    <p:extLst>
      <p:ext uri="{BB962C8B-B14F-4D97-AF65-F5344CB8AC3E}">
        <p14:creationId xmlns:p14="http://schemas.microsoft.com/office/powerpoint/2010/main" val="2887342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63</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64</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65</a:t>
            </a:fld>
            <a:endParaRPr lang="ko-KR" altLang="en-US"/>
          </a:p>
        </p:txBody>
      </p:sp>
    </p:spTree>
    <p:extLst>
      <p:ext uri="{BB962C8B-B14F-4D97-AF65-F5344CB8AC3E}">
        <p14:creationId xmlns:p14="http://schemas.microsoft.com/office/powerpoint/2010/main" val="18245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8</a:t>
            </a:fld>
            <a:endParaRPr lang="ko-KR" altLang="en-US"/>
          </a:p>
        </p:txBody>
      </p:sp>
    </p:spTree>
    <p:extLst>
      <p:ext uri="{BB962C8B-B14F-4D97-AF65-F5344CB8AC3E}">
        <p14:creationId xmlns:p14="http://schemas.microsoft.com/office/powerpoint/2010/main" val="1716966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66</a:t>
            </a:fld>
            <a:endParaRPr lang="ko-KR" altLang="en-US"/>
          </a:p>
        </p:txBody>
      </p:sp>
    </p:spTree>
    <p:extLst>
      <p:ext uri="{BB962C8B-B14F-4D97-AF65-F5344CB8AC3E}">
        <p14:creationId xmlns:p14="http://schemas.microsoft.com/office/powerpoint/2010/main" val="2666539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67</a:t>
            </a:fld>
            <a:endParaRPr lang="ko-KR" altLang="en-US"/>
          </a:p>
        </p:txBody>
      </p:sp>
    </p:spTree>
    <p:extLst>
      <p:ext uri="{BB962C8B-B14F-4D97-AF65-F5344CB8AC3E}">
        <p14:creationId xmlns:p14="http://schemas.microsoft.com/office/powerpoint/2010/main" val="1721443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68</a:t>
            </a:fld>
            <a:endParaRPr lang="ko-KR" altLang="en-US"/>
          </a:p>
        </p:txBody>
      </p:sp>
    </p:spTree>
    <p:extLst>
      <p:ext uri="{BB962C8B-B14F-4D97-AF65-F5344CB8AC3E}">
        <p14:creationId xmlns:p14="http://schemas.microsoft.com/office/powerpoint/2010/main" val="10586495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69</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70</a:t>
            </a:fld>
            <a:endParaRPr lang="ko-KR" altLang="en-US"/>
          </a:p>
        </p:txBody>
      </p:sp>
    </p:spTree>
    <p:extLst>
      <p:ext uri="{BB962C8B-B14F-4D97-AF65-F5344CB8AC3E}">
        <p14:creationId xmlns:p14="http://schemas.microsoft.com/office/powerpoint/2010/main" val="29201402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72</a:t>
            </a:fld>
            <a:endParaRPr lang="ko-KR" altLang="en-US"/>
          </a:p>
        </p:txBody>
      </p:sp>
    </p:spTree>
    <p:extLst>
      <p:ext uri="{BB962C8B-B14F-4D97-AF65-F5344CB8AC3E}">
        <p14:creationId xmlns:p14="http://schemas.microsoft.com/office/powerpoint/2010/main" val="345642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9</a:t>
            </a:fld>
            <a:endParaRPr lang="ko-KR" altLang="en-US"/>
          </a:p>
        </p:txBody>
      </p:sp>
    </p:spTree>
    <p:extLst>
      <p:ext uri="{BB962C8B-B14F-4D97-AF65-F5344CB8AC3E}">
        <p14:creationId xmlns:p14="http://schemas.microsoft.com/office/powerpoint/2010/main" val="296397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10</a:t>
            </a:fld>
            <a:endParaRPr lang="ko-KR" altLang="en-US"/>
          </a:p>
        </p:txBody>
      </p:sp>
    </p:spTree>
    <p:extLst>
      <p:ext uri="{BB962C8B-B14F-4D97-AF65-F5344CB8AC3E}">
        <p14:creationId xmlns:p14="http://schemas.microsoft.com/office/powerpoint/2010/main" val="245447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2223B73-78D5-4A7A-8D29-EF17C1A7C7C2}" type="slidenum">
              <a:rPr lang="ko-KR" altLang="en-US" smtClean="0"/>
              <a:pPr/>
              <a:t>11</a:t>
            </a:fld>
            <a:endParaRPr lang="ko-KR" altLang="en-US"/>
          </a:p>
        </p:txBody>
      </p:sp>
    </p:spTree>
    <p:extLst>
      <p:ext uri="{BB962C8B-B14F-4D97-AF65-F5344CB8AC3E}">
        <p14:creationId xmlns:p14="http://schemas.microsoft.com/office/powerpoint/2010/main" val="2593050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51DD18BE-15A4-47D2-8477-1ACD2DC43E5B}" type="datetimeFigureOut">
              <a:rPr lang="ko-KR" altLang="en-US" smtClean="0"/>
              <a:pPr/>
              <a:t>2025-05-14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9CD42E5D-4D65-4E4D-86F2-4700C1E7BC14}" type="slidenum">
              <a:rPr lang="ko-KR" altLang="en-US" smtClean="0"/>
              <a:pPr/>
              <a:t>‹#›</a:t>
            </a:fld>
            <a:endParaRPr lang="ko-KR" altLang="en-US"/>
          </a:p>
        </p:txBody>
      </p:sp>
    </p:spTree>
    <p:extLst>
      <p:ext uri="{BB962C8B-B14F-4D97-AF65-F5344CB8AC3E}">
        <p14:creationId xmlns:p14="http://schemas.microsoft.com/office/powerpoint/2010/main" val="352590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D7040A1-E3A2-4ECF-A5F4-DB1F93CB6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8" name="그림 7">
            <a:extLst>
              <a:ext uri="{FF2B5EF4-FFF2-40B4-BE49-F238E27FC236}">
                <a16:creationId xmlns:a16="http://schemas.microsoft.com/office/drawing/2014/main" id="{CC106F35-8D9C-4E3D-A0BF-89554534D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9" name="TextBox 8">
            <a:extLst>
              <a:ext uri="{FF2B5EF4-FFF2-40B4-BE49-F238E27FC236}">
                <a16:creationId xmlns:a16="http://schemas.microsoft.com/office/drawing/2014/main" id="{13C0D3C6-25C0-43FD-A0F3-13EE231E8760}"/>
              </a:ext>
            </a:extLst>
          </p:cNvPr>
          <p:cNvSpPr txBox="1"/>
          <p:nvPr userDrawn="1"/>
        </p:nvSpPr>
        <p:spPr>
          <a:xfrm>
            <a:off x="158308" y="113210"/>
            <a:ext cx="2483372"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기후변화로 인한</a:t>
            </a:r>
            <a:r>
              <a:rPr lang="en-US" altLang="ko-KR"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대설 피해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추정기술 고도화</a:t>
            </a:r>
          </a:p>
        </p:txBody>
      </p:sp>
      <p:cxnSp>
        <p:nvCxnSpPr>
          <p:cNvPr id="10" name="직선 연결선 9">
            <a:extLst>
              <a:ext uri="{FF2B5EF4-FFF2-40B4-BE49-F238E27FC236}">
                <a16:creationId xmlns:a16="http://schemas.microsoft.com/office/drawing/2014/main" id="{2A3B4120-C5D6-4E6B-83EF-99A42724F464}"/>
              </a:ext>
            </a:extLst>
          </p:cNvPr>
          <p:cNvCxnSpPr>
            <a:cxnSpLocks/>
          </p:cNvCxnSpPr>
          <p:nvPr userDrawn="1"/>
        </p:nvCxnSpPr>
        <p:spPr>
          <a:xfrm>
            <a:off x="250825" y="366126"/>
            <a:ext cx="227466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0CCB92-BDB4-4D6B-80FD-5245DC9AA796}"/>
              </a:ext>
            </a:extLst>
          </p:cNvPr>
          <p:cNvSpPr txBox="1"/>
          <p:nvPr userDrawn="1"/>
        </p:nvSpPr>
        <p:spPr>
          <a:xfrm>
            <a:off x="2657670" y="148046"/>
            <a:ext cx="1764000" cy="180000"/>
          </a:xfrm>
          <a:prstGeom prst="roundRect">
            <a:avLst>
              <a:gd name="adj" fmla="val 50000"/>
            </a:avLst>
          </a:prstGeom>
          <a:solidFill>
            <a:schemeClr val="bg1"/>
          </a:solidFill>
        </p:spPr>
        <p:txBody>
          <a:bodyPr wrap="square" rtlCol="0" anchor="ctr" anchorCtr="0">
            <a:noAutofit/>
          </a:bodyPr>
          <a:lstStyle/>
          <a:p>
            <a:pPr algn="ctr"/>
            <a:r>
              <a:rPr lang="en-US" altLang="ko-KR" sz="1050" dirty="0">
                <a:solidFill>
                  <a:srgbClr val="002060"/>
                </a:solidFill>
                <a:latin typeface="KoPub바탕체 Bold" panose="00000800000000000000" pitchFamily="2" charset="-127"/>
                <a:ea typeface="KoPub바탕체 Bold" panose="00000800000000000000" pitchFamily="2" charset="-127"/>
              </a:rPr>
              <a:t>Ⅰ. </a:t>
            </a:r>
            <a:r>
              <a:rPr lang="ko-KR" altLang="en-US" sz="1050" dirty="0">
                <a:ln>
                  <a:solidFill>
                    <a:schemeClr val="accent1">
                      <a:shade val="50000"/>
                      <a:alpha val="0"/>
                    </a:schemeClr>
                  </a:solidFill>
                </a:ln>
                <a:solidFill>
                  <a:srgbClr val="002060"/>
                </a:solidFill>
                <a:latin typeface="KoPub돋움체 Bold" panose="02020603020101020101" pitchFamily="18" charset="-127"/>
                <a:ea typeface="KoPub돋움체 Bold" panose="02020603020101020101" pitchFamily="18" charset="-127"/>
              </a:rPr>
              <a:t>연구배경 및 필요성</a:t>
            </a:r>
          </a:p>
        </p:txBody>
      </p:sp>
      <p:sp>
        <p:nvSpPr>
          <p:cNvPr id="12" name="Slide Number Placeholder 4">
            <a:extLst>
              <a:ext uri="{FF2B5EF4-FFF2-40B4-BE49-F238E27FC236}">
                <a16:creationId xmlns:a16="http://schemas.microsoft.com/office/drawing/2014/main" id="{5BC27FDA-82B5-46AC-953F-A11F31C3C87F}"/>
              </a:ext>
            </a:extLst>
          </p:cNvPr>
          <p:cNvSpPr txBox="1">
            <a:spLocks/>
          </p:cNvSpPr>
          <p:nvPr userDrawn="1"/>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a:t>
            </a:fld>
            <a:endParaRPr lang="ko-KR" altLang="en-US" dirty="0"/>
          </a:p>
        </p:txBody>
      </p:sp>
    </p:spTree>
    <p:extLst>
      <p:ext uri="{BB962C8B-B14F-4D97-AF65-F5344CB8AC3E}">
        <p14:creationId xmlns:p14="http://schemas.microsoft.com/office/powerpoint/2010/main" val="37113882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8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D7040A1-E3A2-4ECF-A5F4-DB1F93CB6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8" name="그림 7">
            <a:extLst>
              <a:ext uri="{FF2B5EF4-FFF2-40B4-BE49-F238E27FC236}">
                <a16:creationId xmlns:a16="http://schemas.microsoft.com/office/drawing/2014/main" id="{CC106F35-8D9C-4E3D-A0BF-89554534D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9" name="TextBox 8">
            <a:extLst>
              <a:ext uri="{FF2B5EF4-FFF2-40B4-BE49-F238E27FC236}">
                <a16:creationId xmlns:a16="http://schemas.microsoft.com/office/drawing/2014/main" id="{13C0D3C6-25C0-43FD-A0F3-13EE231E8760}"/>
              </a:ext>
            </a:extLst>
          </p:cNvPr>
          <p:cNvSpPr txBox="1"/>
          <p:nvPr userDrawn="1"/>
        </p:nvSpPr>
        <p:spPr>
          <a:xfrm>
            <a:off x="158308" y="113210"/>
            <a:ext cx="2483372"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기후변화로 인한</a:t>
            </a:r>
            <a:r>
              <a:rPr lang="en-US" altLang="ko-KR"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대설 피해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추정기술 고도화</a:t>
            </a:r>
          </a:p>
        </p:txBody>
      </p:sp>
      <p:cxnSp>
        <p:nvCxnSpPr>
          <p:cNvPr id="10" name="직선 연결선 9">
            <a:extLst>
              <a:ext uri="{FF2B5EF4-FFF2-40B4-BE49-F238E27FC236}">
                <a16:creationId xmlns:a16="http://schemas.microsoft.com/office/drawing/2014/main" id="{2A3B4120-C5D6-4E6B-83EF-99A42724F464}"/>
              </a:ext>
            </a:extLst>
          </p:cNvPr>
          <p:cNvCxnSpPr>
            <a:cxnSpLocks/>
          </p:cNvCxnSpPr>
          <p:nvPr userDrawn="1"/>
        </p:nvCxnSpPr>
        <p:spPr>
          <a:xfrm>
            <a:off x="250825" y="366126"/>
            <a:ext cx="227466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D5BCFDC-08C4-4698-AF68-722A3C8CB9B5}"/>
              </a:ext>
            </a:extLst>
          </p:cNvPr>
          <p:cNvSpPr txBox="1"/>
          <p:nvPr userDrawn="1"/>
        </p:nvSpPr>
        <p:spPr>
          <a:xfrm>
            <a:off x="2657670" y="148046"/>
            <a:ext cx="1836000" cy="180000"/>
          </a:xfrm>
          <a:prstGeom prst="roundRect">
            <a:avLst>
              <a:gd name="adj" fmla="val 50000"/>
            </a:avLst>
          </a:prstGeom>
          <a:solidFill>
            <a:schemeClr val="bg1"/>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50" kern="1200" dirty="0">
                <a:solidFill>
                  <a:srgbClr val="002060"/>
                </a:solidFill>
                <a:latin typeface="KoPub바탕체 Bold" panose="00000800000000000000" pitchFamily="2" charset="-127"/>
                <a:ea typeface="KoPub바탕체 Bold" panose="00000800000000000000" pitchFamily="2" charset="-127"/>
                <a:cs typeface="+mn-cs"/>
              </a:rPr>
              <a:t>Ⅱ</a:t>
            </a:r>
            <a:r>
              <a:rPr lang="en-US" altLang="ko-KR" sz="1050" dirty="0">
                <a:solidFill>
                  <a:srgbClr val="002060"/>
                </a:solidFill>
                <a:latin typeface="KoPub바탕체 Bold" panose="00000800000000000000" pitchFamily="2" charset="-127"/>
                <a:ea typeface="KoPub바탕체 Bold" panose="00000800000000000000" pitchFamily="2" charset="-127"/>
              </a:rPr>
              <a:t>. </a:t>
            </a:r>
            <a:r>
              <a:rPr lang="ko-KR" altLang="en-US" sz="1050" kern="1200" dirty="0">
                <a:ln>
                  <a:solidFill>
                    <a:schemeClr val="accent1">
                      <a:shade val="50000"/>
                      <a:alpha val="0"/>
                    </a:schemeClr>
                  </a:solidFill>
                </a:ln>
                <a:solidFill>
                  <a:srgbClr val="002060"/>
                </a:solidFill>
                <a:latin typeface="KoPub돋움체 Bold" panose="02020603020101020101" pitchFamily="18" charset="-127"/>
                <a:ea typeface="KoPub돋움체 Bold" panose="02020603020101020101" pitchFamily="18" charset="-127"/>
                <a:cs typeface="+mn-cs"/>
              </a:rPr>
              <a:t>연구개발 목표 및 내용</a:t>
            </a:r>
          </a:p>
        </p:txBody>
      </p:sp>
      <p:sp>
        <p:nvSpPr>
          <p:cNvPr id="11" name="Slide Number Placeholder 4">
            <a:extLst>
              <a:ext uri="{FF2B5EF4-FFF2-40B4-BE49-F238E27FC236}">
                <a16:creationId xmlns:a16="http://schemas.microsoft.com/office/drawing/2014/main" id="{421FC3FD-8285-4A8B-B25E-5B7B40F767B8}"/>
              </a:ext>
            </a:extLst>
          </p:cNvPr>
          <p:cNvSpPr txBox="1">
            <a:spLocks/>
          </p:cNvSpPr>
          <p:nvPr userDrawn="1"/>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a:t>
            </a:fld>
            <a:endParaRPr lang="ko-KR" altLang="en-US" dirty="0"/>
          </a:p>
        </p:txBody>
      </p:sp>
    </p:spTree>
    <p:extLst>
      <p:ext uri="{BB962C8B-B14F-4D97-AF65-F5344CB8AC3E}">
        <p14:creationId xmlns:p14="http://schemas.microsoft.com/office/powerpoint/2010/main" val="9106608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8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D7040A1-E3A2-4ECF-A5F4-DB1F93CB6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8" name="그림 7">
            <a:extLst>
              <a:ext uri="{FF2B5EF4-FFF2-40B4-BE49-F238E27FC236}">
                <a16:creationId xmlns:a16="http://schemas.microsoft.com/office/drawing/2014/main" id="{CC106F35-8D9C-4E3D-A0BF-89554534D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9" name="TextBox 8">
            <a:extLst>
              <a:ext uri="{FF2B5EF4-FFF2-40B4-BE49-F238E27FC236}">
                <a16:creationId xmlns:a16="http://schemas.microsoft.com/office/drawing/2014/main" id="{13C0D3C6-25C0-43FD-A0F3-13EE231E8760}"/>
              </a:ext>
            </a:extLst>
          </p:cNvPr>
          <p:cNvSpPr txBox="1"/>
          <p:nvPr userDrawn="1"/>
        </p:nvSpPr>
        <p:spPr>
          <a:xfrm>
            <a:off x="158308" y="113210"/>
            <a:ext cx="2483372"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기후변화로 인한</a:t>
            </a:r>
            <a:r>
              <a:rPr lang="en-US" altLang="ko-KR"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대설 피해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추정기술 고도화</a:t>
            </a:r>
          </a:p>
        </p:txBody>
      </p:sp>
      <p:cxnSp>
        <p:nvCxnSpPr>
          <p:cNvPr id="10" name="직선 연결선 9">
            <a:extLst>
              <a:ext uri="{FF2B5EF4-FFF2-40B4-BE49-F238E27FC236}">
                <a16:creationId xmlns:a16="http://schemas.microsoft.com/office/drawing/2014/main" id="{2A3B4120-C5D6-4E6B-83EF-99A42724F464}"/>
              </a:ext>
            </a:extLst>
          </p:cNvPr>
          <p:cNvCxnSpPr>
            <a:cxnSpLocks/>
          </p:cNvCxnSpPr>
          <p:nvPr userDrawn="1"/>
        </p:nvCxnSpPr>
        <p:spPr>
          <a:xfrm>
            <a:off x="250825" y="366126"/>
            <a:ext cx="227466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192E251-8074-4C79-B959-3BB5001ECBB0}"/>
              </a:ext>
            </a:extLst>
          </p:cNvPr>
          <p:cNvSpPr txBox="1"/>
          <p:nvPr userDrawn="1"/>
        </p:nvSpPr>
        <p:spPr>
          <a:xfrm>
            <a:off x="2657670" y="148046"/>
            <a:ext cx="1584000" cy="180000"/>
          </a:xfrm>
          <a:prstGeom prst="roundRect">
            <a:avLst>
              <a:gd name="adj" fmla="val 50000"/>
            </a:avLst>
          </a:prstGeom>
          <a:solidFill>
            <a:schemeClr val="bg1"/>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50" kern="1200" dirty="0">
                <a:solidFill>
                  <a:srgbClr val="002060"/>
                </a:solidFill>
                <a:latin typeface="KoPub바탕체 Bold" panose="00000800000000000000" pitchFamily="2" charset="-127"/>
                <a:ea typeface="KoPub바탕체 Bold" panose="00000800000000000000" pitchFamily="2" charset="-127"/>
                <a:cs typeface="+mn-cs"/>
              </a:rPr>
              <a:t>Ⅲ</a:t>
            </a:r>
            <a:r>
              <a:rPr lang="en-US" altLang="ko-KR" sz="1050" dirty="0">
                <a:solidFill>
                  <a:srgbClr val="002060"/>
                </a:solidFill>
                <a:latin typeface="KoPub바탕체 Bold" panose="00000800000000000000" pitchFamily="2" charset="-127"/>
                <a:ea typeface="KoPub바탕체 Bold" panose="00000800000000000000" pitchFamily="2" charset="-127"/>
              </a:rPr>
              <a:t>. </a:t>
            </a:r>
            <a:r>
              <a:rPr lang="ko-KR" altLang="en-US" sz="1050" kern="1200" dirty="0">
                <a:ln>
                  <a:solidFill>
                    <a:schemeClr val="accent1">
                      <a:shade val="50000"/>
                      <a:alpha val="0"/>
                    </a:schemeClr>
                  </a:solidFill>
                </a:ln>
                <a:solidFill>
                  <a:srgbClr val="002060"/>
                </a:solidFill>
                <a:latin typeface="KoPub돋움체 Bold" panose="02020603020101020101" pitchFamily="18" charset="-127"/>
                <a:ea typeface="KoPub돋움체 Bold" panose="02020603020101020101" pitchFamily="18" charset="-127"/>
                <a:cs typeface="+mn-cs"/>
              </a:rPr>
              <a:t>추진전략 및 계획</a:t>
            </a:r>
          </a:p>
        </p:txBody>
      </p:sp>
      <p:sp>
        <p:nvSpPr>
          <p:cNvPr id="11" name="Slide Number Placeholder 4">
            <a:extLst>
              <a:ext uri="{FF2B5EF4-FFF2-40B4-BE49-F238E27FC236}">
                <a16:creationId xmlns:a16="http://schemas.microsoft.com/office/drawing/2014/main" id="{0E735927-4FC1-47AA-91BF-D0C7DD69955D}"/>
              </a:ext>
            </a:extLst>
          </p:cNvPr>
          <p:cNvSpPr txBox="1">
            <a:spLocks/>
          </p:cNvSpPr>
          <p:nvPr userDrawn="1"/>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a:t>
            </a:fld>
            <a:endParaRPr lang="ko-KR" altLang="en-US" dirty="0"/>
          </a:p>
        </p:txBody>
      </p:sp>
    </p:spTree>
    <p:extLst>
      <p:ext uri="{BB962C8B-B14F-4D97-AF65-F5344CB8AC3E}">
        <p14:creationId xmlns:p14="http://schemas.microsoft.com/office/powerpoint/2010/main" val="38487308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8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D7040A1-E3A2-4ECF-A5F4-DB1F93CB6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8" name="그림 7">
            <a:extLst>
              <a:ext uri="{FF2B5EF4-FFF2-40B4-BE49-F238E27FC236}">
                <a16:creationId xmlns:a16="http://schemas.microsoft.com/office/drawing/2014/main" id="{CC106F35-8D9C-4E3D-A0BF-89554534D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9" name="TextBox 8">
            <a:extLst>
              <a:ext uri="{FF2B5EF4-FFF2-40B4-BE49-F238E27FC236}">
                <a16:creationId xmlns:a16="http://schemas.microsoft.com/office/drawing/2014/main" id="{13C0D3C6-25C0-43FD-A0F3-13EE231E8760}"/>
              </a:ext>
            </a:extLst>
          </p:cNvPr>
          <p:cNvSpPr txBox="1"/>
          <p:nvPr userDrawn="1"/>
        </p:nvSpPr>
        <p:spPr>
          <a:xfrm>
            <a:off x="158308" y="113210"/>
            <a:ext cx="2483372"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기후변화로 인한</a:t>
            </a:r>
            <a:r>
              <a:rPr lang="en-US" altLang="ko-KR"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대설 피해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추정기술 고도화</a:t>
            </a:r>
          </a:p>
        </p:txBody>
      </p:sp>
      <p:cxnSp>
        <p:nvCxnSpPr>
          <p:cNvPr id="10" name="직선 연결선 9">
            <a:extLst>
              <a:ext uri="{FF2B5EF4-FFF2-40B4-BE49-F238E27FC236}">
                <a16:creationId xmlns:a16="http://schemas.microsoft.com/office/drawing/2014/main" id="{2A3B4120-C5D6-4E6B-83EF-99A42724F464}"/>
              </a:ext>
            </a:extLst>
          </p:cNvPr>
          <p:cNvCxnSpPr>
            <a:cxnSpLocks/>
          </p:cNvCxnSpPr>
          <p:nvPr userDrawn="1"/>
        </p:nvCxnSpPr>
        <p:spPr>
          <a:xfrm>
            <a:off x="250825" y="366126"/>
            <a:ext cx="227466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1728E60-A419-4C43-8428-B87F11512B86}"/>
              </a:ext>
            </a:extLst>
          </p:cNvPr>
          <p:cNvSpPr txBox="1"/>
          <p:nvPr userDrawn="1"/>
        </p:nvSpPr>
        <p:spPr>
          <a:xfrm>
            <a:off x="2657669" y="148046"/>
            <a:ext cx="1683161" cy="180000"/>
          </a:xfrm>
          <a:prstGeom prst="roundRect">
            <a:avLst>
              <a:gd name="adj" fmla="val 50000"/>
            </a:avLst>
          </a:prstGeom>
          <a:solidFill>
            <a:schemeClr val="bg1"/>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50" kern="1200" dirty="0">
                <a:solidFill>
                  <a:srgbClr val="002060"/>
                </a:solidFill>
                <a:latin typeface="KoPub바탕체 Bold" panose="00000800000000000000" pitchFamily="2" charset="-127"/>
                <a:ea typeface="KoPub바탕체 Bold" panose="00000800000000000000" pitchFamily="2" charset="-127"/>
                <a:cs typeface="+mn-cs"/>
              </a:rPr>
              <a:t>Ⅳ</a:t>
            </a:r>
            <a:r>
              <a:rPr lang="en-US" altLang="ko-KR" sz="1050" dirty="0">
                <a:solidFill>
                  <a:srgbClr val="002060"/>
                </a:solidFill>
                <a:latin typeface="KoPub바탕체 Bold" panose="00000800000000000000" pitchFamily="2" charset="-127"/>
                <a:ea typeface="KoPub바탕체 Bold" panose="00000800000000000000" pitchFamily="2" charset="-127"/>
              </a:rPr>
              <a:t>. </a:t>
            </a:r>
            <a:r>
              <a:rPr lang="ko-KR" altLang="en-US" sz="1050" kern="1200" dirty="0">
                <a:ln>
                  <a:solidFill>
                    <a:schemeClr val="accent1">
                      <a:shade val="50000"/>
                      <a:alpha val="0"/>
                    </a:schemeClr>
                  </a:solidFill>
                </a:ln>
                <a:solidFill>
                  <a:srgbClr val="002060"/>
                </a:solidFill>
                <a:latin typeface="KoPub돋움체 Bold" panose="02020603020101020101" pitchFamily="18" charset="-127"/>
                <a:ea typeface="KoPub돋움체 Bold" panose="02020603020101020101" pitchFamily="18" charset="-127"/>
                <a:cs typeface="+mn-cs"/>
              </a:rPr>
              <a:t>연구성과 활용가능성</a:t>
            </a:r>
          </a:p>
        </p:txBody>
      </p:sp>
      <p:sp>
        <p:nvSpPr>
          <p:cNvPr id="11" name="Slide Number Placeholder 4">
            <a:extLst>
              <a:ext uri="{FF2B5EF4-FFF2-40B4-BE49-F238E27FC236}">
                <a16:creationId xmlns:a16="http://schemas.microsoft.com/office/drawing/2014/main" id="{B14E36F9-83E3-4C7E-9017-6153DF750A84}"/>
              </a:ext>
            </a:extLst>
          </p:cNvPr>
          <p:cNvSpPr txBox="1">
            <a:spLocks/>
          </p:cNvSpPr>
          <p:nvPr userDrawn="1"/>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a:t>
            </a:fld>
            <a:endParaRPr lang="ko-KR" altLang="en-US" dirty="0"/>
          </a:p>
        </p:txBody>
      </p:sp>
    </p:spTree>
    <p:extLst>
      <p:ext uri="{BB962C8B-B14F-4D97-AF65-F5344CB8AC3E}">
        <p14:creationId xmlns:p14="http://schemas.microsoft.com/office/powerpoint/2010/main" val="31747642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8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D7040A1-E3A2-4ECF-A5F4-DB1F93CB6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8" name="그림 7">
            <a:extLst>
              <a:ext uri="{FF2B5EF4-FFF2-40B4-BE49-F238E27FC236}">
                <a16:creationId xmlns:a16="http://schemas.microsoft.com/office/drawing/2014/main" id="{CC106F35-8D9C-4E3D-A0BF-89554534D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9" name="TextBox 8">
            <a:extLst>
              <a:ext uri="{FF2B5EF4-FFF2-40B4-BE49-F238E27FC236}">
                <a16:creationId xmlns:a16="http://schemas.microsoft.com/office/drawing/2014/main" id="{13C0D3C6-25C0-43FD-A0F3-13EE231E8760}"/>
              </a:ext>
            </a:extLst>
          </p:cNvPr>
          <p:cNvSpPr txBox="1"/>
          <p:nvPr userDrawn="1"/>
        </p:nvSpPr>
        <p:spPr>
          <a:xfrm>
            <a:off x="158308" y="113210"/>
            <a:ext cx="2483372"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기후변화로 인한</a:t>
            </a:r>
            <a:r>
              <a:rPr lang="en-US" altLang="ko-KR"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대설 피해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추정기술 고도화</a:t>
            </a:r>
          </a:p>
        </p:txBody>
      </p:sp>
      <p:cxnSp>
        <p:nvCxnSpPr>
          <p:cNvPr id="10" name="직선 연결선 9">
            <a:extLst>
              <a:ext uri="{FF2B5EF4-FFF2-40B4-BE49-F238E27FC236}">
                <a16:creationId xmlns:a16="http://schemas.microsoft.com/office/drawing/2014/main" id="{2A3B4120-C5D6-4E6B-83EF-99A42724F464}"/>
              </a:ext>
            </a:extLst>
          </p:cNvPr>
          <p:cNvCxnSpPr>
            <a:cxnSpLocks/>
          </p:cNvCxnSpPr>
          <p:nvPr userDrawn="1"/>
        </p:nvCxnSpPr>
        <p:spPr>
          <a:xfrm>
            <a:off x="250825" y="366126"/>
            <a:ext cx="227466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473553-0F69-41A8-9A13-2227E62E0528}"/>
              </a:ext>
            </a:extLst>
          </p:cNvPr>
          <p:cNvSpPr txBox="1"/>
          <p:nvPr userDrawn="1"/>
        </p:nvSpPr>
        <p:spPr>
          <a:xfrm>
            <a:off x="2657670" y="148046"/>
            <a:ext cx="2016000" cy="180000"/>
          </a:xfrm>
          <a:prstGeom prst="roundRect">
            <a:avLst>
              <a:gd name="adj" fmla="val 50000"/>
            </a:avLst>
          </a:prstGeom>
          <a:solidFill>
            <a:schemeClr val="bg1"/>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50" kern="1200" dirty="0">
                <a:solidFill>
                  <a:srgbClr val="002060"/>
                </a:solidFill>
                <a:latin typeface="KoPub바탕체 Bold" panose="00000800000000000000" pitchFamily="2" charset="-127"/>
                <a:ea typeface="KoPub바탕체 Bold" panose="00000800000000000000" pitchFamily="2" charset="-127"/>
                <a:cs typeface="+mn-cs"/>
              </a:rPr>
              <a:t>Ⅴ</a:t>
            </a:r>
            <a:r>
              <a:rPr lang="en-US" altLang="ko-KR" sz="1050" dirty="0">
                <a:solidFill>
                  <a:srgbClr val="002060"/>
                </a:solidFill>
                <a:latin typeface="KoPub바탕체 Bold" panose="00000800000000000000" pitchFamily="2" charset="-127"/>
                <a:ea typeface="KoPub바탕체 Bold" panose="00000800000000000000" pitchFamily="2" charset="-127"/>
              </a:rPr>
              <a:t>. </a:t>
            </a:r>
            <a:r>
              <a:rPr lang="ko-KR" altLang="en-US" sz="1050" kern="1200" dirty="0">
                <a:ln>
                  <a:solidFill>
                    <a:schemeClr val="accent1">
                      <a:shade val="50000"/>
                      <a:alpha val="0"/>
                    </a:schemeClr>
                  </a:solidFill>
                </a:ln>
                <a:solidFill>
                  <a:srgbClr val="002060"/>
                </a:solidFill>
                <a:latin typeface="KoPub돋움체 Bold" panose="02020603020101020101" pitchFamily="18" charset="-127"/>
                <a:ea typeface="KoPub돋움체 Bold" panose="02020603020101020101" pitchFamily="18" charset="-127"/>
                <a:cs typeface="+mn-cs"/>
              </a:rPr>
              <a:t>연구수행 능력</a:t>
            </a:r>
          </a:p>
        </p:txBody>
      </p:sp>
      <p:sp>
        <p:nvSpPr>
          <p:cNvPr id="11" name="Slide Number Placeholder 4">
            <a:extLst>
              <a:ext uri="{FF2B5EF4-FFF2-40B4-BE49-F238E27FC236}">
                <a16:creationId xmlns:a16="http://schemas.microsoft.com/office/drawing/2014/main" id="{48F10AFC-8432-4AB0-94E5-2E92E27C3D54}"/>
              </a:ext>
            </a:extLst>
          </p:cNvPr>
          <p:cNvSpPr txBox="1">
            <a:spLocks/>
          </p:cNvSpPr>
          <p:nvPr userDrawn="1"/>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a:t>
            </a:fld>
            <a:endParaRPr lang="ko-KR" altLang="en-US" dirty="0"/>
          </a:p>
        </p:txBody>
      </p:sp>
    </p:spTree>
    <p:extLst>
      <p:ext uri="{BB962C8B-B14F-4D97-AF65-F5344CB8AC3E}">
        <p14:creationId xmlns:p14="http://schemas.microsoft.com/office/powerpoint/2010/main" val="23401333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8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제목 및 내용">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D7040A1-E3A2-4ECF-A5F4-DB1F93CB6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8" name="그림 7">
            <a:extLst>
              <a:ext uri="{FF2B5EF4-FFF2-40B4-BE49-F238E27FC236}">
                <a16:creationId xmlns:a16="http://schemas.microsoft.com/office/drawing/2014/main" id="{CC106F35-8D9C-4E3D-A0BF-89554534DB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9" name="TextBox 8">
            <a:extLst>
              <a:ext uri="{FF2B5EF4-FFF2-40B4-BE49-F238E27FC236}">
                <a16:creationId xmlns:a16="http://schemas.microsoft.com/office/drawing/2014/main" id="{13C0D3C6-25C0-43FD-A0F3-13EE231E8760}"/>
              </a:ext>
            </a:extLst>
          </p:cNvPr>
          <p:cNvSpPr txBox="1"/>
          <p:nvPr userDrawn="1"/>
        </p:nvSpPr>
        <p:spPr>
          <a:xfrm>
            <a:off x="158308" y="113210"/>
            <a:ext cx="2483372"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기후변화로 인한</a:t>
            </a:r>
            <a:r>
              <a:rPr lang="en-US" altLang="ko-KR"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대설 피해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추정기술 고도화</a:t>
            </a:r>
          </a:p>
        </p:txBody>
      </p:sp>
      <p:cxnSp>
        <p:nvCxnSpPr>
          <p:cNvPr id="10" name="직선 연결선 9">
            <a:extLst>
              <a:ext uri="{FF2B5EF4-FFF2-40B4-BE49-F238E27FC236}">
                <a16:creationId xmlns:a16="http://schemas.microsoft.com/office/drawing/2014/main" id="{2A3B4120-C5D6-4E6B-83EF-99A42724F464}"/>
              </a:ext>
            </a:extLst>
          </p:cNvPr>
          <p:cNvCxnSpPr>
            <a:cxnSpLocks/>
          </p:cNvCxnSpPr>
          <p:nvPr userDrawn="1"/>
        </p:nvCxnSpPr>
        <p:spPr>
          <a:xfrm>
            <a:off x="250825" y="366126"/>
            <a:ext cx="227466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3FAFF7D-57BC-4232-B919-EC3D47C460CD}"/>
              </a:ext>
            </a:extLst>
          </p:cNvPr>
          <p:cNvSpPr txBox="1"/>
          <p:nvPr userDrawn="1"/>
        </p:nvSpPr>
        <p:spPr>
          <a:xfrm>
            <a:off x="2657670" y="148046"/>
            <a:ext cx="1548000" cy="180000"/>
          </a:xfrm>
          <a:prstGeom prst="roundRect">
            <a:avLst>
              <a:gd name="adj" fmla="val 50000"/>
            </a:avLst>
          </a:prstGeom>
          <a:solidFill>
            <a:schemeClr val="bg1"/>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1050" kern="1200" dirty="0">
                <a:solidFill>
                  <a:srgbClr val="002060"/>
                </a:solidFill>
                <a:latin typeface="KoPub바탕체 Bold" panose="00000800000000000000" pitchFamily="2" charset="-127"/>
                <a:ea typeface="KoPub바탕체 Bold" panose="00000800000000000000" pitchFamily="2" charset="-127"/>
                <a:cs typeface="+mn-cs"/>
              </a:rPr>
              <a:t>Ⅵ</a:t>
            </a:r>
            <a:r>
              <a:rPr lang="en-US" altLang="ko-KR" sz="1050" dirty="0">
                <a:solidFill>
                  <a:srgbClr val="002060"/>
                </a:solidFill>
                <a:latin typeface="KoPub바탕체 Bold" panose="00000800000000000000" pitchFamily="2" charset="-127"/>
                <a:ea typeface="KoPub바탕체 Bold" panose="00000800000000000000" pitchFamily="2" charset="-127"/>
              </a:rPr>
              <a:t>. </a:t>
            </a:r>
            <a:r>
              <a:rPr lang="ko-KR" altLang="en-US" sz="1050" kern="1200" dirty="0">
                <a:ln>
                  <a:solidFill>
                    <a:schemeClr val="accent1">
                      <a:shade val="50000"/>
                      <a:alpha val="0"/>
                    </a:schemeClr>
                  </a:solidFill>
                </a:ln>
                <a:solidFill>
                  <a:srgbClr val="002060"/>
                </a:solidFill>
                <a:latin typeface="KoPub돋움체 Bold" panose="02020603020101020101" pitchFamily="18" charset="-127"/>
                <a:ea typeface="KoPub돋움체 Bold" panose="02020603020101020101" pitchFamily="18" charset="-127"/>
                <a:cs typeface="+mn-cs"/>
              </a:rPr>
              <a:t>연구개발비 편성</a:t>
            </a:r>
          </a:p>
        </p:txBody>
      </p:sp>
      <p:sp>
        <p:nvSpPr>
          <p:cNvPr id="11" name="Slide Number Placeholder 4">
            <a:extLst>
              <a:ext uri="{FF2B5EF4-FFF2-40B4-BE49-F238E27FC236}">
                <a16:creationId xmlns:a16="http://schemas.microsoft.com/office/drawing/2014/main" id="{2109913F-AE7C-4464-BE13-AABF4197645E}"/>
              </a:ext>
            </a:extLst>
          </p:cNvPr>
          <p:cNvSpPr txBox="1">
            <a:spLocks/>
          </p:cNvSpPr>
          <p:nvPr userDrawn="1"/>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a:t>
            </a:fld>
            <a:endParaRPr lang="ko-KR" altLang="en-US" dirty="0"/>
          </a:p>
        </p:txBody>
      </p:sp>
    </p:spTree>
    <p:extLst>
      <p:ext uri="{BB962C8B-B14F-4D97-AF65-F5344CB8AC3E}">
        <p14:creationId xmlns:p14="http://schemas.microsoft.com/office/powerpoint/2010/main" val="11567673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8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D18BE-15A4-47D2-8477-1ACD2DC43E5B}" type="datetimeFigureOut">
              <a:rPr lang="ko-KR" altLang="en-US" smtClean="0"/>
              <a:pPr/>
              <a:t>2025-05-14</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9CD42E5D-4D65-4E4D-86F2-4700C1E7BC14}" type="slidenum">
              <a:rPr lang="ko-KR" altLang="en-US" smtClean="0"/>
              <a:pPr/>
              <a:t>‹#›</a:t>
            </a:fld>
            <a:endParaRPr lang="ko-KR" altLang="en-US"/>
          </a:p>
        </p:txBody>
      </p:sp>
    </p:spTree>
    <p:extLst>
      <p:ext uri="{BB962C8B-B14F-4D97-AF65-F5344CB8AC3E}">
        <p14:creationId xmlns:p14="http://schemas.microsoft.com/office/powerpoint/2010/main" val="255114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D18BE-15A4-47D2-8477-1ACD2DC43E5B}" type="datetimeFigureOut">
              <a:rPr lang="ko-KR" altLang="en-US" smtClean="0"/>
              <a:pPr/>
              <a:t>2025-05-14</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42E5D-4D65-4E4D-86F2-4700C1E7BC14}" type="slidenum">
              <a:rPr lang="ko-KR" altLang="en-US" smtClean="0"/>
              <a:pPr/>
              <a:t>‹#›</a:t>
            </a:fld>
            <a:endParaRPr lang="ko-KR" altLang="en-US"/>
          </a:p>
        </p:txBody>
      </p:sp>
    </p:spTree>
    <p:extLst>
      <p:ext uri="{BB962C8B-B14F-4D97-AF65-F5344CB8AC3E}">
        <p14:creationId xmlns:p14="http://schemas.microsoft.com/office/powerpoint/2010/main" val="168617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75" r:id="rId6"/>
    <p:sldLayoutId id="2147483676" r:id="rId7"/>
    <p:sldLayoutId id="2147483667" r:id="rId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jpeg"/><Relationship Id="rId4" Type="http://schemas.openxmlformats.org/officeDocument/2006/relationships/image" Target="../media/image2.png"/><Relationship Id="rId9" Type="http://schemas.openxmlformats.org/officeDocument/2006/relationships/image" Target="../media/image52.png"/><Relationship Id="rId1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2.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7.png"/><Relationship Id="rId7" Type="http://schemas.openxmlformats.org/officeDocument/2006/relationships/image" Target="../media/image69.wmf"/><Relationship Id="rId12"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8.wmf"/><Relationship Id="rId11" Type="http://schemas.openxmlformats.org/officeDocument/2006/relationships/image" Target="../media/image61.png"/><Relationship Id="rId5" Type="http://schemas.openxmlformats.org/officeDocument/2006/relationships/image" Target="../media/image2.png"/><Relationship Id="rId10" Type="http://schemas.openxmlformats.org/officeDocument/2006/relationships/image" Target="../media/image72.jpeg"/><Relationship Id="rId4" Type="http://schemas.openxmlformats.org/officeDocument/2006/relationships/image" Target="../media/image1.png"/><Relationship Id="rId9" Type="http://schemas.openxmlformats.org/officeDocument/2006/relationships/image" Target="../media/image71.png"/><Relationship Id="rId1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microsoft.com/office/2007/relationships/hdphoto" Target="../media/hdphoto2.wdp"/><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80.png"/><Relationship Id="rId1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1.png"/><Relationship Id="rId11" Type="http://schemas.openxmlformats.org/officeDocument/2006/relationships/image" Target="../media/image90.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2.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93.png"/><Relationship Id="rId10" Type="http://schemas.openxmlformats.org/officeDocument/2006/relationships/image" Target="../media/image82.png"/><Relationship Id="rId4" Type="http://schemas.openxmlformats.org/officeDocument/2006/relationships/image" Target="../media/image2.pn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png"/><Relationship Id="rId7"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2.png"/><Relationship Id="rId9"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png"/><Relationship Id="rId7"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image" Target="../media/image124.png"/></Relationships>
</file>

<file path=ppt/slides/_rels/slide3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14.png"/><Relationship Id="rId9" Type="http://schemas.openxmlformats.org/officeDocument/2006/relationships/image" Target="../media/image130.png"/></Relationships>
</file>

<file path=ppt/slides/_rels/slide3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png"/><Relationship Id="rId7"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14.png"/><Relationship Id="rId9" Type="http://schemas.openxmlformats.org/officeDocument/2006/relationships/image" Target="../media/image13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39.jp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14.png"/><Relationship Id="rId9" Type="http://schemas.openxmlformats.org/officeDocument/2006/relationships/image" Target="../media/image144.png"/></Relationships>
</file>

<file path=ppt/slides/_rels/slide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png"/><Relationship Id="rId7" Type="http://schemas.openxmlformats.org/officeDocument/2006/relationships/image" Target="../media/image149.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47.wmf"/><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png"/><Relationship Id="rId7"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54.png"/><Relationship Id="rId5" Type="http://schemas.openxmlformats.org/officeDocument/2006/relationships/image" Target="../media/image153.gif"/><Relationship Id="rId4" Type="http://schemas.openxmlformats.org/officeDocument/2006/relationships/image" Target="../media/image15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61.png"/><Relationship Id="rId4" Type="http://schemas.openxmlformats.org/officeDocument/2006/relationships/image" Target="../media/image16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63.png"/><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6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166.png"/><Relationship Id="rId4" Type="http://schemas.openxmlformats.org/officeDocument/2006/relationships/image" Target="../media/image165.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168.png"/><Relationship Id="rId4" Type="http://schemas.openxmlformats.org/officeDocument/2006/relationships/image" Target="../media/image167.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70.png"/><Relationship Id="rId4" Type="http://schemas.openxmlformats.org/officeDocument/2006/relationships/image" Target="../media/image16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17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78.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79.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81.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18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83.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84.png"/><Relationship Id="rId4" Type="http://schemas.openxmlformats.org/officeDocument/2006/relationships/image" Target="../media/image16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85.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86.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188.png"/><Relationship Id="rId4" Type="http://schemas.openxmlformats.org/officeDocument/2006/relationships/image" Target="../media/image187.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189.png"/><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191.png"/><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31.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png"/><Relationship Id="rId7" Type="http://schemas.openxmlformats.org/officeDocument/2006/relationships/image" Target="../media/image192.png"/><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image" Target="../media/image154.png"/><Relationship Id="rId5" Type="http://schemas.openxmlformats.org/officeDocument/2006/relationships/image" Target="../media/image153.gif"/><Relationship Id="rId10" Type="http://schemas.openxmlformats.org/officeDocument/2006/relationships/image" Target="../media/image156.png"/><Relationship Id="rId4" Type="http://schemas.openxmlformats.org/officeDocument/2006/relationships/image" Target="../media/image152.png"/><Relationship Id="rId9"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8.xml"/><Relationship Id="rId5" Type="http://schemas.openxmlformats.org/officeDocument/2006/relationships/image" Target="../media/image196.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tif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image" Target="../media/image45.jpeg"/><Relationship Id="rId3" Type="http://schemas.openxmlformats.org/officeDocument/2006/relationships/image" Target="../media/image1.png"/><Relationship Id="rId7" Type="http://schemas.openxmlformats.org/officeDocument/2006/relationships/image" Target="../media/image34.tiff"/><Relationship Id="rId12" Type="http://schemas.openxmlformats.org/officeDocument/2006/relationships/image" Target="../media/image37.png"/><Relationship Id="rId17" Type="http://schemas.openxmlformats.org/officeDocument/2006/relationships/image" Target="../media/image44.jpeg"/><Relationship Id="rId2" Type="http://schemas.openxmlformats.org/officeDocument/2006/relationships/notesSlide" Target="../notesSlides/notesSlide7.xml"/><Relationship Id="rId16" Type="http://schemas.openxmlformats.org/officeDocument/2006/relationships/image" Target="../media/image43.jpe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40.jpe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6.jpeg"/><Relationship Id="rId1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841E24-95DF-4DDD-84C1-C98B0335FB74}"/>
              </a:ext>
            </a:extLst>
          </p:cNvPr>
          <p:cNvSpPr txBox="1"/>
          <p:nvPr/>
        </p:nvSpPr>
        <p:spPr>
          <a:xfrm>
            <a:off x="402149" y="1364575"/>
            <a:ext cx="7511993" cy="1569660"/>
          </a:xfrm>
          <a:prstGeom prst="rect">
            <a:avLst/>
          </a:prstGeom>
          <a:noFill/>
        </p:spPr>
        <p:txBody>
          <a:bodyPr wrap="none" rtlCol="0">
            <a:spAutoFit/>
          </a:bodyPr>
          <a:lstStyle/>
          <a:p>
            <a:pPr defTabSz="1042873" latinLnBrk="1">
              <a:buClr>
                <a:schemeClr val="tx1">
                  <a:lumMod val="50000"/>
                  <a:lumOff val="50000"/>
                </a:schemeClr>
              </a:buClr>
            </a:pPr>
            <a:r>
              <a:rPr lang="ko-KR" altLang="en-US" sz="3200" spc="-150" dirty="0">
                <a:ln>
                  <a:solidFill>
                    <a:schemeClr val="accent1">
                      <a:shade val="50000"/>
                      <a:alpha val="0"/>
                    </a:schemeClr>
                  </a:solidFill>
                </a:ln>
                <a:solidFill>
                  <a:srgbClr val="006EBC"/>
                </a:solidFill>
                <a:latin typeface="KoPub돋움체 Bold" panose="02020603020101020101" pitchFamily="18" charset="-127"/>
                <a:ea typeface="KoPub돋움체 Bold" panose="02020603020101020101" pitchFamily="18" charset="-127"/>
              </a:rPr>
              <a:t>화산섬 제주의 </a:t>
            </a:r>
            <a:endParaRPr lang="en-US" altLang="ko-KR" sz="3200" spc="-150" dirty="0">
              <a:ln>
                <a:solidFill>
                  <a:schemeClr val="accent1">
                    <a:shade val="50000"/>
                    <a:alpha val="0"/>
                  </a:schemeClr>
                </a:solidFill>
              </a:ln>
              <a:solidFill>
                <a:srgbClr val="006EBC"/>
              </a:solidFill>
              <a:latin typeface="KoPub돋움체 Bold" panose="02020603020101020101" pitchFamily="18" charset="-127"/>
              <a:ea typeface="KoPub돋움체 Bold" panose="02020603020101020101" pitchFamily="18" charset="-127"/>
            </a:endParaRPr>
          </a:p>
          <a:p>
            <a:pPr defTabSz="1042873" latinLnBrk="1">
              <a:buClr>
                <a:schemeClr val="tx1">
                  <a:lumMod val="50000"/>
                  <a:lumOff val="50000"/>
                </a:schemeClr>
              </a:buClr>
            </a:pPr>
            <a:r>
              <a:rPr lang="ko-KR" altLang="en-US" sz="4000" spc="-150" dirty="0">
                <a:ln>
                  <a:solidFill>
                    <a:schemeClr val="accent1">
                      <a:shade val="50000"/>
                      <a:alpha val="0"/>
                    </a:schemeClr>
                  </a:solidFill>
                </a:ln>
                <a:solidFill>
                  <a:schemeClr val="tx2">
                    <a:lumMod val="75000"/>
                  </a:schemeClr>
                </a:solidFill>
                <a:latin typeface="KoPub돋움체 Bold" panose="02020603020101020101" pitchFamily="18" charset="-127"/>
                <a:ea typeface="KoPub돋움체 Bold" panose="02020603020101020101" pitchFamily="18" charset="-127"/>
              </a:rPr>
              <a:t>실시간 홍수 감지 </a:t>
            </a:r>
            <a:r>
              <a:rPr lang="ko-KR" altLang="en-US" sz="3200" spc="-150" dirty="0">
                <a:ln>
                  <a:solidFill>
                    <a:schemeClr val="accent1">
                      <a:shade val="50000"/>
                      <a:alpha val="0"/>
                    </a:schemeClr>
                  </a:solidFill>
                </a:ln>
                <a:solidFill>
                  <a:schemeClr val="tx2">
                    <a:lumMod val="75000"/>
                  </a:schemeClr>
                </a:solidFill>
                <a:latin typeface="KoPub돋움체 Bold" panose="02020603020101020101" pitchFamily="18" charset="-127"/>
                <a:ea typeface="KoPub돋움체 Bold" panose="02020603020101020101" pitchFamily="18" charset="-127"/>
              </a:rPr>
              <a:t>및</a:t>
            </a:r>
            <a:r>
              <a:rPr lang="ko-KR" altLang="en-US" sz="3200" spc="-150" dirty="0">
                <a:ln>
                  <a:solidFill>
                    <a:schemeClr val="accent1">
                      <a:shade val="50000"/>
                      <a:alpha val="0"/>
                    </a:schemeClr>
                  </a:solidFill>
                </a:ln>
                <a:solidFill>
                  <a:srgbClr val="006EBC"/>
                </a:solidFill>
                <a:latin typeface="KoPub돋움체 Bold" panose="02020603020101020101" pitchFamily="18" charset="-127"/>
                <a:ea typeface="KoPub돋움체 Bold" panose="02020603020101020101" pitchFamily="18" charset="-127"/>
              </a:rPr>
              <a:t> </a:t>
            </a:r>
            <a:r>
              <a:rPr lang="ko-KR" altLang="en-US" sz="4000" spc="-150" dirty="0">
                <a:ln>
                  <a:solidFill>
                    <a:schemeClr val="accent1">
                      <a:shade val="50000"/>
                      <a:alpha val="0"/>
                    </a:schemeClr>
                  </a:solidFill>
                </a:ln>
                <a:solidFill>
                  <a:schemeClr val="tx2">
                    <a:lumMod val="75000"/>
                  </a:schemeClr>
                </a:solidFill>
                <a:latin typeface="KoPub돋움체 Bold" panose="02020603020101020101" pitchFamily="18" charset="-127"/>
                <a:ea typeface="KoPub돋움체 Bold" panose="02020603020101020101" pitchFamily="18" charset="-127"/>
              </a:rPr>
              <a:t>안전지원 기술 </a:t>
            </a:r>
            <a:r>
              <a:rPr lang="ko-KR" altLang="en-US" sz="3200" spc="-150" dirty="0">
                <a:ln>
                  <a:solidFill>
                    <a:schemeClr val="accent1">
                      <a:shade val="50000"/>
                      <a:alpha val="0"/>
                    </a:schemeClr>
                  </a:solidFill>
                </a:ln>
                <a:solidFill>
                  <a:srgbClr val="006EBC"/>
                </a:solidFill>
                <a:latin typeface="KoPub돋움체 Bold" panose="02020603020101020101" pitchFamily="18" charset="-127"/>
                <a:ea typeface="KoPub돋움체 Bold" panose="02020603020101020101" pitchFamily="18" charset="-127"/>
              </a:rPr>
              <a:t>개발</a:t>
            </a:r>
            <a:endParaRPr lang="en-US" altLang="ko-KR" sz="3200" spc="-150" dirty="0">
              <a:ln>
                <a:solidFill>
                  <a:schemeClr val="accent1">
                    <a:shade val="50000"/>
                    <a:alpha val="0"/>
                  </a:schemeClr>
                </a:solidFill>
              </a:ln>
              <a:solidFill>
                <a:srgbClr val="006EBC"/>
              </a:solidFill>
              <a:latin typeface="KoPub돋움체 Bold" panose="02020603020101020101" pitchFamily="18" charset="-127"/>
              <a:ea typeface="KoPub돋움체 Bold" panose="02020603020101020101" pitchFamily="18" charset="-127"/>
            </a:endParaRPr>
          </a:p>
          <a:p>
            <a:pPr defTabSz="1042873" latinLnBrk="1">
              <a:buClr>
                <a:schemeClr val="tx1">
                  <a:lumMod val="50000"/>
                  <a:lumOff val="50000"/>
                </a:schemeClr>
              </a:buClr>
            </a:pPr>
            <a:r>
              <a:rPr lang="ko-KR" altLang="en-US" sz="2400" spc="-150" dirty="0">
                <a:ln>
                  <a:solidFill>
                    <a:schemeClr val="accent1">
                      <a:shade val="50000"/>
                      <a:alpha val="0"/>
                    </a:schemeClr>
                  </a:solidFill>
                </a:ln>
                <a:solidFill>
                  <a:srgbClr val="006EBC"/>
                </a:solidFill>
                <a:latin typeface="KoPub돋움체 Bold" panose="02020603020101020101" pitchFamily="18" charset="-127"/>
                <a:ea typeface="KoPub돋움체 Bold" panose="02020603020101020101" pitchFamily="18" charset="-127"/>
              </a:rPr>
              <a:t>연구과제 개요</a:t>
            </a:r>
          </a:p>
        </p:txBody>
      </p:sp>
      <p:sp>
        <p:nvSpPr>
          <p:cNvPr id="6" name="TextBox 5">
            <a:extLst>
              <a:ext uri="{FF2B5EF4-FFF2-40B4-BE49-F238E27FC236}">
                <a16:creationId xmlns:a16="http://schemas.microsoft.com/office/drawing/2014/main" id="{D89EDA09-499A-4B5F-B113-2E08BB1F7ABA}"/>
              </a:ext>
            </a:extLst>
          </p:cNvPr>
          <p:cNvSpPr txBox="1"/>
          <p:nvPr/>
        </p:nvSpPr>
        <p:spPr>
          <a:xfrm>
            <a:off x="755576" y="3183472"/>
            <a:ext cx="3879588" cy="461665"/>
          </a:xfrm>
          <a:prstGeom prst="rect">
            <a:avLst/>
          </a:prstGeom>
          <a:noFill/>
        </p:spPr>
        <p:txBody>
          <a:bodyPr wrap="none" rtlCol="0">
            <a:spAutoFit/>
          </a:bodyPr>
          <a:lstStyle/>
          <a:p>
            <a:pPr defTabSz="1042873" latinLnBrk="1">
              <a:buClr>
                <a:schemeClr val="tx1">
                  <a:lumMod val="50000"/>
                  <a:lumOff val="50000"/>
                </a:schemeClr>
              </a:buClr>
            </a:pPr>
            <a:r>
              <a:rPr lang="ko-KR" altLang="en-US" sz="2400"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rPr>
              <a:t>연구책임자   박</a:t>
            </a:r>
            <a:r>
              <a:rPr lang="en-US" altLang="ko-KR" sz="2400"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rPr>
              <a:t> </a:t>
            </a:r>
            <a:r>
              <a:rPr lang="ko-KR" altLang="en-US" sz="2400"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rPr>
              <a:t>창 열 </a:t>
            </a:r>
            <a:r>
              <a:rPr lang="en-US" altLang="ko-KR"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rPr>
              <a:t>(</a:t>
            </a:r>
            <a:r>
              <a:rPr lang="ko-KR" altLang="en-US"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rPr>
              <a:t>제주연구원</a:t>
            </a:r>
            <a:r>
              <a:rPr lang="en-US" altLang="ko-KR"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rPr>
              <a:t>)</a:t>
            </a:r>
            <a:endParaRPr lang="ko-KR" altLang="en-US" sz="4000" b="1" spc="-150" dirty="0">
              <a:ln>
                <a:solidFill>
                  <a:schemeClr val="accent1">
                    <a:shade val="50000"/>
                    <a:alpha val="0"/>
                  </a:schemeClr>
                </a:solidFill>
              </a:ln>
              <a:solidFill>
                <a:schemeClr val="tx1">
                  <a:lumMod val="65000"/>
                  <a:lumOff val="35000"/>
                </a:schemeClr>
              </a:solidFill>
              <a:latin typeface="KoPub바탕체 Medium" panose="02020603020101020101" pitchFamily="18" charset="-127"/>
              <a:ea typeface="KoPub바탕체 Medium" panose="02020603020101020101" pitchFamily="18" charset="-127"/>
            </a:endParaRPr>
          </a:p>
        </p:txBody>
      </p:sp>
      <p:grpSp>
        <p:nvGrpSpPr>
          <p:cNvPr id="12" name="그룹 11"/>
          <p:cNvGrpSpPr/>
          <p:nvPr/>
        </p:nvGrpSpPr>
        <p:grpSpPr>
          <a:xfrm>
            <a:off x="513806" y="3192236"/>
            <a:ext cx="4254964" cy="444137"/>
            <a:chOff x="513806" y="2586443"/>
            <a:chExt cx="2551611" cy="444137"/>
          </a:xfrm>
        </p:grpSpPr>
        <p:cxnSp>
          <p:nvCxnSpPr>
            <p:cNvPr id="8" name="직선 연결선 7">
              <a:extLst>
                <a:ext uri="{FF2B5EF4-FFF2-40B4-BE49-F238E27FC236}">
                  <a16:creationId xmlns:a16="http://schemas.microsoft.com/office/drawing/2014/main" id="{EBEBEB51-33D4-4481-A3D3-F1E8E21AFF98}"/>
                </a:ext>
              </a:extLst>
            </p:cNvPr>
            <p:cNvCxnSpPr/>
            <p:nvPr/>
          </p:nvCxnSpPr>
          <p:spPr>
            <a:xfrm>
              <a:off x="513806" y="2586443"/>
              <a:ext cx="2551611" cy="0"/>
            </a:xfrm>
            <a:prstGeom prst="line">
              <a:avLst/>
            </a:prstGeom>
            <a:ln w="12700">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5EF3D33F-93BD-41EC-92E8-53AEFC1268C8}"/>
                </a:ext>
              </a:extLst>
            </p:cNvPr>
            <p:cNvCxnSpPr/>
            <p:nvPr/>
          </p:nvCxnSpPr>
          <p:spPr>
            <a:xfrm>
              <a:off x="513806" y="3030580"/>
              <a:ext cx="2551611" cy="0"/>
            </a:xfrm>
            <a:prstGeom prst="line">
              <a:avLst/>
            </a:prstGeom>
            <a:ln w="12700">
              <a:solidFill>
                <a:srgbClr val="4589C7"/>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82659E2-39B1-44CA-B106-AB6E28108F31}"/>
              </a:ext>
            </a:extLst>
          </p:cNvPr>
          <p:cNvSpPr txBox="1"/>
          <p:nvPr/>
        </p:nvSpPr>
        <p:spPr>
          <a:xfrm>
            <a:off x="471817" y="4283804"/>
            <a:ext cx="1314784" cy="369332"/>
          </a:xfrm>
          <a:prstGeom prst="rect">
            <a:avLst/>
          </a:prstGeom>
          <a:noFill/>
        </p:spPr>
        <p:txBody>
          <a:bodyPr wrap="none" rtlCol="0">
            <a:spAutoFit/>
          </a:bodyPr>
          <a:lstStyle/>
          <a:p>
            <a:pPr defTabSz="1042873" latinLnBrk="1">
              <a:buClr>
                <a:schemeClr val="tx1">
                  <a:lumMod val="50000"/>
                  <a:lumOff val="50000"/>
                </a:schemeClr>
              </a:buClr>
            </a:pPr>
            <a:r>
              <a:rPr lang="en-US" altLang="ko-KR" spc="-150" dirty="0">
                <a:ln>
                  <a:solidFill>
                    <a:schemeClr val="accent1">
                      <a:shade val="50000"/>
                      <a:alpha val="0"/>
                    </a:schemeClr>
                  </a:solidFill>
                </a:ln>
                <a:solidFill>
                  <a:schemeClr val="accent1">
                    <a:lumMod val="75000"/>
                  </a:schemeClr>
                </a:solidFill>
                <a:latin typeface="KoPub돋움체 Light" panose="02020603020101020101" pitchFamily="18" charset="-127"/>
                <a:ea typeface="KoPub돋움체 Light" panose="02020603020101020101" pitchFamily="18" charset="-127"/>
              </a:rPr>
              <a:t>2024. 11. 20.</a:t>
            </a:r>
            <a:endParaRPr lang="ko-KR" altLang="en-US" sz="3200" spc="-150" dirty="0">
              <a:ln>
                <a:solidFill>
                  <a:schemeClr val="accent1">
                    <a:shade val="50000"/>
                    <a:alpha val="0"/>
                  </a:schemeClr>
                </a:solidFill>
              </a:ln>
              <a:solidFill>
                <a:schemeClr val="accent1">
                  <a:lumMod val="75000"/>
                </a:schemeClr>
              </a:solidFill>
              <a:latin typeface="KoPub돋움체 Light" panose="02020603020101020101" pitchFamily="18" charset="-127"/>
              <a:ea typeface="KoPub돋움체 Light" panose="02020603020101020101" pitchFamily="18" charset="-127"/>
            </a:endParaRPr>
          </a:p>
        </p:txBody>
      </p:sp>
      <p:pic>
        <p:nvPicPr>
          <p:cNvPr id="13" name="그림 12">
            <a:extLst>
              <a:ext uri="{FF2B5EF4-FFF2-40B4-BE49-F238E27FC236}">
                <a16:creationId xmlns:a16="http://schemas.microsoft.com/office/drawing/2014/main" id="{C0DBB38A-5EE9-41B6-A0D4-C863A61581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210" b="-3105"/>
          <a:stretch/>
        </p:blipFill>
        <p:spPr>
          <a:xfrm>
            <a:off x="486594" y="244517"/>
            <a:ext cx="1341220" cy="368141"/>
          </a:xfrm>
          <a:prstGeom prst="rect">
            <a:avLst/>
          </a:prstGeom>
        </p:spPr>
      </p:pic>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86" y="576723"/>
            <a:ext cx="2088232" cy="280509"/>
          </a:xfrm>
          <a:prstGeom prst="rect">
            <a:avLst/>
          </a:prstGeom>
        </p:spPr>
      </p:pic>
      <p:grpSp>
        <p:nvGrpSpPr>
          <p:cNvPr id="25" name="그룹 24"/>
          <p:cNvGrpSpPr/>
          <p:nvPr/>
        </p:nvGrpSpPr>
        <p:grpSpPr>
          <a:xfrm>
            <a:off x="785786" y="5949280"/>
            <a:ext cx="7540724" cy="548145"/>
            <a:chOff x="847700" y="5949280"/>
            <a:chExt cx="7540724" cy="548145"/>
          </a:xfrm>
        </p:grpSpPr>
        <p:pic>
          <p:nvPicPr>
            <p:cNvPr id="15" name="그림 14">
              <a:extLst>
                <a:ext uri="{FF2B5EF4-FFF2-40B4-BE49-F238E27FC236}">
                  <a16:creationId xmlns:a16="http://schemas.microsoft.com/office/drawing/2014/main" id="{12C2E6FF-F81F-4BC9-A6EB-95AD0C89C1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255"/>
            <a:stretch/>
          </p:blipFill>
          <p:spPr>
            <a:xfrm>
              <a:off x="7591909" y="5949280"/>
              <a:ext cx="796515" cy="424130"/>
            </a:xfrm>
            <a:prstGeom prst="rect">
              <a:avLst/>
            </a:prstGeom>
          </p:spPr>
        </p:pic>
        <p:pic>
          <p:nvPicPr>
            <p:cNvPr id="16" name="그림 15">
              <a:extLst>
                <a:ext uri="{FF2B5EF4-FFF2-40B4-BE49-F238E27FC236}">
                  <a16:creationId xmlns:a16="http://schemas.microsoft.com/office/drawing/2014/main" id="{12C2E6FF-F81F-4BC9-A6EB-95AD0C89C1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320" t="-1" r="33109" b="-18459"/>
            <a:stretch/>
          </p:blipFill>
          <p:spPr>
            <a:xfrm>
              <a:off x="2479341" y="5973125"/>
              <a:ext cx="1669337" cy="524300"/>
            </a:xfrm>
            <a:prstGeom prst="rect">
              <a:avLst/>
            </a:prstGeom>
          </p:spPr>
        </p:pic>
        <p:pic>
          <p:nvPicPr>
            <p:cNvPr id="18" name="그림 17" descr="제주연구원CI.JPG"/>
            <p:cNvPicPr>
              <a:picLocks noChangeAspect="1"/>
            </p:cNvPicPr>
            <p:nvPr/>
          </p:nvPicPr>
          <p:blipFill>
            <a:blip r:embed="rId6" cstate="print"/>
            <a:stretch>
              <a:fillRect/>
            </a:stretch>
          </p:blipFill>
          <p:spPr>
            <a:xfrm>
              <a:off x="847700" y="6028214"/>
              <a:ext cx="1343609" cy="345618"/>
            </a:xfrm>
            <a:prstGeom prst="rect">
              <a:avLst/>
            </a:prstGeom>
          </p:spPr>
        </p:pic>
        <p:pic>
          <p:nvPicPr>
            <p:cNvPr id="23" name="그림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1549" y="6029445"/>
              <a:ext cx="1410910" cy="339235"/>
            </a:xfrm>
            <a:prstGeom prst="rect">
              <a:avLst/>
            </a:prstGeom>
          </p:spPr>
        </p:pic>
        <p:pic>
          <p:nvPicPr>
            <p:cNvPr id="24" name="그림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0152" y="6065336"/>
              <a:ext cx="1265506" cy="340466"/>
            </a:xfrm>
            <a:prstGeom prst="rect">
              <a:avLst/>
            </a:prstGeom>
          </p:spPr>
        </p:pic>
      </p:grpSp>
      <p:pic>
        <p:nvPicPr>
          <p:cNvPr id="69634" name="Picture 2" descr="국문시그니처"/>
          <p:cNvPicPr>
            <a:picLocks noChangeAspect="1" noChangeArrowheads="1"/>
          </p:cNvPicPr>
          <p:nvPr/>
        </p:nvPicPr>
        <p:blipFill>
          <a:blip r:embed="rId9" cstate="print"/>
          <a:srcRect l="6475" t="13289" r="7194" b="20268"/>
          <a:stretch>
            <a:fillRect/>
          </a:stretch>
        </p:blipFill>
        <p:spPr bwMode="auto">
          <a:xfrm>
            <a:off x="1857356" y="263503"/>
            <a:ext cx="2143140" cy="267892"/>
          </a:xfrm>
          <a:prstGeom prst="rect">
            <a:avLst/>
          </a:prstGeom>
          <a:noFill/>
        </p:spPr>
      </p:pic>
      <p:sp>
        <p:nvSpPr>
          <p:cNvPr id="19" name="TextBox 18">
            <a:extLst>
              <a:ext uri="{FF2B5EF4-FFF2-40B4-BE49-F238E27FC236}">
                <a16:creationId xmlns:a16="http://schemas.microsoft.com/office/drawing/2014/main" id="{ED86F377-9AC9-4947-86C8-BE1FF207F255}"/>
              </a:ext>
            </a:extLst>
          </p:cNvPr>
          <p:cNvSpPr txBox="1"/>
          <p:nvPr/>
        </p:nvSpPr>
        <p:spPr>
          <a:xfrm>
            <a:off x="4774499" y="244517"/>
            <a:ext cx="4176143" cy="338554"/>
          </a:xfrm>
          <a:prstGeom prst="rect">
            <a:avLst/>
          </a:prstGeom>
          <a:noFill/>
        </p:spPr>
        <p:txBody>
          <a:bodyPr wrap="none" rtlCol="0">
            <a:spAutoFit/>
          </a:bodyPr>
          <a:lstStyle/>
          <a:p>
            <a:pPr defTabSz="1042873" latinLnBrk="1">
              <a:buClr>
                <a:schemeClr val="tx1">
                  <a:lumMod val="50000"/>
                  <a:lumOff val="50000"/>
                </a:schemeClr>
              </a:buClr>
            </a:pPr>
            <a:r>
              <a:rPr lang="en-US" altLang="ko-KR" sz="1600" spc="-150" dirty="0">
                <a:ln>
                  <a:solidFill>
                    <a:schemeClr val="accent1">
                      <a:shade val="50000"/>
                      <a:alpha val="0"/>
                    </a:schemeClr>
                  </a:solidFill>
                </a:ln>
                <a:solidFill>
                  <a:schemeClr val="tx1">
                    <a:lumMod val="75000"/>
                    <a:lumOff val="25000"/>
                  </a:schemeClr>
                </a:solidFill>
                <a:latin typeface="KoPub돋움체 Light" panose="02020603020101020101" pitchFamily="18" charset="-127"/>
                <a:ea typeface="KoPub돋움체 Light" panose="02020603020101020101" pitchFamily="18" charset="-127"/>
              </a:rPr>
              <a:t>2023 </a:t>
            </a:r>
            <a:r>
              <a:rPr lang="ko-KR" altLang="en-US" sz="1600" spc="-150" dirty="0">
                <a:ln>
                  <a:solidFill>
                    <a:schemeClr val="accent1">
                      <a:shade val="50000"/>
                      <a:alpha val="0"/>
                    </a:schemeClr>
                  </a:solidFill>
                </a:ln>
                <a:solidFill>
                  <a:schemeClr val="tx1">
                    <a:lumMod val="75000"/>
                    <a:lumOff val="25000"/>
                  </a:schemeClr>
                </a:solidFill>
                <a:latin typeface="KoPub돋움체 Light" panose="02020603020101020101" pitchFamily="18" charset="-127"/>
                <a:ea typeface="KoPub돋움체 Light" panose="02020603020101020101" pitchFamily="18" charset="-127"/>
              </a:rPr>
              <a:t>지역맞춤형 재난안전 문제해결 기술개발 지원 사업</a:t>
            </a:r>
            <a:endParaRPr lang="ko-KR" altLang="en-US" sz="2800" spc="-150" dirty="0">
              <a:ln>
                <a:solidFill>
                  <a:schemeClr val="accent1">
                    <a:shade val="50000"/>
                    <a:alpha val="0"/>
                  </a:schemeClr>
                </a:solidFill>
              </a:ln>
              <a:solidFill>
                <a:schemeClr val="tx1">
                  <a:lumMod val="75000"/>
                  <a:lumOff val="25000"/>
                </a:schemeClr>
              </a:solidFill>
              <a:latin typeface="KoPub돋움체 Light" panose="02020603020101020101" pitchFamily="18" charset="-127"/>
              <a:ea typeface="KoPub돋움체 Light" panose="02020603020101020101" pitchFamily="18" charset="-127"/>
            </a:endParaRPr>
          </a:p>
        </p:txBody>
      </p:sp>
    </p:spTree>
    <p:extLst>
      <p:ext uri="{BB962C8B-B14F-4D97-AF65-F5344CB8AC3E}">
        <p14:creationId xmlns:p14="http://schemas.microsoft.com/office/powerpoint/2010/main" val="408217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C:\Documents and Settings\admin\바탕 화면\소스찾기\하늘.png">
            <a:extLst>
              <a:ext uri="{FF2B5EF4-FFF2-40B4-BE49-F238E27FC236}">
                <a16:creationId xmlns:a16="http://schemas.microsoft.com/office/drawing/2014/main" id="{F4692CA4-C028-4534-AE7E-20F5412B10A5}"/>
              </a:ext>
            </a:extLst>
          </p:cNvPr>
          <p:cNvPicPr>
            <a:picLocks noChangeAspect="1" noChangeArrowheads="1"/>
          </p:cNvPicPr>
          <p:nvPr/>
        </p:nvPicPr>
        <p:blipFill>
          <a:blip r:embed="rId3" cstate="print"/>
          <a:srcRect/>
          <a:stretch>
            <a:fillRect/>
          </a:stretch>
        </p:blipFill>
        <p:spPr bwMode="auto">
          <a:xfrm>
            <a:off x="-203806" y="777494"/>
            <a:ext cx="9347806" cy="2939537"/>
          </a:xfrm>
          <a:prstGeom prst="rect">
            <a:avLst/>
          </a:prstGeom>
          <a:noFill/>
          <a:ln w="9525">
            <a:noFill/>
            <a:miter lim="800000"/>
            <a:headEnd/>
            <a:tailEnd/>
          </a:ln>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314" y="2154636"/>
            <a:ext cx="7872034" cy="4154684"/>
          </a:xfrm>
          <a:prstGeom prst="rect">
            <a:avLst/>
          </a:prstGeom>
        </p:spPr>
      </p:pic>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1380506"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 필요성</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6" name="모서리가 둥근 직사각형 45"/>
          <p:cNvSpPr/>
          <p:nvPr/>
        </p:nvSpPr>
        <p:spPr>
          <a:xfrm>
            <a:off x="1913500" y="1244656"/>
            <a:ext cx="5250788" cy="52816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i="0" u="none" strike="noStrike" kern="0" cap="none" spc="0" normalizeH="0" baseline="0" noProof="0">
              <a:ln>
                <a:noFill/>
              </a:ln>
              <a:solidFill>
                <a:sysClr val="window" lastClr="FFFFFF"/>
              </a:solidFill>
              <a:effectLst/>
              <a:uLnTx/>
              <a:uFillTx/>
              <a:latin typeface="KoPub돋움체 Bold" pitchFamily="2" charset="-127"/>
              <a:ea typeface="KoPub돋움체 Bold" pitchFamily="2" charset="-127"/>
            </a:endParaRPr>
          </a:p>
        </p:txBody>
      </p:sp>
      <p:sp>
        <p:nvSpPr>
          <p:cNvPr id="71" name="제목 49"/>
          <p:cNvSpPr txBox="1">
            <a:spLocks/>
          </p:cNvSpPr>
          <p:nvPr/>
        </p:nvSpPr>
        <p:spPr>
          <a:xfrm>
            <a:off x="2100494" y="1360260"/>
            <a:ext cx="4917848" cy="339946"/>
          </a:xfrm>
          <a:prstGeom prst="rect">
            <a:avLst/>
          </a:prstGeom>
        </p:spPr>
        <p:txBody>
          <a:bodyPr anchor="ctr"/>
          <a:lstStyle>
            <a:lvl1pPr algn="ctr" defTabSz="914362" rtl="0" eaLnBrk="1" latinLnBrk="1" hangingPunct="1">
              <a:spcBef>
                <a:spcPct val="0"/>
              </a:spcBef>
              <a:buNone/>
              <a:defRPr sz="4400" kern="1200">
                <a:solidFill>
                  <a:schemeClr val="tx1"/>
                </a:solidFill>
                <a:latin typeface="+mj-lt"/>
                <a:ea typeface="+mj-ea"/>
                <a:cs typeface="+mj-cs"/>
              </a:defRPr>
            </a:lvl1pPr>
          </a:lstStyle>
          <a:p>
            <a:pPr marL="0" marR="0" lvl="0" indent="0" algn="ctr" defTabSz="914362" rtl="0" eaLnBrk="1" fontAlgn="base" latinLnBrk="0" hangingPunct="1">
              <a:lnSpc>
                <a:spcPct val="100000"/>
              </a:lnSpc>
              <a:spcBef>
                <a:spcPct val="0"/>
              </a:spcBef>
              <a:spcAft>
                <a:spcPct val="0"/>
              </a:spcAft>
              <a:buClr>
                <a:srgbClr val="5F5F5F"/>
              </a:buClr>
              <a:buSzPct val="90000"/>
              <a:buFontTx/>
              <a:buNone/>
              <a:tabLst/>
              <a:defRPr/>
            </a:pPr>
            <a:r>
              <a:rPr kumimoji="0" lang="ko-KR" altLang="en-US" sz="2500" i="0" u="none" strike="noStrike" kern="1200" cap="none" spc="-150" normalizeH="0" baseline="0" noProof="0" dirty="0">
                <a:ln>
                  <a:noFill/>
                </a:ln>
                <a:solidFill>
                  <a:sysClr val="window" lastClr="FFFFFF"/>
                </a:solidFill>
                <a:effectLst/>
                <a:uLnTx/>
                <a:uFillTx/>
                <a:latin typeface="KoPub돋움체 Bold" pitchFamily="2" charset="-127"/>
                <a:ea typeface="KoPub돋움체 Bold" pitchFamily="2" charset="-127"/>
              </a:rPr>
              <a:t>제주의 홍수 대응</a:t>
            </a:r>
            <a:r>
              <a:rPr kumimoji="0" lang="en-US" altLang="ko-KR" sz="2500" i="0" u="none" strike="noStrike" kern="1200" cap="none" spc="-150" normalizeH="0" baseline="0" noProof="0" dirty="0">
                <a:ln>
                  <a:noFill/>
                </a:ln>
                <a:solidFill>
                  <a:sysClr val="window" lastClr="FFFFFF"/>
                </a:solidFill>
                <a:effectLst/>
                <a:uLnTx/>
                <a:uFillTx/>
                <a:latin typeface="KoPub돋움체 Bold" pitchFamily="2" charset="-127"/>
                <a:ea typeface="KoPub돋움체 Bold" pitchFamily="2" charset="-127"/>
              </a:rPr>
              <a:t>, </a:t>
            </a:r>
            <a:r>
              <a:rPr kumimoji="0" lang="ko-KR" altLang="en-US" sz="2500" i="0" u="none" strike="noStrike" kern="1200" cap="none" spc="-150" normalizeH="0" baseline="0" noProof="0" dirty="0">
                <a:ln>
                  <a:noFill/>
                </a:ln>
                <a:solidFill>
                  <a:sysClr val="window" lastClr="FFFFFF"/>
                </a:solidFill>
                <a:effectLst/>
                <a:uLnTx/>
                <a:uFillTx/>
                <a:latin typeface="KoPub돋움체 Bold" pitchFamily="2" charset="-127"/>
                <a:ea typeface="KoPub돋움체 Bold" pitchFamily="2" charset="-127"/>
              </a:rPr>
              <a:t>무엇이 문제인가</a:t>
            </a:r>
            <a:r>
              <a:rPr kumimoji="0" lang="en-US" altLang="ko-KR" sz="2500" i="0" u="none" strike="noStrike" kern="1200" cap="none" spc="-150" normalizeH="0" baseline="0" noProof="0" dirty="0">
                <a:ln>
                  <a:noFill/>
                </a:ln>
                <a:solidFill>
                  <a:sysClr val="window" lastClr="FFFFFF"/>
                </a:solidFill>
                <a:effectLst/>
                <a:uLnTx/>
                <a:uFillTx/>
                <a:latin typeface="KoPub돋움체 Bold" pitchFamily="2" charset="-127"/>
                <a:ea typeface="KoPub돋움체 Bold" pitchFamily="2" charset="-127"/>
              </a:rPr>
              <a:t>?</a:t>
            </a:r>
            <a:endParaRPr kumimoji="0" lang="ko-KR" altLang="en-US" sz="2500" i="0" u="none" strike="noStrike" kern="1200" cap="none" spc="-150" normalizeH="0" baseline="0" noProof="0" dirty="0">
              <a:ln>
                <a:noFill/>
              </a:ln>
              <a:solidFill>
                <a:sysClr val="window" lastClr="FFFFFF"/>
              </a:solidFill>
              <a:effectLst/>
              <a:uLnTx/>
              <a:uFillTx/>
              <a:latin typeface="KoPub돋움체 Bold" pitchFamily="2" charset="-127"/>
              <a:ea typeface="KoPub돋움체 Bold" pitchFamily="2" charset="-127"/>
            </a:endParaRPr>
          </a:p>
        </p:txBody>
      </p:sp>
      <p:sp>
        <p:nvSpPr>
          <p:cNvPr id="78" name="제목 49"/>
          <p:cNvSpPr txBox="1">
            <a:spLocks/>
          </p:cNvSpPr>
          <p:nvPr/>
        </p:nvSpPr>
        <p:spPr>
          <a:xfrm>
            <a:off x="994968" y="2631505"/>
            <a:ext cx="2667000" cy="599806"/>
          </a:xfrm>
          <a:prstGeom prst="rect">
            <a:avLst/>
          </a:prstGeom>
        </p:spPr>
        <p:txBody>
          <a:bodyPr anchor="ctr"/>
          <a:lstStyle>
            <a:lvl1pPr algn="ctr" defTabSz="914362" rtl="0" eaLnBrk="1" latinLnBrk="1" hangingPunct="1">
              <a:spcBef>
                <a:spcPct val="0"/>
              </a:spcBef>
              <a:buNone/>
              <a:defRPr sz="4400" kern="1200">
                <a:solidFill>
                  <a:schemeClr val="tx1"/>
                </a:solidFill>
                <a:latin typeface="+mj-lt"/>
                <a:ea typeface="+mj-ea"/>
                <a:cs typeface="+mj-cs"/>
              </a:defRPr>
            </a:lvl1pPr>
          </a:lstStyle>
          <a:p>
            <a:pPr>
              <a:lnSpc>
                <a:spcPts val="1700"/>
              </a:lnSpc>
            </a:pPr>
            <a:r>
              <a:rPr lang="ko-KR" altLang="en-US" sz="1600" spc="-150" dirty="0">
                <a:solidFill>
                  <a:srgbClr val="88A945"/>
                </a:solidFill>
                <a:latin typeface="KoPub돋움체 Medium" pitchFamily="2" charset="-127"/>
                <a:ea typeface="KoPub돋움체 Medium" pitchFamily="2" charset="-127"/>
                <a:sym typeface="Arial"/>
              </a:rPr>
              <a:t>제주 하천유역에 적합한</a:t>
            </a:r>
            <a:endParaRPr lang="en-US" altLang="ko-KR" sz="1600" spc="-150" dirty="0">
              <a:solidFill>
                <a:srgbClr val="88A945"/>
              </a:solidFill>
              <a:latin typeface="KoPub돋움체 Medium" pitchFamily="2" charset="-127"/>
              <a:ea typeface="KoPub돋움체 Medium" pitchFamily="2" charset="-127"/>
              <a:sym typeface="Arial"/>
            </a:endParaRPr>
          </a:p>
          <a:p>
            <a:pPr>
              <a:lnSpc>
                <a:spcPts val="1700"/>
              </a:lnSpc>
            </a:pPr>
            <a:r>
              <a:rPr lang="ko-KR" altLang="en-US" sz="1600" spc="-150" dirty="0">
                <a:solidFill>
                  <a:srgbClr val="88A945"/>
                </a:solidFill>
                <a:latin typeface="KoPub돋움체 Medium" pitchFamily="2" charset="-127"/>
                <a:ea typeface="KoPub돋움체 Medium" pitchFamily="2" charset="-127"/>
                <a:sym typeface="Arial"/>
              </a:rPr>
              <a:t>홍수량 산정방법이 있는가</a:t>
            </a:r>
            <a:r>
              <a:rPr lang="en-US" altLang="ko-KR" sz="1600" spc="-150" dirty="0">
                <a:solidFill>
                  <a:srgbClr val="88A945"/>
                </a:solidFill>
                <a:latin typeface="KoPub돋움체 Medium" pitchFamily="2" charset="-127"/>
                <a:ea typeface="KoPub돋움체 Medium" pitchFamily="2" charset="-127"/>
                <a:sym typeface="Arial"/>
              </a:rPr>
              <a:t>?</a:t>
            </a:r>
            <a:endParaRPr lang="ko-KR" altLang="en-US" sz="1600" spc="-150" dirty="0">
              <a:solidFill>
                <a:srgbClr val="88A945"/>
              </a:solidFill>
              <a:latin typeface="KoPub돋움체 Medium" pitchFamily="2" charset="-127"/>
              <a:ea typeface="KoPub돋움체 Medium" pitchFamily="2" charset="-127"/>
            </a:endParaRPr>
          </a:p>
        </p:txBody>
      </p:sp>
      <p:sp>
        <p:nvSpPr>
          <p:cNvPr id="82" name="제목 49"/>
          <p:cNvSpPr txBox="1">
            <a:spLocks/>
          </p:cNvSpPr>
          <p:nvPr/>
        </p:nvSpPr>
        <p:spPr>
          <a:xfrm>
            <a:off x="36112" y="4439548"/>
            <a:ext cx="3064848" cy="599806"/>
          </a:xfrm>
          <a:prstGeom prst="rect">
            <a:avLst/>
          </a:prstGeom>
        </p:spPr>
        <p:txBody>
          <a:bodyPr anchor="ctr"/>
          <a:lstStyle>
            <a:defPPr>
              <a:defRPr lang="en-US"/>
            </a:defPPr>
            <a:lvl1pPr algn="ctr" defTabSz="914362" latinLnBrk="1">
              <a:spcBef>
                <a:spcPct val="0"/>
              </a:spcBef>
              <a:buNone/>
              <a:defRPr sz="1700" spc="-150">
                <a:solidFill>
                  <a:srgbClr val="88A945"/>
                </a:solidFill>
                <a:latin typeface="G마켓 산스 Bold" pitchFamily="50" charset="-127"/>
                <a:ea typeface="G마켓 산스 Bold" pitchFamily="50" charset="-127"/>
                <a:cs typeface="+mj-cs"/>
              </a:defRPr>
            </a:lvl1pPr>
          </a:lstStyle>
          <a:p>
            <a:pPr>
              <a:lnSpc>
                <a:spcPts val="1700"/>
              </a:lnSpc>
            </a:pPr>
            <a:r>
              <a:rPr lang="ko-KR" altLang="en-US" sz="1600" dirty="0">
                <a:solidFill>
                  <a:srgbClr val="377560"/>
                </a:solidFill>
                <a:latin typeface="KoPub돋움체 Medium" pitchFamily="2" charset="-127"/>
                <a:ea typeface="KoPub돋움체 Medium" pitchFamily="2" charset="-127"/>
                <a:sym typeface="Arial"/>
              </a:rPr>
              <a:t>신뢰할만한 홍수량 관측자료가 있나</a:t>
            </a:r>
            <a:r>
              <a:rPr lang="en-US" altLang="ko-KR" sz="1600" dirty="0">
                <a:solidFill>
                  <a:srgbClr val="377560"/>
                </a:solidFill>
                <a:latin typeface="KoPub돋움체 Medium" pitchFamily="2" charset="-127"/>
                <a:ea typeface="KoPub돋움체 Medium" pitchFamily="2" charset="-127"/>
                <a:sym typeface="Arial"/>
              </a:rPr>
              <a:t>?</a:t>
            </a:r>
            <a:br>
              <a:rPr lang="en-US" altLang="ko-KR" sz="1600" dirty="0">
                <a:solidFill>
                  <a:srgbClr val="377560"/>
                </a:solidFill>
                <a:latin typeface="KoPub돋움체 Medium" pitchFamily="2" charset="-127"/>
                <a:ea typeface="KoPub돋움체 Medium" pitchFamily="2" charset="-127"/>
                <a:sym typeface="Arial"/>
              </a:rPr>
            </a:br>
            <a:r>
              <a:rPr lang="en-US" altLang="ko-KR" sz="1600" dirty="0">
                <a:solidFill>
                  <a:srgbClr val="377560"/>
                </a:solidFill>
                <a:latin typeface="KoPub돋움체 Medium" pitchFamily="2" charset="-127"/>
                <a:ea typeface="KoPub돋움체 Medium" pitchFamily="2" charset="-127"/>
              </a:rPr>
              <a:t>(</a:t>
            </a:r>
            <a:r>
              <a:rPr lang="ko-KR" altLang="en-US" sz="1600" dirty="0">
                <a:solidFill>
                  <a:srgbClr val="377560"/>
                </a:solidFill>
                <a:latin typeface="KoPub돋움체 Medium" pitchFamily="2" charset="-127"/>
                <a:ea typeface="KoPub돋움체 Medium" pitchFamily="2" charset="-127"/>
              </a:rPr>
              <a:t>하천</a:t>
            </a:r>
            <a:r>
              <a:rPr lang="en-US" altLang="ko-KR" sz="1600" dirty="0">
                <a:solidFill>
                  <a:srgbClr val="377560"/>
                </a:solidFill>
                <a:latin typeface="KoPub돋움체 Medium" pitchFamily="2" charset="-127"/>
                <a:ea typeface="KoPub돋움체 Medium" pitchFamily="2" charset="-127"/>
              </a:rPr>
              <a:t>/</a:t>
            </a:r>
            <a:r>
              <a:rPr lang="ko-KR" altLang="en-US" sz="1600" dirty="0">
                <a:solidFill>
                  <a:srgbClr val="377560"/>
                </a:solidFill>
                <a:latin typeface="KoPub돋움체 Medium" pitchFamily="2" charset="-127"/>
                <a:ea typeface="KoPub돋움체 Medium" pitchFamily="2" charset="-127"/>
              </a:rPr>
              <a:t>지하수 관측</a:t>
            </a:r>
            <a:r>
              <a:rPr lang="en-US" altLang="ko-KR" sz="1600" dirty="0">
                <a:solidFill>
                  <a:srgbClr val="377560"/>
                </a:solidFill>
                <a:latin typeface="KoPub돋움체 Medium" pitchFamily="2" charset="-127"/>
                <a:ea typeface="KoPub돋움체 Medium" pitchFamily="2" charset="-127"/>
              </a:rPr>
              <a:t>, </a:t>
            </a:r>
            <a:r>
              <a:rPr lang="ko-KR" altLang="en-US" sz="1600" dirty="0">
                <a:solidFill>
                  <a:srgbClr val="377560"/>
                </a:solidFill>
                <a:latin typeface="KoPub돋움체 Medium" pitchFamily="2" charset="-127"/>
                <a:ea typeface="KoPub돋움체 Medium" pitchFamily="2" charset="-127"/>
              </a:rPr>
              <a:t>저류지 등</a:t>
            </a:r>
            <a:r>
              <a:rPr lang="en-US" altLang="ko-KR" sz="1600" dirty="0">
                <a:solidFill>
                  <a:srgbClr val="377560"/>
                </a:solidFill>
                <a:latin typeface="KoPub돋움체 Medium" pitchFamily="2" charset="-127"/>
                <a:ea typeface="KoPub돋움체 Medium" pitchFamily="2" charset="-127"/>
              </a:rPr>
              <a:t>)</a:t>
            </a:r>
            <a:endParaRPr lang="ko-KR" altLang="en-US" sz="1600" dirty="0">
              <a:solidFill>
                <a:srgbClr val="377560"/>
              </a:solidFill>
              <a:latin typeface="KoPub돋움체 Medium" pitchFamily="2" charset="-127"/>
              <a:ea typeface="KoPub돋움체 Medium" pitchFamily="2" charset="-127"/>
            </a:endParaRPr>
          </a:p>
        </p:txBody>
      </p:sp>
      <p:sp>
        <p:nvSpPr>
          <p:cNvPr id="83" name="제목 49"/>
          <p:cNvSpPr txBox="1">
            <a:spLocks/>
          </p:cNvSpPr>
          <p:nvPr/>
        </p:nvSpPr>
        <p:spPr>
          <a:xfrm>
            <a:off x="1643128" y="1857841"/>
            <a:ext cx="5688632" cy="599806"/>
          </a:xfrm>
          <a:prstGeom prst="rect">
            <a:avLst/>
          </a:prstGeom>
        </p:spPr>
        <p:txBody>
          <a:bodyPr anchor="ctr"/>
          <a:lstStyle>
            <a:defPPr>
              <a:defRPr lang="en-US"/>
            </a:defPPr>
            <a:lvl1pPr algn="ctr" defTabSz="914362" latinLnBrk="1">
              <a:spcBef>
                <a:spcPct val="0"/>
              </a:spcBef>
              <a:buNone/>
              <a:defRPr sz="1700" spc="-150">
                <a:solidFill>
                  <a:srgbClr val="88A945"/>
                </a:solidFill>
                <a:latin typeface="G마켓 산스 Bold" pitchFamily="50" charset="-127"/>
                <a:ea typeface="G마켓 산스 Bold" pitchFamily="50" charset="-127"/>
                <a:cs typeface="+mj-cs"/>
              </a:defRPr>
            </a:lvl1pPr>
          </a:lstStyle>
          <a:p>
            <a:pPr>
              <a:lnSpc>
                <a:spcPts val="1700"/>
              </a:lnSpc>
            </a:pPr>
            <a:r>
              <a:rPr lang="ko-KR" altLang="en-US" sz="1600" dirty="0">
                <a:solidFill>
                  <a:srgbClr val="0070C0"/>
                </a:solidFill>
                <a:latin typeface="KoPub돋움체 Medium" pitchFamily="2" charset="-127"/>
                <a:ea typeface="KoPub돋움체 Medium" pitchFamily="2" charset="-127"/>
                <a:sym typeface="Arial"/>
              </a:rPr>
              <a:t>제주 특성에 맞는 재난 대응</a:t>
            </a:r>
            <a:r>
              <a:rPr lang="en-US" altLang="ko-KR" sz="1600" dirty="0">
                <a:solidFill>
                  <a:srgbClr val="0070C0"/>
                </a:solidFill>
                <a:latin typeface="KoPub돋움체 Medium" pitchFamily="2" charset="-127"/>
                <a:ea typeface="KoPub돋움체 Medium" pitchFamily="2" charset="-127"/>
                <a:sym typeface="Arial"/>
              </a:rPr>
              <a:t>(</a:t>
            </a:r>
            <a:r>
              <a:rPr lang="ko-KR" altLang="en-US" sz="1600" dirty="0" err="1">
                <a:solidFill>
                  <a:srgbClr val="0070C0"/>
                </a:solidFill>
                <a:latin typeface="KoPub돋움체 Medium" pitchFamily="2" charset="-127"/>
                <a:ea typeface="KoPub돋움체 Medium" pitchFamily="2" charset="-127"/>
                <a:sym typeface="Arial"/>
              </a:rPr>
              <a:t>예경보</a:t>
            </a:r>
            <a:r>
              <a:rPr lang="en-US" altLang="ko-KR" sz="1600" dirty="0">
                <a:solidFill>
                  <a:srgbClr val="0070C0"/>
                </a:solidFill>
                <a:latin typeface="KoPub돋움체 Medium" pitchFamily="2" charset="-127"/>
                <a:ea typeface="KoPub돋움체 Medium" pitchFamily="2" charset="-127"/>
                <a:sym typeface="Arial"/>
              </a:rPr>
              <a:t>, </a:t>
            </a:r>
            <a:r>
              <a:rPr lang="ko-KR" altLang="en-US" sz="1600" dirty="0">
                <a:solidFill>
                  <a:srgbClr val="0070C0"/>
                </a:solidFill>
                <a:latin typeface="KoPub돋움체 Medium" pitchFamily="2" charset="-127"/>
                <a:ea typeface="KoPub돋움체 Medium" pitchFamily="2" charset="-127"/>
                <a:sym typeface="Arial"/>
              </a:rPr>
              <a:t>피난대피 등</a:t>
            </a:r>
            <a:r>
              <a:rPr lang="en-US" altLang="ko-KR" sz="1600" dirty="0">
                <a:solidFill>
                  <a:srgbClr val="0070C0"/>
                </a:solidFill>
                <a:latin typeface="KoPub돋움체 Medium" pitchFamily="2" charset="-127"/>
                <a:ea typeface="KoPub돋움체 Medium" pitchFamily="2" charset="-127"/>
                <a:sym typeface="Arial"/>
              </a:rPr>
              <a:t>)</a:t>
            </a:r>
            <a:r>
              <a:rPr lang="ko-KR" altLang="en-US" sz="1600" dirty="0">
                <a:solidFill>
                  <a:srgbClr val="0070C0"/>
                </a:solidFill>
                <a:latin typeface="KoPub돋움체 Medium" pitchFamily="2" charset="-127"/>
                <a:ea typeface="KoPub돋움체 Medium" pitchFamily="2" charset="-127"/>
                <a:sym typeface="Arial"/>
              </a:rPr>
              <a:t> 시스템인가</a:t>
            </a:r>
            <a:r>
              <a:rPr lang="en-US" altLang="ko-KR" sz="1600" dirty="0">
                <a:solidFill>
                  <a:srgbClr val="0070C0"/>
                </a:solidFill>
                <a:latin typeface="KoPub돋움체 Medium" pitchFamily="2" charset="-127"/>
                <a:ea typeface="KoPub돋움체 Medium" pitchFamily="2" charset="-127"/>
                <a:sym typeface="Arial"/>
              </a:rPr>
              <a:t>?</a:t>
            </a:r>
          </a:p>
          <a:p>
            <a:pPr>
              <a:lnSpc>
                <a:spcPts val="1700"/>
              </a:lnSpc>
            </a:pPr>
            <a:r>
              <a:rPr lang="en-US" altLang="ko-KR" sz="1600" dirty="0">
                <a:solidFill>
                  <a:srgbClr val="0070C0"/>
                </a:solidFill>
                <a:latin typeface="KoPub돋움체 Medium" pitchFamily="2" charset="-127"/>
                <a:ea typeface="KoPub돋움체 Medium" pitchFamily="2" charset="-127"/>
              </a:rPr>
              <a:t>(</a:t>
            </a:r>
            <a:r>
              <a:rPr lang="ko-KR" altLang="en-US" sz="1600" dirty="0">
                <a:solidFill>
                  <a:srgbClr val="0070C0"/>
                </a:solidFill>
                <a:latin typeface="KoPub돋움체 Medium" pitchFamily="2" charset="-127"/>
                <a:ea typeface="KoPub돋움체 Medium" pitchFamily="2" charset="-127"/>
              </a:rPr>
              <a:t>한라산</a:t>
            </a:r>
            <a:r>
              <a:rPr lang="en-US" altLang="ko-KR" sz="1600" dirty="0">
                <a:solidFill>
                  <a:srgbClr val="0070C0"/>
                </a:solidFill>
                <a:latin typeface="KoPub돋움체 Medium" pitchFamily="2" charset="-127"/>
                <a:ea typeface="KoPub돋움체 Medium" pitchFamily="2" charset="-127"/>
              </a:rPr>
              <a:t>, </a:t>
            </a:r>
            <a:r>
              <a:rPr lang="ko-KR" altLang="en-US" sz="1600" dirty="0">
                <a:solidFill>
                  <a:srgbClr val="0070C0"/>
                </a:solidFill>
                <a:latin typeface="KoPub돋움체 Medium" pitchFamily="2" charset="-127"/>
                <a:ea typeface="KoPub돋움체 Medium" pitchFamily="2" charset="-127"/>
              </a:rPr>
              <a:t>연안</a:t>
            </a:r>
            <a:r>
              <a:rPr lang="en-US" altLang="ko-KR" sz="1600" dirty="0">
                <a:solidFill>
                  <a:srgbClr val="0070C0"/>
                </a:solidFill>
                <a:latin typeface="KoPub돋움체 Medium" pitchFamily="2" charset="-127"/>
                <a:ea typeface="KoPub돋움체 Medium" pitchFamily="2" charset="-127"/>
              </a:rPr>
              <a:t>, </a:t>
            </a:r>
            <a:r>
              <a:rPr lang="ko-KR" altLang="en-US" sz="1600" dirty="0">
                <a:solidFill>
                  <a:srgbClr val="0070C0"/>
                </a:solidFill>
                <a:latin typeface="KoPub돋움체 Medium" pitchFamily="2" charset="-127"/>
                <a:ea typeface="KoPub돋움체 Medium" pitchFamily="2" charset="-127"/>
              </a:rPr>
              <a:t>관광지 등</a:t>
            </a:r>
            <a:r>
              <a:rPr lang="en-US" altLang="ko-KR" sz="1600" dirty="0">
                <a:solidFill>
                  <a:srgbClr val="0070C0"/>
                </a:solidFill>
                <a:latin typeface="KoPub돋움체 Medium" pitchFamily="2" charset="-127"/>
                <a:ea typeface="KoPub돋움체 Medium" pitchFamily="2" charset="-127"/>
              </a:rPr>
              <a:t>)</a:t>
            </a:r>
            <a:endParaRPr lang="ko-KR" altLang="en-US" sz="1600" dirty="0">
              <a:solidFill>
                <a:srgbClr val="0070C0"/>
              </a:solidFill>
              <a:latin typeface="KoPub돋움체 Medium" pitchFamily="2" charset="-127"/>
              <a:ea typeface="KoPub돋움체 Medium" pitchFamily="2" charset="-127"/>
            </a:endParaRPr>
          </a:p>
        </p:txBody>
      </p:sp>
      <p:sp>
        <p:nvSpPr>
          <p:cNvPr id="84" name="제목 49"/>
          <p:cNvSpPr txBox="1">
            <a:spLocks/>
          </p:cNvSpPr>
          <p:nvPr/>
        </p:nvSpPr>
        <p:spPr>
          <a:xfrm>
            <a:off x="5501320" y="2612988"/>
            <a:ext cx="2599072" cy="599806"/>
          </a:xfrm>
          <a:prstGeom prst="rect">
            <a:avLst/>
          </a:prstGeom>
        </p:spPr>
        <p:txBody>
          <a:bodyPr anchor="ctr"/>
          <a:lstStyle>
            <a:defPPr>
              <a:defRPr lang="en-US"/>
            </a:defPPr>
            <a:lvl1pPr algn="ctr" defTabSz="914362" latinLnBrk="1">
              <a:spcBef>
                <a:spcPct val="0"/>
              </a:spcBef>
              <a:buNone/>
              <a:defRPr sz="1700" spc="-150">
                <a:solidFill>
                  <a:srgbClr val="88A945"/>
                </a:solidFill>
                <a:latin typeface="G마켓 산스 Bold" pitchFamily="50" charset="-127"/>
                <a:ea typeface="G마켓 산스 Bold" pitchFamily="50" charset="-127"/>
                <a:cs typeface="+mj-cs"/>
              </a:defRPr>
            </a:lvl1pPr>
          </a:lstStyle>
          <a:p>
            <a:pPr>
              <a:lnSpc>
                <a:spcPts val="1700"/>
              </a:lnSpc>
            </a:pPr>
            <a:r>
              <a:rPr lang="ko-KR" altLang="en-US" sz="1600" dirty="0">
                <a:solidFill>
                  <a:srgbClr val="008EC0"/>
                </a:solidFill>
                <a:latin typeface="KoPub돋움체 Medium" pitchFamily="2" charset="-127"/>
                <a:ea typeface="KoPub돋움체 Medium" pitchFamily="2" charset="-127"/>
                <a:sym typeface="Arial"/>
              </a:rPr>
              <a:t>제주 여건을 고려한 </a:t>
            </a:r>
            <a:endParaRPr lang="en-US" altLang="ko-KR" sz="1600" dirty="0">
              <a:solidFill>
                <a:srgbClr val="008EC0"/>
              </a:solidFill>
              <a:latin typeface="KoPub돋움체 Medium" pitchFamily="2" charset="-127"/>
              <a:ea typeface="KoPub돋움체 Medium" pitchFamily="2" charset="-127"/>
              <a:sym typeface="Arial"/>
            </a:endParaRPr>
          </a:p>
          <a:p>
            <a:pPr>
              <a:lnSpc>
                <a:spcPts val="1700"/>
              </a:lnSpc>
            </a:pPr>
            <a:r>
              <a:rPr lang="ko-KR" altLang="en-US" sz="1600" dirty="0">
                <a:solidFill>
                  <a:srgbClr val="008EC0"/>
                </a:solidFill>
                <a:latin typeface="KoPub돋움체 Medium" pitchFamily="2" charset="-127"/>
                <a:ea typeface="KoPub돋움체 Medium" pitchFamily="2" charset="-127"/>
                <a:sym typeface="Arial"/>
              </a:rPr>
              <a:t>안전지원 서비스인가</a:t>
            </a:r>
            <a:r>
              <a:rPr lang="en-US" altLang="ko-KR" sz="1600" dirty="0">
                <a:solidFill>
                  <a:srgbClr val="008EC0"/>
                </a:solidFill>
                <a:latin typeface="KoPub돋움체 Medium" pitchFamily="2" charset="-127"/>
                <a:ea typeface="KoPub돋움체 Medium" pitchFamily="2" charset="-127"/>
                <a:sym typeface="Arial"/>
              </a:rPr>
              <a:t>?</a:t>
            </a:r>
          </a:p>
          <a:p>
            <a:pPr>
              <a:lnSpc>
                <a:spcPts val="1700"/>
              </a:lnSpc>
            </a:pPr>
            <a:r>
              <a:rPr lang="en-US" altLang="ko-KR" sz="1600" dirty="0">
                <a:solidFill>
                  <a:srgbClr val="008EC0"/>
                </a:solidFill>
                <a:latin typeface="KoPub돋움체 Medium" pitchFamily="2" charset="-127"/>
                <a:ea typeface="KoPub돋움체 Medium" pitchFamily="2" charset="-127"/>
              </a:rPr>
              <a:t>(</a:t>
            </a:r>
            <a:r>
              <a:rPr lang="ko-KR" altLang="en-US" sz="1600" dirty="0">
                <a:solidFill>
                  <a:srgbClr val="008EC0"/>
                </a:solidFill>
                <a:latin typeface="KoPub돋움체 Medium" pitchFamily="2" charset="-127"/>
                <a:ea typeface="KoPub돋움체 Medium" pitchFamily="2" charset="-127"/>
              </a:rPr>
              <a:t>피해장소 </a:t>
            </a:r>
            <a:r>
              <a:rPr lang="en-US" altLang="ko-KR" sz="1600" dirty="0">
                <a:solidFill>
                  <a:srgbClr val="008EC0"/>
                </a:solidFill>
                <a:latin typeface="KoPub돋움체 Medium" pitchFamily="2" charset="-127"/>
                <a:ea typeface="KoPub돋움체 Medium" pitchFamily="2" charset="-127"/>
                <a:sym typeface="Wingdings" pitchFamily="2" charset="2"/>
              </a:rPr>
              <a:t> </a:t>
            </a:r>
            <a:r>
              <a:rPr lang="ko-KR" altLang="en-US" sz="1600" dirty="0">
                <a:solidFill>
                  <a:srgbClr val="008EC0"/>
                </a:solidFill>
                <a:latin typeface="KoPub돋움체 Medium" pitchFamily="2" charset="-127"/>
                <a:ea typeface="KoPub돋움체 Medium" pitchFamily="2" charset="-127"/>
              </a:rPr>
              <a:t>생활권</a:t>
            </a:r>
            <a:r>
              <a:rPr lang="en-US" altLang="ko-KR" sz="1600" dirty="0">
                <a:solidFill>
                  <a:srgbClr val="008EC0"/>
                </a:solidFill>
                <a:latin typeface="KoPub돋움체 Medium" pitchFamily="2" charset="-127"/>
                <a:ea typeface="KoPub돋움체 Medium" pitchFamily="2" charset="-127"/>
              </a:rPr>
              <a:t>, </a:t>
            </a:r>
            <a:r>
              <a:rPr lang="ko-KR" altLang="en-US" sz="1600" dirty="0">
                <a:solidFill>
                  <a:srgbClr val="008EC0"/>
                </a:solidFill>
                <a:latin typeface="KoPub돋움체 Medium" pitchFamily="2" charset="-127"/>
                <a:ea typeface="KoPub돋움체 Medium" pitchFamily="2" charset="-127"/>
              </a:rPr>
              <a:t>관광지 등</a:t>
            </a:r>
            <a:r>
              <a:rPr lang="en-US" altLang="ko-KR" sz="1600" dirty="0">
                <a:solidFill>
                  <a:srgbClr val="008EC0"/>
                </a:solidFill>
                <a:latin typeface="KoPub돋움체 Medium" pitchFamily="2" charset="-127"/>
                <a:ea typeface="KoPub돋움체 Medium" pitchFamily="2" charset="-127"/>
              </a:rPr>
              <a:t>)</a:t>
            </a:r>
            <a:endParaRPr lang="ko-KR" altLang="en-US" sz="1600" dirty="0">
              <a:solidFill>
                <a:srgbClr val="008EC0"/>
              </a:solidFill>
              <a:latin typeface="KoPub돋움체 Medium" pitchFamily="2" charset="-127"/>
              <a:ea typeface="KoPub돋움체 Medium" pitchFamily="2" charset="-127"/>
            </a:endParaRPr>
          </a:p>
        </p:txBody>
      </p:sp>
      <p:sp>
        <p:nvSpPr>
          <p:cNvPr id="85" name="제목 49"/>
          <p:cNvSpPr txBox="1">
            <a:spLocks/>
          </p:cNvSpPr>
          <p:nvPr/>
        </p:nvSpPr>
        <p:spPr>
          <a:xfrm>
            <a:off x="6447320" y="4378226"/>
            <a:ext cx="2661184" cy="599806"/>
          </a:xfrm>
          <a:prstGeom prst="rect">
            <a:avLst/>
          </a:prstGeom>
        </p:spPr>
        <p:txBody>
          <a:bodyPr anchor="ctr"/>
          <a:lstStyle>
            <a:defPPr>
              <a:defRPr lang="en-US"/>
            </a:defPPr>
            <a:lvl1pPr algn="ctr" defTabSz="914362" latinLnBrk="1">
              <a:spcBef>
                <a:spcPct val="0"/>
              </a:spcBef>
              <a:buNone/>
              <a:defRPr sz="1700" spc="-150">
                <a:solidFill>
                  <a:srgbClr val="88A945"/>
                </a:solidFill>
                <a:latin typeface="G마켓 산스 Bold" pitchFamily="50" charset="-127"/>
                <a:ea typeface="G마켓 산스 Bold" pitchFamily="50" charset="-127"/>
                <a:cs typeface="+mj-cs"/>
              </a:defRPr>
            </a:lvl1pPr>
          </a:lstStyle>
          <a:p>
            <a:pPr>
              <a:lnSpc>
                <a:spcPts val="1700"/>
              </a:lnSpc>
            </a:pPr>
            <a:r>
              <a:rPr lang="ko-KR" altLang="en-US" sz="1600" dirty="0">
                <a:solidFill>
                  <a:schemeClr val="tx1">
                    <a:lumMod val="50000"/>
                    <a:lumOff val="50000"/>
                  </a:schemeClr>
                </a:solidFill>
                <a:latin typeface="KoPub돋움체 Medium" pitchFamily="2" charset="-127"/>
                <a:ea typeface="KoPub돋움체 Medium" pitchFamily="2" charset="-127"/>
                <a:sym typeface="Arial"/>
              </a:rPr>
              <a:t>기후노출도 대비</a:t>
            </a:r>
            <a:endParaRPr lang="en-US" altLang="ko-KR" sz="1600" dirty="0">
              <a:solidFill>
                <a:schemeClr val="tx1">
                  <a:lumMod val="50000"/>
                  <a:lumOff val="50000"/>
                </a:schemeClr>
              </a:solidFill>
              <a:latin typeface="KoPub돋움체 Medium" pitchFamily="2" charset="-127"/>
              <a:ea typeface="KoPub돋움체 Medium" pitchFamily="2" charset="-127"/>
              <a:sym typeface="Arial"/>
            </a:endParaRPr>
          </a:p>
          <a:p>
            <a:pPr>
              <a:lnSpc>
                <a:spcPts val="1700"/>
              </a:lnSpc>
            </a:pPr>
            <a:r>
              <a:rPr lang="ko-KR" altLang="en-US" sz="1600" dirty="0">
                <a:solidFill>
                  <a:schemeClr val="tx1">
                    <a:lumMod val="50000"/>
                    <a:lumOff val="50000"/>
                  </a:schemeClr>
                </a:solidFill>
                <a:latin typeface="KoPub돋움체 Medium" pitchFamily="2" charset="-127"/>
                <a:ea typeface="KoPub돋움체 Medium" pitchFamily="2" charset="-127"/>
                <a:sym typeface="Arial"/>
              </a:rPr>
              <a:t>재해 대응 기술력 적합한가</a:t>
            </a:r>
            <a:r>
              <a:rPr lang="en-US" altLang="ko-KR" sz="1600" dirty="0">
                <a:solidFill>
                  <a:schemeClr val="tx1">
                    <a:lumMod val="50000"/>
                    <a:lumOff val="50000"/>
                  </a:schemeClr>
                </a:solidFill>
                <a:latin typeface="KoPub돋움체 Medium" pitchFamily="2" charset="-127"/>
                <a:ea typeface="KoPub돋움체 Medium" pitchFamily="2" charset="-127"/>
                <a:sym typeface="Arial"/>
              </a:rPr>
              <a:t>?</a:t>
            </a:r>
          </a:p>
          <a:p>
            <a:pPr>
              <a:lnSpc>
                <a:spcPts val="1700"/>
              </a:lnSpc>
            </a:pPr>
            <a:r>
              <a:rPr lang="en-US" altLang="ko-KR" sz="1600" dirty="0">
                <a:solidFill>
                  <a:schemeClr val="tx1">
                    <a:lumMod val="50000"/>
                    <a:lumOff val="50000"/>
                  </a:schemeClr>
                </a:solidFill>
                <a:latin typeface="KoPub돋움체 Medium" pitchFamily="2" charset="-127"/>
                <a:ea typeface="KoPub돋움체 Medium" pitchFamily="2" charset="-127"/>
              </a:rPr>
              <a:t>(</a:t>
            </a:r>
            <a:r>
              <a:rPr lang="ko-KR" altLang="en-US" sz="1600" dirty="0">
                <a:solidFill>
                  <a:schemeClr val="tx1">
                    <a:lumMod val="50000"/>
                    <a:lumOff val="50000"/>
                  </a:schemeClr>
                </a:solidFill>
                <a:latin typeface="KoPub돋움체 Medium" pitchFamily="2" charset="-127"/>
                <a:ea typeface="KoPub돋움체 Medium" pitchFamily="2" charset="-127"/>
              </a:rPr>
              <a:t>해수면상승</a:t>
            </a:r>
            <a:r>
              <a:rPr lang="en-US" altLang="ko-KR" sz="1600" dirty="0">
                <a:solidFill>
                  <a:schemeClr val="tx1">
                    <a:lumMod val="50000"/>
                    <a:lumOff val="50000"/>
                  </a:schemeClr>
                </a:solidFill>
                <a:latin typeface="KoPub돋움체 Medium" pitchFamily="2" charset="-127"/>
                <a:ea typeface="KoPub돋움체 Medium" pitchFamily="2" charset="-127"/>
              </a:rPr>
              <a:t>, </a:t>
            </a:r>
            <a:r>
              <a:rPr lang="ko-KR" altLang="en-US" sz="1600" dirty="0">
                <a:solidFill>
                  <a:schemeClr val="tx1">
                    <a:lumMod val="50000"/>
                    <a:lumOff val="50000"/>
                  </a:schemeClr>
                </a:solidFill>
                <a:latin typeface="KoPub돋움체 Medium" pitchFamily="2" charset="-127"/>
                <a:ea typeface="KoPub돋움체 Medium" pitchFamily="2" charset="-127"/>
              </a:rPr>
              <a:t>태풍 규모 등</a:t>
            </a:r>
            <a:r>
              <a:rPr lang="en-US" altLang="ko-KR" sz="1600" dirty="0">
                <a:solidFill>
                  <a:schemeClr val="tx1">
                    <a:lumMod val="50000"/>
                    <a:lumOff val="50000"/>
                  </a:schemeClr>
                </a:solidFill>
                <a:latin typeface="KoPub돋움체 Medium" pitchFamily="2" charset="-127"/>
                <a:ea typeface="KoPub돋움체 Medium" pitchFamily="2" charset="-127"/>
              </a:rPr>
              <a:t>)</a:t>
            </a:r>
            <a:endParaRPr lang="ko-KR" altLang="en-US" sz="1600" dirty="0">
              <a:solidFill>
                <a:schemeClr val="tx1">
                  <a:lumMod val="50000"/>
                  <a:lumOff val="50000"/>
                </a:schemeClr>
              </a:solidFill>
              <a:latin typeface="KoPub돋움체 Medium" pitchFamily="2" charset="-127"/>
              <a:ea typeface="KoPub돋움체 Medium" pitchFamily="2" charset="-127"/>
            </a:endParaRPr>
          </a:p>
        </p:txBody>
      </p:sp>
      <p:pic>
        <p:nvPicPr>
          <p:cNvPr id="7" name="그림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8604" y="4757309"/>
            <a:ext cx="2316432" cy="1436380"/>
          </a:xfrm>
          <a:prstGeom prst="rect">
            <a:avLst/>
          </a:prstGeom>
        </p:spPr>
      </p:pic>
      <p:sp>
        <p:nvSpPr>
          <p:cNvPr id="25"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10</a:t>
            </a:fld>
            <a:endParaRPr lang="ko-KR" altLang="en-US" dirty="0"/>
          </a:p>
        </p:txBody>
      </p:sp>
      <p:grpSp>
        <p:nvGrpSpPr>
          <p:cNvPr id="30" name="그룹 29">
            <a:extLst>
              <a:ext uri="{FF2B5EF4-FFF2-40B4-BE49-F238E27FC236}">
                <a16:creationId xmlns:a16="http://schemas.microsoft.com/office/drawing/2014/main" id="{2108B2C6-7C47-44A4-925E-8E582E4B2A8F}"/>
              </a:ext>
            </a:extLst>
          </p:cNvPr>
          <p:cNvGrpSpPr/>
          <p:nvPr/>
        </p:nvGrpSpPr>
        <p:grpSpPr>
          <a:xfrm>
            <a:off x="5715000" y="110472"/>
            <a:ext cx="2695047" cy="234801"/>
            <a:chOff x="8651951" y="132416"/>
            <a:chExt cx="2695047" cy="234801"/>
          </a:xfrm>
        </p:grpSpPr>
        <p:sp>
          <p:nvSpPr>
            <p:cNvPr id="32" name="모서리가 둥근 직사각형 38">
              <a:extLst>
                <a:ext uri="{FF2B5EF4-FFF2-40B4-BE49-F238E27FC236}">
                  <a16:creationId xmlns:a16="http://schemas.microsoft.com/office/drawing/2014/main" id="{3B6B886E-7C6D-4F9B-B4B1-85534F4118FF}"/>
                </a:ext>
              </a:extLst>
            </p:cNvPr>
            <p:cNvSpPr/>
            <p:nvPr/>
          </p:nvSpPr>
          <p:spPr>
            <a:xfrm>
              <a:off x="8651951" y="132416"/>
              <a:ext cx="175264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 배경 및 필요성</a:t>
              </a:r>
            </a:p>
          </p:txBody>
        </p:sp>
        <p:sp>
          <p:nvSpPr>
            <p:cNvPr id="33" name="모서리가 둥근 직사각형 39">
              <a:extLst>
                <a:ext uri="{FF2B5EF4-FFF2-40B4-BE49-F238E27FC236}">
                  <a16:creationId xmlns:a16="http://schemas.microsoft.com/office/drawing/2014/main" id="{707020DB-5AA4-4A3E-B25F-F2CC8B2E5F76}"/>
                </a:ext>
              </a:extLst>
            </p:cNvPr>
            <p:cNvSpPr/>
            <p:nvPr/>
          </p:nvSpPr>
          <p:spPr>
            <a:xfrm>
              <a:off x="10470420" y="132416"/>
              <a:ext cx="25299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4" name="모서리가 둥근 직사각형 40">
              <a:extLst>
                <a:ext uri="{FF2B5EF4-FFF2-40B4-BE49-F238E27FC236}">
                  <a16:creationId xmlns:a16="http://schemas.microsoft.com/office/drawing/2014/main" id="{DB516E30-4994-49BB-A827-9E393B4E980C}"/>
                </a:ext>
              </a:extLst>
            </p:cNvPr>
            <p:cNvSpPr/>
            <p:nvPr/>
          </p:nvSpPr>
          <p:spPr>
            <a:xfrm>
              <a:off x="1078924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5" name="모서리가 둥근 직사각형 43">
              <a:extLst>
                <a:ext uri="{FF2B5EF4-FFF2-40B4-BE49-F238E27FC236}">
                  <a16:creationId xmlns:a16="http://schemas.microsoft.com/office/drawing/2014/main" id="{3A9533C3-DC0A-457F-A219-E3C90B7BE381}"/>
                </a:ext>
              </a:extLst>
            </p:cNvPr>
            <p:cNvSpPr/>
            <p:nvPr/>
          </p:nvSpPr>
          <p:spPr>
            <a:xfrm>
              <a:off x="111010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4" name="모서리가 둥근 직사각형 23">
            <a:extLst>
              <a:ext uri="{FF2B5EF4-FFF2-40B4-BE49-F238E27FC236}">
                <a16:creationId xmlns:a16="http://schemas.microsoft.com/office/drawing/2014/main" id="{AB1AE3CF-D32B-4DCB-86C8-066CA9EE39FE}"/>
              </a:ext>
            </a:extLst>
          </p:cNvPr>
          <p:cNvSpPr/>
          <p:nvPr/>
        </p:nvSpPr>
        <p:spPr>
          <a:xfrm>
            <a:off x="8470610" y="112205"/>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6" name="모서리가 둥근 직사각형 35">
            <a:extLst>
              <a:ext uri="{FF2B5EF4-FFF2-40B4-BE49-F238E27FC236}">
                <a16:creationId xmlns:a16="http://schemas.microsoft.com/office/drawing/2014/main" id="{C60C7C84-7302-48B1-AA8D-F1952C702B56}"/>
              </a:ext>
            </a:extLst>
          </p:cNvPr>
          <p:cNvSpPr/>
          <p:nvPr/>
        </p:nvSpPr>
        <p:spPr>
          <a:xfrm>
            <a:off x="8771448" y="11155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258781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직사각형 158">
            <a:extLst>
              <a:ext uri="{FF2B5EF4-FFF2-40B4-BE49-F238E27FC236}">
                <a16:creationId xmlns:a16="http://schemas.microsoft.com/office/drawing/2014/main" id="{3D9E50B0-D0D6-4041-9552-72F6A4817336}"/>
              </a:ext>
            </a:extLst>
          </p:cNvPr>
          <p:cNvSpPr/>
          <p:nvPr/>
        </p:nvSpPr>
        <p:spPr>
          <a:xfrm>
            <a:off x="5887648" y="4831803"/>
            <a:ext cx="3015906" cy="1620000"/>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98" name="직사각형 97">
            <a:extLst>
              <a:ext uri="{FF2B5EF4-FFF2-40B4-BE49-F238E27FC236}">
                <a16:creationId xmlns:a16="http://schemas.microsoft.com/office/drawing/2014/main" id="{3D9E50B0-D0D6-4041-9552-72F6A4817336}"/>
              </a:ext>
            </a:extLst>
          </p:cNvPr>
          <p:cNvSpPr/>
          <p:nvPr/>
        </p:nvSpPr>
        <p:spPr>
          <a:xfrm>
            <a:off x="2987824" y="4831803"/>
            <a:ext cx="2605934" cy="1620000"/>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67" name="그룹 66">
            <a:extLst>
              <a:ext uri="{FF2B5EF4-FFF2-40B4-BE49-F238E27FC236}">
                <a16:creationId xmlns:a16="http://schemas.microsoft.com/office/drawing/2014/main" id="{87D5F3E7-3502-4AEB-AED0-764BD04501BD}"/>
              </a:ext>
            </a:extLst>
          </p:cNvPr>
          <p:cNvGrpSpPr/>
          <p:nvPr/>
        </p:nvGrpSpPr>
        <p:grpSpPr>
          <a:xfrm>
            <a:off x="250823" y="1032142"/>
            <a:ext cx="8652731" cy="1872000"/>
            <a:chOff x="250823" y="1076210"/>
            <a:chExt cx="8652731" cy="1872000"/>
          </a:xfrm>
        </p:grpSpPr>
        <p:grpSp>
          <p:nvGrpSpPr>
            <p:cNvPr id="68" name="그룹 67">
              <a:extLst>
                <a:ext uri="{FF2B5EF4-FFF2-40B4-BE49-F238E27FC236}">
                  <a16:creationId xmlns:a16="http://schemas.microsoft.com/office/drawing/2014/main" id="{99A4A855-E9D1-42D0-B880-13248CC6AEA8}"/>
                </a:ext>
              </a:extLst>
            </p:cNvPr>
            <p:cNvGrpSpPr/>
            <p:nvPr/>
          </p:nvGrpSpPr>
          <p:grpSpPr>
            <a:xfrm>
              <a:off x="250823" y="1076210"/>
              <a:ext cx="4248000" cy="1872000"/>
              <a:chOff x="250823" y="1511108"/>
              <a:chExt cx="4321177" cy="1872000"/>
            </a:xfrm>
          </p:grpSpPr>
          <p:sp>
            <p:nvSpPr>
              <p:cNvPr id="74" name="사각형: 둥근 모서리 94">
                <a:extLst>
                  <a:ext uri="{FF2B5EF4-FFF2-40B4-BE49-F238E27FC236}">
                    <a16:creationId xmlns:a16="http://schemas.microsoft.com/office/drawing/2014/main" id="{E66F893A-0F41-4B22-AABB-E4578C158174}"/>
                  </a:ext>
                </a:extLst>
              </p:cNvPr>
              <p:cNvSpPr/>
              <p:nvPr/>
            </p:nvSpPr>
            <p:spPr>
              <a:xfrm>
                <a:off x="250823" y="1511108"/>
                <a:ext cx="4321177" cy="187200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75" name="그룹 74">
                <a:extLst>
                  <a:ext uri="{FF2B5EF4-FFF2-40B4-BE49-F238E27FC236}">
                    <a16:creationId xmlns:a16="http://schemas.microsoft.com/office/drawing/2014/main" id="{CB1F138D-3D14-4A75-94F0-8AA55CC1DDF7}"/>
                  </a:ext>
                </a:extLst>
              </p:cNvPr>
              <p:cNvGrpSpPr/>
              <p:nvPr/>
            </p:nvGrpSpPr>
            <p:grpSpPr>
              <a:xfrm>
                <a:off x="376201" y="1511521"/>
                <a:ext cx="4101477" cy="316990"/>
                <a:chOff x="1158242" y="950579"/>
                <a:chExt cx="7611290" cy="316990"/>
              </a:xfrm>
            </p:grpSpPr>
            <p:sp>
              <p:nvSpPr>
                <p:cNvPr id="76" name="화살표: 오각형 75">
                  <a:extLst>
                    <a:ext uri="{FF2B5EF4-FFF2-40B4-BE49-F238E27FC236}">
                      <a16:creationId xmlns:a16="http://schemas.microsoft.com/office/drawing/2014/main" id="{D879AFEB-EDBB-4FB5-92ED-22294098BDC2}"/>
                    </a:ext>
                  </a:extLst>
                </p:cNvPr>
                <p:cNvSpPr/>
                <p:nvPr/>
              </p:nvSpPr>
              <p:spPr>
                <a:xfrm>
                  <a:off x="1158242" y="950579"/>
                  <a:ext cx="7611290" cy="316990"/>
                </a:xfrm>
                <a:prstGeom prst="round2SameRect">
                  <a:avLst>
                    <a:gd name="adj1" fmla="val 0"/>
                    <a:gd name="adj2" fmla="val 21382"/>
                  </a:avLst>
                </a:prstGeom>
                <a:gradFill>
                  <a:gsLst>
                    <a:gs pos="0">
                      <a:schemeClr val="bg1">
                        <a:lumMod val="65000"/>
                      </a:schemeClr>
                    </a:gs>
                    <a:gs pos="100000">
                      <a:schemeClr val="tx1">
                        <a:lumMod val="65000"/>
                        <a:lumOff val="35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77" name="TextBox 76">
                  <a:extLst>
                    <a:ext uri="{FF2B5EF4-FFF2-40B4-BE49-F238E27FC236}">
                      <a16:creationId xmlns:a16="http://schemas.microsoft.com/office/drawing/2014/main" id="{AFF83F7E-B915-4EE6-BBCE-B1344899D22B}"/>
                    </a:ext>
                  </a:extLst>
                </p:cNvPr>
                <p:cNvSpPr txBox="1"/>
                <p:nvPr/>
              </p:nvSpPr>
              <p:spPr>
                <a:xfrm>
                  <a:off x="4734665" y="988628"/>
                  <a:ext cx="593100" cy="226729"/>
                </a:xfrm>
                <a:prstGeom prst="rect">
                  <a:avLst/>
                </a:prstGeom>
                <a:noFill/>
              </p:spPr>
              <p:txBody>
                <a:bodyPr wrap="none" lIns="0" tIns="0" rIns="0" bIns="0" rtlCol="0">
                  <a:spAutoFit/>
                </a:bodyPr>
                <a:lstStyle/>
                <a:p>
                  <a:pPr indent="0" algn="ctr">
                    <a:lnSpc>
                      <a:spcPct val="110000"/>
                    </a:lnSpc>
                    <a:spcAft>
                      <a:spcPts val="300"/>
                    </a:spcAft>
                    <a:buClr>
                      <a:schemeClr val="tx1">
                        <a:lumMod val="50000"/>
                        <a:lumOff val="50000"/>
                      </a:schemeClr>
                    </a:buClr>
                    <a:buNone/>
                  </a:pP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현행</a:t>
                  </a:r>
                  <a:endParaRPr lang="en-US" altLang="ko-KR"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grpSp>
        <p:grpSp>
          <p:nvGrpSpPr>
            <p:cNvPr id="69" name="그룹 68">
              <a:extLst>
                <a:ext uri="{FF2B5EF4-FFF2-40B4-BE49-F238E27FC236}">
                  <a16:creationId xmlns:a16="http://schemas.microsoft.com/office/drawing/2014/main" id="{52C89979-B138-472E-84A9-A4CCC6E0BF3D}"/>
                </a:ext>
              </a:extLst>
            </p:cNvPr>
            <p:cNvGrpSpPr/>
            <p:nvPr/>
          </p:nvGrpSpPr>
          <p:grpSpPr>
            <a:xfrm>
              <a:off x="4655554" y="1076210"/>
              <a:ext cx="4248000" cy="1872000"/>
              <a:chOff x="250823" y="1511108"/>
              <a:chExt cx="4321177" cy="1872000"/>
            </a:xfrm>
          </p:grpSpPr>
          <p:sp>
            <p:nvSpPr>
              <p:cNvPr id="70" name="사각형: 둥근 모서리 94">
                <a:extLst>
                  <a:ext uri="{FF2B5EF4-FFF2-40B4-BE49-F238E27FC236}">
                    <a16:creationId xmlns:a16="http://schemas.microsoft.com/office/drawing/2014/main" id="{55E339AD-7FD7-4EF3-92C9-3F826945549D}"/>
                  </a:ext>
                </a:extLst>
              </p:cNvPr>
              <p:cNvSpPr/>
              <p:nvPr/>
            </p:nvSpPr>
            <p:spPr>
              <a:xfrm>
                <a:off x="250823" y="1511108"/>
                <a:ext cx="4321177" cy="187200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71" name="그룹 70">
                <a:extLst>
                  <a:ext uri="{FF2B5EF4-FFF2-40B4-BE49-F238E27FC236}">
                    <a16:creationId xmlns:a16="http://schemas.microsoft.com/office/drawing/2014/main" id="{A88F6526-EDFB-47B7-BC94-75DEE7596B6B}"/>
                  </a:ext>
                </a:extLst>
              </p:cNvPr>
              <p:cNvGrpSpPr/>
              <p:nvPr/>
            </p:nvGrpSpPr>
            <p:grpSpPr>
              <a:xfrm>
                <a:off x="376201" y="1511521"/>
                <a:ext cx="4101477" cy="316990"/>
                <a:chOff x="1158242" y="950579"/>
                <a:chExt cx="7611290" cy="316990"/>
              </a:xfrm>
            </p:grpSpPr>
            <p:sp>
              <p:nvSpPr>
                <p:cNvPr id="72" name="화살표: 오각형 75">
                  <a:extLst>
                    <a:ext uri="{FF2B5EF4-FFF2-40B4-BE49-F238E27FC236}">
                      <a16:creationId xmlns:a16="http://schemas.microsoft.com/office/drawing/2014/main" id="{ED230987-2BE0-4FE0-98B3-0C9CCCD11A9C}"/>
                    </a:ext>
                  </a:extLst>
                </p:cNvPr>
                <p:cNvSpPr/>
                <p:nvPr/>
              </p:nvSpPr>
              <p:spPr>
                <a:xfrm>
                  <a:off x="1158242" y="950579"/>
                  <a:ext cx="7611290"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73" name="TextBox 72">
                  <a:extLst>
                    <a:ext uri="{FF2B5EF4-FFF2-40B4-BE49-F238E27FC236}">
                      <a16:creationId xmlns:a16="http://schemas.microsoft.com/office/drawing/2014/main" id="{ACABF9FB-C12D-465C-A470-6E543CF628DD}"/>
                    </a:ext>
                  </a:extLst>
                </p:cNvPr>
                <p:cNvSpPr txBox="1"/>
                <p:nvPr/>
              </p:nvSpPr>
              <p:spPr>
                <a:xfrm>
                  <a:off x="4489557" y="988628"/>
                  <a:ext cx="1083310" cy="236988"/>
                </a:xfrm>
                <a:prstGeom prst="rect">
                  <a:avLst/>
                </a:prstGeom>
                <a:noFill/>
              </p:spPr>
              <p:txBody>
                <a:bodyPr wrap="none" lIns="0" tIns="0" rIns="0" bIns="0" rtlCol="0">
                  <a:spAutoFit/>
                </a:bodyPr>
                <a:lstStyle/>
                <a:p>
                  <a:pPr indent="0" algn="ctr">
                    <a:lnSpc>
                      <a:spcPct val="110000"/>
                    </a:lnSpc>
                    <a:spcAft>
                      <a:spcPts val="300"/>
                    </a:spcAft>
                    <a:buClr>
                      <a:schemeClr val="tx1">
                        <a:lumMod val="50000"/>
                        <a:lumOff val="50000"/>
                      </a:schemeClr>
                    </a:buClr>
                    <a:buNone/>
                  </a:pP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 후 </a:t>
                  </a:r>
                  <a:endParaRPr lang="en-US" altLang="ko-KR"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grpSp>
      </p:grpSp>
      <p:sp>
        <p:nvSpPr>
          <p:cNvPr id="79" name="TextBox 58">
            <a:extLst>
              <a:ext uri="{FF2B5EF4-FFF2-40B4-BE49-F238E27FC236}">
                <a16:creationId xmlns:a16="http://schemas.microsoft.com/office/drawing/2014/main" id="{C1BB20EB-9006-43D9-9E89-A68719C94689}"/>
              </a:ext>
            </a:extLst>
          </p:cNvPr>
          <p:cNvSpPr txBox="1">
            <a:spLocks noChangeArrowheads="1"/>
          </p:cNvSpPr>
          <p:nvPr/>
        </p:nvSpPr>
        <p:spPr bwMode="auto">
          <a:xfrm>
            <a:off x="1561623" y="1455286"/>
            <a:ext cx="288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atinLnBrk="1"/>
            <a:r>
              <a:rPr lang="ko-KR" altLang="en-US" sz="1600" spc="-30" dirty="0">
                <a:ln>
                  <a:solidFill>
                    <a:schemeClr val="accent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cs typeface="Arial" panose="020B0604020202020204" pitchFamily="34" charset="0"/>
              </a:rPr>
              <a:t>제주지역 홍수 대응체계의 한계</a:t>
            </a:r>
          </a:p>
        </p:txBody>
      </p:sp>
      <p:sp>
        <p:nvSpPr>
          <p:cNvPr id="80"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1561623" y="1834613"/>
            <a:ext cx="2933259" cy="87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indent="108000">
              <a:lnSpc>
                <a:spcPct val="120000"/>
              </a:lnSpc>
              <a:buFont typeface="Arial" panose="020B0604020202020204" pitchFamily="34" charset="0"/>
              <a:buChar char="•"/>
            </a:pPr>
            <a:r>
              <a:rPr lang="ko-KR" altLang="en-US" sz="1200" b="1" spc="-100" dirty="0" err="1">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점강우에</a:t>
            </a:r>
            <a:r>
              <a:rPr lang="ko-KR" altLang="en-US"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 의존한 홍수피해 예측</a:t>
            </a:r>
            <a:endParaRPr lang="en-US" altLang="ko-KR"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lnSpc>
                <a:spcPct val="120000"/>
              </a:lnSpc>
              <a:buFont typeface="Arial" panose="020B0604020202020204" pitchFamily="34" charset="0"/>
              <a:buChar char="•"/>
            </a:pPr>
            <a:r>
              <a:rPr lang="ko-KR" altLang="en-US"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경험적 근거로 재난대응 의사결정</a:t>
            </a:r>
            <a:endParaRPr lang="en-US" altLang="ko-KR"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lnSpc>
                <a:spcPct val="120000"/>
              </a:lnSpc>
              <a:buFont typeface="Arial" panose="020B0604020202020204" pitchFamily="34" charset="0"/>
              <a:buChar char="•"/>
            </a:pPr>
            <a:r>
              <a:rPr lang="ko-KR" altLang="en-US"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획일화된 재해 </a:t>
            </a:r>
            <a:r>
              <a:rPr lang="ko-KR" altLang="en-US" sz="1200" b="1" spc="-100" dirty="0" err="1">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예경보</a:t>
            </a:r>
            <a:r>
              <a:rPr lang="ko-KR" altLang="en-US"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 및 재난대응</a:t>
            </a:r>
            <a:endParaRPr lang="en-US" altLang="ko-KR"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lnSpc>
                <a:spcPct val="120000"/>
              </a:lnSpc>
              <a:buFont typeface="Arial" panose="020B0604020202020204" pitchFamily="34" charset="0"/>
              <a:buChar char="•"/>
            </a:pPr>
            <a:r>
              <a:rPr lang="ko-KR" altLang="en-US" sz="1200" b="1" spc="-100" dirty="0">
                <a:ln>
                  <a:solidFill>
                    <a:schemeClr val="accent1">
                      <a:alpha val="0"/>
                    </a:schemeClr>
                  </a:solidFill>
                </a:ln>
                <a:solidFill>
                  <a:schemeClr val="tx1">
                    <a:lumMod val="75000"/>
                    <a:lumOff val="25000"/>
                  </a:schemeClr>
                </a:solidFill>
                <a:latin typeface="KoPub돋움체 Medium" panose="02020603020101020101" pitchFamily="18" charset="-127"/>
                <a:ea typeface="KoPub돋움체 Medium" panose="02020603020101020101" pitchFamily="18" charset="-127"/>
                <a:cs typeface="Arial" panose="020B0604020202020204" pitchFamily="34" charset="0"/>
              </a:rPr>
              <a:t>인명피해 관리체계 미흡</a:t>
            </a:r>
          </a:p>
        </p:txBody>
      </p:sp>
      <p:sp>
        <p:nvSpPr>
          <p:cNvPr id="81" name="TextBox 58">
            <a:extLst>
              <a:ext uri="{FF2B5EF4-FFF2-40B4-BE49-F238E27FC236}">
                <a16:creationId xmlns:a16="http://schemas.microsoft.com/office/drawing/2014/main" id="{FAE8B3F2-CB4C-4820-8C85-C572E0E67D4E}"/>
              </a:ext>
            </a:extLst>
          </p:cNvPr>
          <p:cNvSpPr txBox="1">
            <a:spLocks noChangeArrowheads="1"/>
          </p:cNvSpPr>
          <p:nvPr/>
        </p:nvSpPr>
        <p:spPr bwMode="auto">
          <a:xfrm>
            <a:off x="5964751" y="1834613"/>
            <a:ext cx="2956225"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indent="108000">
              <a:spcAft>
                <a:spcPts val="200"/>
              </a:spcAft>
              <a:buFont typeface="Arial" panose="020B0604020202020204" pitchFamily="34" charset="0"/>
              <a:buChar char="•"/>
            </a:pPr>
            <a:r>
              <a:rPr lang="ko-KR" altLang="en-US"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rPr>
              <a:t>레이더강우로 홍수피해 예측 신뢰도 제고</a:t>
            </a:r>
            <a:endParaRPr lang="en-US" altLang="ko-KR"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spcAft>
                <a:spcPts val="200"/>
              </a:spcAft>
              <a:buFont typeface="Arial" panose="020B0604020202020204" pitchFamily="34" charset="0"/>
              <a:buChar char="•"/>
            </a:pPr>
            <a:r>
              <a:rPr lang="ko-KR" altLang="en-US"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rPr>
              <a:t>과학적 판단근거로 의사결정 지원 지능화</a:t>
            </a:r>
            <a:endParaRPr lang="en-US" altLang="ko-KR"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spcAft>
                <a:spcPts val="200"/>
              </a:spcAft>
              <a:buFont typeface="Arial" panose="020B0604020202020204" pitchFamily="34" charset="0"/>
              <a:buChar char="•"/>
            </a:pPr>
            <a:r>
              <a:rPr lang="ko-KR" altLang="en-US"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rPr>
              <a:t>위험등급별 재난대응체계 차등화</a:t>
            </a:r>
            <a:endParaRPr lang="en-US" altLang="ko-KR"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spcAft>
                <a:spcPts val="200"/>
              </a:spcAft>
              <a:buFont typeface="Arial" panose="020B0604020202020204" pitchFamily="34" charset="0"/>
              <a:buChar char="•"/>
            </a:pPr>
            <a:r>
              <a:rPr lang="ko-KR" altLang="en-US"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rPr>
              <a:t>신속한 위험상황 전파로 상황인지 개선 및 </a:t>
            </a:r>
            <a:endParaRPr lang="en-US" altLang="ko-KR"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endParaRPr>
          </a:p>
          <a:p>
            <a:pPr indent="108000">
              <a:spcAft>
                <a:spcPts val="200"/>
              </a:spcAft>
            </a:pPr>
            <a:r>
              <a:rPr lang="ko-KR" altLang="en-US" sz="1200" b="1" spc="-100" dirty="0">
                <a:ln>
                  <a:solidFill>
                    <a:schemeClr val="accent1">
                      <a:alpha val="0"/>
                    </a:schemeClr>
                  </a:solidFill>
                </a:ln>
                <a:solidFill>
                  <a:srgbClr val="005AAB"/>
                </a:solidFill>
                <a:latin typeface="KoPub돋움체 Medium" panose="02020603020101020101" pitchFamily="18" charset="-127"/>
                <a:ea typeface="KoPub돋움체 Medium" panose="02020603020101020101" pitchFamily="18" charset="-127"/>
                <a:cs typeface="Arial" panose="020B0604020202020204" pitchFamily="34" charset="0"/>
              </a:rPr>
              <a:t>인명피해 사전 예방</a:t>
            </a:r>
          </a:p>
        </p:txBody>
      </p:sp>
      <p:sp>
        <p:nvSpPr>
          <p:cNvPr id="116" name="TextBox 58">
            <a:extLst>
              <a:ext uri="{FF2B5EF4-FFF2-40B4-BE49-F238E27FC236}">
                <a16:creationId xmlns:a16="http://schemas.microsoft.com/office/drawing/2014/main" id="{F39CDAB6-CC4E-4DF6-8EDF-8E96F52D1871}"/>
              </a:ext>
            </a:extLst>
          </p:cNvPr>
          <p:cNvSpPr txBox="1">
            <a:spLocks noChangeArrowheads="1"/>
          </p:cNvSpPr>
          <p:nvPr/>
        </p:nvSpPr>
        <p:spPr bwMode="auto">
          <a:xfrm>
            <a:off x="5964751" y="1455286"/>
            <a:ext cx="2880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atinLnBrk="1"/>
            <a:r>
              <a:rPr lang="ko-KR" altLang="en-US" sz="1600" spc="-30" dirty="0">
                <a:ln>
                  <a:solidFill>
                    <a:schemeClr val="accent1">
                      <a:alpha val="0"/>
                    </a:schemeClr>
                  </a:solidFill>
                </a:ln>
                <a:solidFill>
                  <a:srgbClr val="005AAB"/>
                </a:solidFill>
                <a:latin typeface="KoPub돋움체 Bold" panose="02020603020101020101" pitchFamily="18" charset="-127"/>
                <a:ea typeface="KoPub돋움체 Bold" panose="02020603020101020101" pitchFamily="18" charset="-127"/>
                <a:cs typeface="Arial" panose="020B0604020202020204" pitchFamily="34" charset="0"/>
              </a:rPr>
              <a:t>실시간 위험감지로 현장대응력 강화</a:t>
            </a:r>
          </a:p>
        </p:txBody>
      </p:sp>
      <p:pic>
        <p:nvPicPr>
          <p:cNvPr id="117" name="그림 116">
            <a:extLst>
              <a:ext uri="{FF2B5EF4-FFF2-40B4-BE49-F238E27FC236}">
                <a16:creationId xmlns:a16="http://schemas.microsoft.com/office/drawing/2014/main" id="{89CC0635-C341-421F-8D1B-3BACCF9C44C0}"/>
              </a:ext>
            </a:extLst>
          </p:cNvPr>
          <p:cNvPicPr>
            <a:picLocks noChangeAspect="1"/>
          </p:cNvPicPr>
          <p:nvPr/>
        </p:nvPicPr>
        <p:blipFill rotWithShape="1">
          <a:blip r:embed="rId5" cstate="hqprint">
            <a:grayscl/>
            <a:extLst>
              <a:ext uri="{BEBA8EAE-BF5A-486C-A8C5-ECC9F3942E4B}">
                <a14:imgProps xmlns:a14="http://schemas.microsoft.com/office/drawing/2010/main">
                  <a14:imgLayer r:embed="rId6">
                    <a14:imgEffect>
                      <a14:saturation sat="0"/>
                    </a14:imgEffect>
                    <a14:imgEffect>
                      <a14:brightnessContrast contrast="-40000"/>
                    </a14:imgEffect>
                  </a14:imgLayer>
                </a14:imgProps>
              </a:ext>
              <a:ext uri="{28A0092B-C50C-407E-A947-70E740481C1C}">
                <a14:useLocalDpi xmlns:a14="http://schemas.microsoft.com/office/drawing/2010/main" val="0"/>
              </a:ext>
            </a:extLst>
          </a:blip>
          <a:srcRect r="59666" b="23005"/>
          <a:stretch/>
        </p:blipFill>
        <p:spPr>
          <a:xfrm>
            <a:off x="412297" y="1467639"/>
            <a:ext cx="952247" cy="1440814"/>
          </a:xfrm>
          <a:prstGeom prst="rect">
            <a:avLst/>
          </a:prstGeom>
        </p:spPr>
      </p:pic>
      <p:pic>
        <p:nvPicPr>
          <p:cNvPr id="118" name="그림 117">
            <a:extLst>
              <a:ext uri="{FF2B5EF4-FFF2-40B4-BE49-F238E27FC236}">
                <a16:creationId xmlns:a16="http://schemas.microsoft.com/office/drawing/2014/main" id="{FA128F3D-32D3-4754-AF83-928D643DEF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895" r="-2689" b="23005"/>
          <a:stretch/>
        </p:blipFill>
        <p:spPr>
          <a:xfrm>
            <a:off x="4861664" y="1467638"/>
            <a:ext cx="1010327" cy="1440815"/>
          </a:xfrm>
          <a:prstGeom prst="rect">
            <a:avLst/>
          </a:prstGeom>
        </p:spPr>
      </p:pic>
      <p:grpSp>
        <p:nvGrpSpPr>
          <p:cNvPr id="119" name="그룹 118">
            <a:extLst>
              <a:ext uri="{FF2B5EF4-FFF2-40B4-BE49-F238E27FC236}">
                <a16:creationId xmlns:a16="http://schemas.microsoft.com/office/drawing/2014/main" id="{259A23CF-5A19-41E6-910C-9792F27C1447}"/>
              </a:ext>
            </a:extLst>
          </p:cNvPr>
          <p:cNvGrpSpPr/>
          <p:nvPr/>
        </p:nvGrpSpPr>
        <p:grpSpPr>
          <a:xfrm>
            <a:off x="3914078" y="2478462"/>
            <a:ext cx="1315844" cy="1335912"/>
            <a:chOff x="3907582" y="2621681"/>
            <a:chExt cx="1315844" cy="1335912"/>
          </a:xfrm>
        </p:grpSpPr>
        <p:sp>
          <p:nvSpPr>
            <p:cNvPr id="120" name="타원 119">
              <a:extLst>
                <a:ext uri="{FF2B5EF4-FFF2-40B4-BE49-F238E27FC236}">
                  <a16:creationId xmlns:a16="http://schemas.microsoft.com/office/drawing/2014/main" id="{995F6D6B-EB2D-4861-8CC1-B606776870E7}"/>
                </a:ext>
              </a:extLst>
            </p:cNvPr>
            <p:cNvSpPr/>
            <p:nvPr/>
          </p:nvSpPr>
          <p:spPr>
            <a:xfrm>
              <a:off x="3907582" y="2621681"/>
              <a:ext cx="1315844" cy="1335912"/>
            </a:xfrm>
            <a:prstGeom prst="ellipse">
              <a:avLst/>
            </a:prstGeom>
            <a:solidFill>
              <a:schemeClr val="bg1"/>
            </a:solidFill>
            <a:ln w="6350" cap="flat" cmpd="sng" algn="ctr">
              <a:noFill/>
              <a:prstDash val="solid"/>
            </a:ln>
            <a:effectLst>
              <a:outerShdw blurRad="63500" sx="102000" sy="102000" algn="ctr" rotWithShape="0">
                <a:prstClr val="black">
                  <a:alpha val="40000"/>
                </a:prstClr>
              </a:outerShdw>
            </a:effectLst>
          </p:spPr>
          <p:txBody>
            <a:bodyPr rtlCol="0" anchor="ctr"/>
            <a:lstStyle/>
            <a:p>
              <a:pPr algn="ctr">
                <a:defRPr/>
              </a:pPr>
              <a:endParaRPr lang="ko-KR" altLang="en-US" sz="1200" b="1" dirty="0">
                <a:solidFill>
                  <a:prstClr val="white"/>
                </a:solidFill>
                <a:latin typeface="KoPub돋움체 Bold" panose="02020603020101020101" pitchFamily="18" charset="-127"/>
                <a:ea typeface="KoPub돋움체 Bold" panose="02020603020101020101" pitchFamily="18" charset="-127"/>
              </a:endParaRPr>
            </a:p>
          </p:txBody>
        </p:sp>
        <p:sp>
          <p:nvSpPr>
            <p:cNvPr id="121" name="타원 120">
              <a:extLst>
                <a:ext uri="{FF2B5EF4-FFF2-40B4-BE49-F238E27FC236}">
                  <a16:creationId xmlns:a16="http://schemas.microsoft.com/office/drawing/2014/main" id="{6AE8E602-240B-4BDF-9B29-EDB87F84EF62}"/>
                </a:ext>
              </a:extLst>
            </p:cNvPr>
            <p:cNvSpPr/>
            <p:nvPr/>
          </p:nvSpPr>
          <p:spPr>
            <a:xfrm>
              <a:off x="3974489" y="2689608"/>
              <a:ext cx="1182030" cy="1200058"/>
            </a:xfrm>
            <a:prstGeom prst="ellipse">
              <a:avLst/>
            </a:prstGeom>
            <a:solidFill>
              <a:srgbClr val="034A9F"/>
            </a:solidFill>
            <a:ln w="6350" cap="flat" cmpd="sng" algn="ctr">
              <a:solidFill>
                <a:srgbClr val="023D84"/>
              </a:solidFill>
              <a:prstDash val="solid"/>
            </a:ln>
            <a:effectLst>
              <a:innerShdw dist="12700" dir="16200000">
                <a:sysClr val="window" lastClr="FFFFFF">
                  <a:alpha val="50000"/>
                </a:sysClr>
              </a:innerShdw>
            </a:effectLst>
          </p:spPr>
          <p:txBody>
            <a:bodyPr rtlCol="0" anchor="ctr"/>
            <a:lstStyle/>
            <a:p>
              <a:pPr algn="ctr">
                <a:defRPr/>
              </a:pPr>
              <a:endParaRPr lang="ko-KR" altLang="en-US" sz="1200" b="1" dirty="0">
                <a:solidFill>
                  <a:prstClr val="white"/>
                </a:solidFill>
                <a:latin typeface="KoPub돋움체 Bold" panose="02020603020101020101" pitchFamily="18" charset="-127"/>
                <a:ea typeface="KoPub돋움체 Bold" panose="02020603020101020101" pitchFamily="18" charset="-127"/>
              </a:endParaRPr>
            </a:p>
          </p:txBody>
        </p:sp>
        <p:sp>
          <p:nvSpPr>
            <p:cNvPr id="122" name="타원 121">
              <a:extLst>
                <a:ext uri="{FF2B5EF4-FFF2-40B4-BE49-F238E27FC236}">
                  <a16:creationId xmlns:a16="http://schemas.microsoft.com/office/drawing/2014/main" id="{CF6E4D19-87E3-4FC6-88D8-CBE2F98E3767}"/>
                </a:ext>
              </a:extLst>
            </p:cNvPr>
            <p:cNvSpPr/>
            <p:nvPr/>
          </p:nvSpPr>
          <p:spPr>
            <a:xfrm>
              <a:off x="4007943" y="2723572"/>
              <a:ext cx="1115122" cy="1132130"/>
            </a:xfrm>
            <a:prstGeom prst="ellipse">
              <a:avLst/>
            </a:prstGeom>
            <a:gradFill>
              <a:gsLst>
                <a:gs pos="40000">
                  <a:schemeClr val="bg1">
                    <a:alpha val="17000"/>
                  </a:schemeClr>
                </a:gs>
                <a:gs pos="41000">
                  <a:schemeClr val="bg1">
                    <a:alpha val="0"/>
                  </a:schemeClr>
                </a:gs>
              </a:gsLst>
              <a:lin ang="3000000" scaled="0"/>
            </a:gradFill>
            <a:ln w="6350" cap="flat" cmpd="sng" algn="ctr">
              <a:noFill/>
              <a:prstDash val="solid"/>
            </a:ln>
            <a:effectLst/>
          </p:spPr>
          <p:txBody>
            <a:bodyPr rtlCol="0" anchor="ctr"/>
            <a:lstStyle/>
            <a:p>
              <a:pPr algn="ctr">
                <a:defRPr/>
              </a:pPr>
              <a:endParaRPr lang="ko-KR" altLang="en-US" sz="1200" b="1" dirty="0">
                <a:solidFill>
                  <a:prstClr val="white"/>
                </a:solidFill>
                <a:latin typeface="KoPub돋움체 Bold" panose="02020603020101020101" pitchFamily="18" charset="-127"/>
                <a:ea typeface="KoPub돋움체 Bold" panose="02020603020101020101" pitchFamily="18" charset="-127"/>
              </a:endParaRPr>
            </a:p>
          </p:txBody>
        </p:sp>
        <p:sp>
          <p:nvSpPr>
            <p:cNvPr id="123" name="TextBox 122">
              <a:extLst>
                <a:ext uri="{FF2B5EF4-FFF2-40B4-BE49-F238E27FC236}">
                  <a16:creationId xmlns:a16="http://schemas.microsoft.com/office/drawing/2014/main" id="{52082686-FF08-4036-B47F-89FF008C05CB}"/>
                </a:ext>
              </a:extLst>
            </p:cNvPr>
            <p:cNvSpPr txBox="1"/>
            <p:nvPr/>
          </p:nvSpPr>
          <p:spPr>
            <a:xfrm>
              <a:off x="4131892" y="3026912"/>
              <a:ext cx="867225" cy="492443"/>
            </a:xfrm>
            <a:prstGeom prst="rect">
              <a:avLst/>
            </a:prstGeom>
            <a:noFill/>
          </p:spPr>
          <p:txBody>
            <a:bodyPr wrap="none" lIns="0" tIns="0" rIns="0" bIns="0" rtlCol="0">
              <a:spAutoFit/>
            </a:bodyPr>
            <a:lstStyle/>
            <a:p>
              <a:pPr algn="ctr" fontAlgn="ctr">
                <a:buClr>
                  <a:schemeClr val="tx1">
                    <a:lumMod val="50000"/>
                    <a:lumOff val="50000"/>
                  </a:schemeClr>
                </a:buClr>
                <a:defRPr/>
              </a:pPr>
              <a:r>
                <a:rPr lang="en-US" altLang="ko-KR" sz="1600" dirty="0">
                  <a:ln>
                    <a:solidFill>
                      <a:schemeClr val="accent1">
                        <a:shade val="50000"/>
                        <a:alpha val="0"/>
                      </a:schemeClr>
                    </a:solidFill>
                  </a:ln>
                  <a:solidFill>
                    <a:schemeClr val="bg1"/>
                  </a:solidFill>
                  <a:effectLst>
                    <a:outerShdw blurRad="88900" algn="ctr" rotWithShape="0">
                      <a:prstClr val="black">
                        <a:alpha val="83000"/>
                      </a:prstClr>
                    </a:outerShdw>
                  </a:effectLst>
                  <a:latin typeface="KoPub돋움체 Bold" panose="02020603020101020101" pitchFamily="18" charset="-127"/>
                  <a:ea typeface="KoPub돋움체 Bold" panose="02020603020101020101" pitchFamily="18" charset="-127"/>
                </a:rPr>
                <a:t>OUR</a:t>
              </a:r>
            </a:p>
            <a:p>
              <a:pPr algn="ctr" fontAlgn="ctr">
                <a:buClr>
                  <a:schemeClr val="tx1">
                    <a:lumMod val="50000"/>
                    <a:lumOff val="50000"/>
                  </a:schemeClr>
                </a:buClr>
                <a:defRPr/>
              </a:pPr>
              <a:r>
                <a:rPr lang="en-US" altLang="ko-KR" sz="1600" dirty="0">
                  <a:ln>
                    <a:solidFill>
                      <a:schemeClr val="accent1">
                        <a:shade val="50000"/>
                        <a:alpha val="0"/>
                      </a:schemeClr>
                    </a:solidFill>
                  </a:ln>
                  <a:solidFill>
                    <a:schemeClr val="bg1"/>
                  </a:solidFill>
                  <a:effectLst>
                    <a:outerShdw blurRad="88900" algn="ctr" rotWithShape="0">
                      <a:prstClr val="black">
                        <a:alpha val="83000"/>
                      </a:prstClr>
                    </a:outerShdw>
                  </a:effectLst>
                  <a:latin typeface="KoPub돋움체 Bold" panose="02020603020101020101" pitchFamily="18" charset="-127"/>
                  <a:ea typeface="KoPub돋움체 Bold" panose="02020603020101020101" pitchFamily="18" charset="-127"/>
                </a:rPr>
                <a:t>METHOD</a:t>
              </a:r>
            </a:p>
          </p:txBody>
        </p:sp>
      </p:grpSp>
      <p:cxnSp>
        <p:nvCxnSpPr>
          <p:cNvPr id="124" name="직선 연결선 123">
            <a:extLst>
              <a:ext uri="{FF2B5EF4-FFF2-40B4-BE49-F238E27FC236}">
                <a16:creationId xmlns:a16="http://schemas.microsoft.com/office/drawing/2014/main" id="{C99B28A6-2B6C-4590-8A48-D1398C38D6A4}"/>
              </a:ext>
            </a:extLst>
          </p:cNvPr>
          <p:cNvCxnSpPr/>
          <p:nvPr/>
        </p:nvCxnSpPr>
        <p:spPr>
          <a:xfrm>
            <a:off x="1586429" y="1751682"/>
            <a:ext cx="2765234"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직선 연결선 124">
            <a:extLst>
              <a:ext uri="{FF2B5EF4-FFF2-40B4-BE49-F238E27FC236}">
                <a16:creationId xmlns:a16="http://schemas.microsoft.com/office/drawing/2014/main" id="{5B1B4CDE-5C11-4231-9ECA-AB128C65A63E}"/>
              </a:ext>
            </a:extLst>
          </p:cNvPr>
          <p:cNvCxnSpPr/>
          <p:nvPr/>
        </p:nvCxnSpPr>
        <p:spPr>
          <a:xfrm>
            <a:off x="5960126" y="1751682"/>
            <a:ext cx="2765234"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26" name="그룹 125">
            <a:extLst>
              <a:ext uri="{FF2B5EF4-FFF2-40B4-BE49-F238E27FC236}">
                <a16:creationId xmlns:a16="http://schemas.microsoft.com/office/drawing/2014/main" id="{8046E913-591E-4C78-BEBD-DD90FBC7BC17}"/>
              </a:ext>
            </a:extLst>
          </p:cNvPr>
          <p:cNvGrpSpPr/>
          <p:nvPr/>
        </p:nvGrpSpPr>
        <p:grpSpPr>
          <a:xfrm>
            <a:off x="3089206" y="5196916"/>
            <a:ext cx="2384001" cy="1193496"/>
            <a:chOff x="7100802" y="2643744"/>
            <a:chExt cx="3169594" cy="1534030"/>
          </a:xfrm>
        </p:grpSpPr>
        <p:pic>
          <p:nvPicPr>
            <p:cNvPr id="127" name="그림 126">
              <a:extLst>
                <a:ext uri="{FF2B5EF4-FFF2-40B4-BE49-F238E27FC236}">
                  <a16:creationId xmlns:a16="http://schemas.microsoft.com/office/drawing/2014/main" id="{012C1D3D-BAF8-4E3D-876E-D5AC524A8419}"/>
                </a:ext>
              </a:extLst>
            </p:cNvPr>
            <p:cNvPicPr>
              <a:picLocks noChangeAspect="1"/>
            </p:cNvPicPr>
            <p:nvPr/>
          </p:nvPicPr>
          <p:blipFill>
            <a:blip r:embed="rId8" cstate="print"/>
            <a:stretch>
              <a:fillRect/>
            </a:stretch>
          </p:blipFill>
          <p:spPr>
            <a:xfrm>
              <a:off x="7100802" y="2643744"/>
              <a:ext cx="3169594" cy="1534030"/>
            </a:xfrm>
            <a:prstGeom prst="rect">
              <a:avLst/>
            </a:prstGeom>
            <a:ln w="12700" cmpd="sng">
              <a:noFill/>
            </a:ln>
            <a:effectLst/>
          </p:spPr>
        </p:pic>
        <p:sp>
          <p:nvSpPr>
            <p:cNvPr id="128" name="모서리가 둥근 직사각형 71">
              <a:extLst>
                <a:ext uri="{FF2B5EF4-FFF2-40B4-BE49-F238E27FC236}">
                  <a16:creationId xmlns:a16="http://schemas.microsoft.com/office/drawing/2014/main" id="{99D31117-EDFB-418E-9F20-7B6D87969007}"/>
                </a:ext>
              </a:extLst>
            </p:cNvPr>
            <p:cNvSpPr/>
            <p:nvPr/>
          </p:nvSpPr>
          <p:spPr>
            <a:xfrm flipH="1">
              <a:off x="7681958" y="3582779"/>
              <a:ext cx="729182" cy="523754"/>
            </a:xfrm>
            <a:prstGeom prst="roundRect">
              <a:avLst>
                <a:gd name="adj" fmla="val 3309"/>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600">
                <a:latin typeface="KoPub돋움체 Bold" panose="02020603020101020101" pitchFamily="18" charset="-127"/>
                <a:ea typeface="KoPub돋움체 Bold" panose="02020603020101020101" pitchFamily="18" charset="-127"/>
              </a:endParaRPr>
            </a:p>
          </p:txBody>
        </p:sp>
        <p:sp>
          <p:nvSpPr>
            <p:cNvPr id="129" name="모서리가 둥근 직사각형 72">
              <a:extLst>
                <a:ext uri="{FF2B5EF4-FFF2-40B4-BE49-F238E27FC236}">
                  <a16:creationId xmlns:a16="http://schemas.microsoft.com/office/drawing/2014/main" id="{BD66E444-54CA-44CA-A175-64B3F986BC96}"/>
                </a:ext>
              </a:extLst>
            </p:cNvPr>
            <p:cNvSpPr/>
            <p:nvPr/>
          </p:nvSpPr>
          <p:spPr>
            <a:xfrm>
              <a:off x="7243920" y="3699933"/>
              <a:ext cx="1082600" cy="340020"/>
            </a:xfrm>
            <a:prstGeom prst="roundRect">
              <a:avLst/>
            </a:prstGeom>
            <a:solidFill>
              <a:schemeClr val="tx1">
                <a:lumMod val="85000"/>
                <a:lumOff val="15000"/>
              </a:schemeClr>
            </a:solidFill>
            <a:ln w="22225" cmpd="dbl">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ko-KR" altLang="en-US" sz="700" dirty="0">
                  <a:gradFill>
                    <a:gsLst>
                      <a:gs pos="0">
                        <a:schemeClr val="bg1"/>
                      </a:gs>
                      <a:gs pos="100000">
                        <a:schemeClr val="bg1"/>
                      </a:gs>
                    </a:gsLst>
                    <a:lin ang="0" scaled="0"/>
                  </a:gradFill>
                  <a:latin typeface="KoPub돋움체 Bold" panose="02020603020101020101" pitchFamily="18" charset="-127"/>
                  <a:ea typeface="KoPub돋움체 Bold" panose="02020603020101020101" pitchFamily="18" charset="-127"/>
                </a:rPr>
                <a:t>지역별 위험정보</a:t>
              </a:r>
            </a:p>
          </p:txBody>
        </p:sp>
        <p:sp>
          <p:nvSpPr>
            <p:cNvPr id="130" name="모서리가 둥근 직사각형 73">
              <a:extLst>
                <a:ext uri="{FF2B5EF4-FFF2-40B4-BE49-F238E27FC236}">
                  <a16:creationId xmlns:a16="http://schemas.microsoft.com/office/drawing/2014/main" id="{22062CAD-0B0D-4A07-85CA-6445F4C31E6A}"/>
                </a:ext>
              </a:extLst>
            </p:cNvPr>
            <p:cNvSpPr/>
            <p:nvPr/>
          </p:nvSpPr>
          <p:spPr>
            <a:xfrm flipH="1">
              <a:off x="8995482" y="2914860"/>
              <a:ext cx="1168697" cy="626937"/>
            </a:xfrm>
            <a:prstGeom prst="roundRect">
              <a:avLst>
                <a:gd name="adj" fmla="val 3309"/>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600">
                <a:latin typeface="KoPub돋움체 Bold" panose="02020603020101020101" pitchFamily="18" charset="-127"/>
                <a:ea typeface="KoPub돋움체 Bold" panose="02020603020101020101" pitchFamily="18" charset="-127"/>
              </a:endParaRPr>
            </a:p>
          </p:txBody>
        </p:sp>
        <p:pic>
          <p:nvPicPr>
            <p:cNvPr id="131" name="Picture 6" descr="https://newsimg.sedaily.com/2021/06/16/22NNQN6CB9_1.png">
              <a:extLst>
                <a:ext uri="{FF2B5EF4-FFF2-40B4-BE49-F238E27FC236}">
                  <a16:creationId xmlns:a16="http://schemas.microsoft.com/office/drawing/2014/main" id="{9D5C227E-5C9F-40FB-9D28-DFEC6069619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930"/>
            <a:stretch/>
          </p:blipFill>
          <p:spPr bwMode="auto">
            <a:xfrm>
              <a:off x="8648002" y="2874378"/>
              <a:ext cx="1578880" cy="1279807"/>
            </a:xfrm>
            <a:prstGeom prst="rect">
              <a:avLst/>
            </a:prstGeom>
            <a:noFill/>
            <a:extLst>
              <a:ext uri="{909E8E84-426E-40DD-AFC4-6F175D3DCCD1}">
                <a14:hiddenFill xmlns:a14="http://schemas.microsoft.com/office/drawing/2010/main">
                  <a:solidFill>
                    <a:srgbClr val="FFFFFF"/>
                  </a:solidFill>
                </a14:hiddenFill>
              </a:ext>
            </a:extLst>
          </p:spPr>
        </p:pic>
        <p:sp>
          <p:nvSpPr>
            <p:cNvPr id="132" name="모서리가 둥근 직사각형 75">
              <a:extLst>
                <a:ext uri="{FF2B5EF4-FFF2-40B4-BE49-F238E27FC236}">
                  <a16:creationId xmlns:a16="http://schemas.microsoft.com/office/drawing/2014/main" id="{97799C35-740B-41D1-AB38-9D6FB831300B}"/>
                </a:ext>
              </a:extLst>
            </p:cNvPr>
            <p:cNvSpPr/>
            <p:nvPr/>
          </p:nvSpPr>
          <p:spPr>
            <a:xfrm>
              <a:off x="8539567" y="3616451"/>
              <a:ext cx="1114188" cy="355393"/>
            </a:xfrm>
            <a:prstGeom prst="roundRect">
              <a:avLst/>
            </a:prstGeom>
            <a:solidFill>
              <a:schemeClr val="tx1">
                <a:lumMod val="85000"/>
                <a:lumOff val="15000"/>
              </a:schemeClr>
            </a:solidFill>
            <a:ln w="22225" cmpd="dbl">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ko-KR" altLang="en-US" sz="700" dirty="0">
                  <a:gradFill>
                    <a:gsLst>
                      <a:gs pos="0">
                        <a:schemeClr val="bg1"/>
                      </a:gs>
                      <a:gs pos="100000">
                        <a:schemeClr val="bg1"/>
                      </a:gs>
                    </a:gsLst>
                    <a:lin ang="0" scaled="0"/>
                  </a:gradFill>
                  <a:latin typeface="KoPub돋움체 Bold" panose="02020603020101020101" pitchFamily="18" charset="-127"/>
                  <a:ea typeface="KoPub돋움체 Bold" panose="02020603020101020101" pitchFamily="18" charset="-127"/>
                </a:rPr>
                <a:t>홍수 위험수준 예측</a:t>
              </a:r>
            </a:p>
          </p:txBody>
        </p:sp>
      </p:grpSp>
      <p:grpSp>
        <p:nvGrpSpPr>
          <p:cNvPr id="134" name="그룹 133">
            <a:extLst>
              <a:ext uri="{FF2B5EF4-FFF2-40B4-BE49-F238E27FC236}">
                <a16:creationId xmlns:a16="http://schemas.microsoft.com/office/drawing/2014/main" id="{D5F04327-D82B-4B74-A70B-42ED0DBDC889}"/>
              </a:ext>
            </a:extLst>
          </p:cNvPr>
          <p:cNvGrpSpPr/>
          <p:nvPr/>
        </p:nvGrpSpPr>
        <p:grpSpPr>
          <a:xfrm>
            <a:off x="427623" y="4834272"/>
            <a:ext cx="2268000" cy="1620000"/>
            <a:chOff x="2770361" y="1921620"/>
            <a:chExt cx="2268000" cy="1620000"/>
          </a:xfrm>
        </p:grpSpPr>
        <p:sp>
          <p:nvSpPr>
            <p:cNvPr id="135" name="직사각형 134">
              <a:extLst>
                <a:ext uri="{FF2B5EF4-FFF2-40B4-BE49-F238E27FC236}">
                  <a16:creationId xmlns:a16="http://schemas.microsoft.com/office/drawing/2014/main" id="{3D9E50B0-D0D6-4041-9552-72F6A4817336}"/>
                </a:ext>
              </a:extLst>
            </p:cNvPr>
            <p:cNvSpPr/>
            <p:nvPr/>
          </p:nvSpPr>
          <p:spPr>
            <a:xfrm>
              <a:off x="2770361" y="1921620"/>
              <a:ext cx="2268000" cy="1620000"/>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36" name="TextBox 135">
              <a:extLst>
                <a:ext uri="{FF2B5EF4-FFF2-40B4-BE49-F238E27FC236}">
                  <a16:creationId xmlns:a16="http://schemas.microsoft.com/office/drawing/2014/main" id="{D491FA1C-7E4C-4AF6-82E3-A886941A985D}"/>
                </a:ext>
              </a:extLst>
            </p:cNvPr>
            <p:cNvSpPr txBox="1"/>
            <p:nvPr/>
          </p:nvSpPr>
          <p:spPr>
            <a:xfrm>
              <a:off x="2858009" y="1994608"/>
              <a:ext cx="2092704" cy="184666"/>
            </a:xfrm>
            <a:prstGeom prst="rect">
              <a:avLst/>
            </a:prstGeom>
            <a:noFill/>
          </p:spPr>
          <p:txBody>
            <a:bodyPr wrap="square" lIns="0" tIns="0" rIns="0" bIns="0" rtlCol="0">
              <a:spAutoFit/>
            </a:bodyPr>
            <a:lstStyle>
              <a:defPPr>
                <a:defRPr lang="en-US"/>
              </a:defPPr>
              <a:lvl1pPr algn="ctr">
                <a:buClr>
                  <a:schemeClr val="tx1">
                    <a:lumMod val="50000"/>
                    <a:lumOff val="50000"/>
                  </a:schemeClr>
                </a:buClr>
                <a:defRPr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defRPr>
              </a:lvl1pPr>
            </a:lstStyle>
            <a:p>
              <a:r>
                <a:rPr lang="ko-KR" altLang="en-US" dirty="0"/>
                <a:t>다양한</a:t>
              </a:r>
              <a:r>
                <a:rPr lang="en-US" altLang="ko-KR" dirty="0"/>
                <a:t> </a:t>
              </a:r>
              <a:r>
                <a:rPr lang="ko-KR" altLang="en-US" dirty="0"/>
                <a:t>실시간 관측자료 활용</a:t>
              </a:r>
            </a:p>
          </p:txBody>
        </p:sp>
        <p:cxnSp>
          <p:nvCxnSpPr>
            <p:cNvPr id="137" name="직선 연결선 136">
              <a:extLst>
                <a:ext uri="{FF2B5EF4-FFF2-40B4-BE49-F238E27FC236}">
                  <a16:creationId xmlns:a16="http://schemas.microsoft.com/office/drawing/2014/main" id="{B33EBA38-6619-40F7-95DA-8487125B3D9A}"/>
                </a:ext>
              </a:extLst>
            </p:cNvPr>
            <p:cNvCxnSpPr>
              <a:cxnSpLocks/>
            </p:cNvCxnSpPr>
            <p:nvPr/>
          </p:nvCxnSpPr>
          <p:spPr>
            <a:xfrm>
              <a:off x="2860361" y="2211329"/>
              <a:ext cx="20880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38" name="그룹 137">
              <a:extLst>
                <a:ext uri="{FF2B5EF4-FFF2-40B4-BE49-F238E27FC236}">
                  <a16:creationId xmlns:a16="http://schemas.microsoft.com/office/drawing/2014/main" id="{A6134E81-D4FB-45DC-8011-658F7A543B4F}"/>
                </a:ext>
              </a:extLst>
            </p:cNvPr>
            <p:cNvGrpSpPr/>
            <p:nvPr/>
          </p:nvGrpSpPr>
          <p:grpSpPr>
            <a:xfrm>
              <a:off x="2910707" y="2284264"/>
              <a:ext cx="2032486" cy="1169385"/>
              <a:chOff x="2910707" y="2326304"/>
              <a:chExt cx="2032486" cy="1361686"/>
            </a:xfrm>
          </p:grpSpPr>
          <p:pic>
            <p:nvPicPr>
              <p:cNvPr id="139" name="_x706849720" descr="EMB00003decb68c">
                <a:extLst>
                  <a:ext uri="{FF2B5EF4-FFF2-40B4-BE49-F238E27FC236}">
                    <a16:creationId xmlns:a16="http://schemas.microsoft.com/office/drawing/2014/main" id="{CC7DA667-6D12-4D12-9390-4223F30F13CE}"/>
                  </a:ext>
                </a:extLst>
              </p:cNvPr>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0707" y="2326304"/>
                <a:ext cx="864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0" name="그림 139">
                <a:extLst>
                  <a:ext uri="{FF2B5EF4-FFF2-40B4-BE49-F238E27FC236}">
                    <a16:creationId xmlns:a16="http://schemas.microsoft.com/office/drawing/2014/main" id="{9738584E-8F7A-4BA3-BD98-7E81B247724E}"/>
                  </a:ext>
                </a:extLst>
              </p:cNvPr>
              <p:cNvPicPr preferRelativeResize="0">
                <a:picLocks/>
              </p:cNvPicPr>
              <p:nvPr/>
            </p:nvPicPr>
            <p:blipFill rotWithShape="1">
              <a:blip r:embed="rId11" cstate="print">
                <a:extLst>
                  <a:ext uri="{28A0092B-C50C-407E-A947-70E740481C1C}">
                    <a14:useLocalDpi xmlns:a14="http://schemas.microsoft.com/office/drawing/2010/main" val="0"/>
                  </a:ext>
                </a:extLst>
              </a:blip>
              <a:srcRect l="57779"/>
              <a:stretch/>
            </p:blipFill>
            <p:spPr>
              <a:xfrm>
                <a:off x="4013846" y="2355714"/>
                <a:ext cx="864000" cy="468000"/>
              </a:xfrm>
              <a:prstGeom prst="rect">
                <a:avLst/>
              </a:prstGeom>
            </p:spPr>
          </p:pic>
          <p:pic>
            <p:nvPicPr>
              <p:cNvPr id="141" name="Picture 14" descr="9일 최저온도 분포 현황(사진, 기상청 제공)">
                <a:extLst>
                  <a:ext uri="{FF2B5EF4-FFF2-40B4-BE49-F238E27FC236}">
                    <a16:creationId xmlns:a16="http://schemas.microsoft.com/office/drawing/2014/main" id="{16FD7384-473A-4251-8C09-B28BDD45083A}"/>
                  </a:ext>
                </a:extLst>
              </p:cNvPr>
              <p:cNvPicPr preferRelativeResize="0">
                <a:picLocks noChangeArrowheads="1"/>
              </p:cNvPicPr>
              <p:nvPr/>
            </p:nvPicPr>
            <p:blipFill rotWithShape="1">
              <a:blip r:embed="rId12" cstate="print">
                <a:extLst>
                  <a:ext uri="{28A0092B-C50C-407E-A947-70E740481C1C}">
                    <a14:useLocalDpi xmlns:a14="http://schemas.microsoft.com/office/drawing/2010/main" val="0"/>
                  </a:ext>
                </a:extLst>
              </a:blip>
              <a:srcRect t="11490"/>
              <a:stretch/>
            </p:blipFill>
            <p:spPr bwMode="auto">
              <a:xfrm>
                <a:off x="2910707" y="3032259"/>
                <a:ext cx="864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http://www.jnuri.net/news/photo/202201/50724_69404_5843.png">
                <a:extLst>
                  <a:ext uri="{FF2B5EF4-FFF2-40B4-BE49-F238E27FC236}">
                    <a16:creationId xmlns:a16="http://schemas.microsoft.com/office/drawing/2014/main" id="{DF696160-FA70-4319-9C61-136567736F9A}"/>
                  </a:ext>
                </a:extLst>
              </p:cNvPr>
              <p:cNvPicPr preferRelativeResize="0">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13846" y="3032259"/>
                <a:ext cx="864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43" name="직사각형 121">
                <a:extLst>
                  <a:ext uri="{FF2B5EF4-FFF2-40B4-BE49-F238E27FC236}">
                    <a16:creationId xmlns:a16="http://schemas.microsoft.com/office/drawing/2014/main" id="{CC8D67DF-C5AF-4183-8740-47EB2C2FCEEF}"/>
                  </a:ext>
                </a:extLst>
              </p:cNvPr>
              <p:cNvSpPr/>
              <p:nvPr/>
            </p:nvSpPr>
            <p:spPr>
              <a:xfrm>
                <a:off x="3093952" y="2837109"/>
                <a:ext cx="479297" cy="123112"/>
              </a:xfrm>
              <a:prstGeom prst="rect">
                <a:avLst/>
              </a:prstGeom>
              <a:noFill/>
            </p:spPr>
            <p:txBody>
              <a:bodyPr wrap="none" lIns="0" tIns="0" rIns="0" bIns="0" rtlCol="0">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buClr>
                    <a:schemeClr val="tx1">
                      <a:lumMod val="50000"/>
                      <a:lumOff val="50000"/>
                    </a:schemeClr>
                  </a:buClr>
                </a:pPr>
                <a:r>
                  <a:rPr lang="ko-KR" altLang="en-US"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레이더 영상</a:t>
                </a:r>
                <a:endParaRPr lang="en-US" altLang="ko-KR"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144" name="직사각형 121">
                <a:extLst>
                  <a:ext uri="{FF2B5EF4-FFF2-40B4-BE49-F238E27FC236}">
                    <a16:creationId xmlns:a16="http://schemas.microsoft.com/office/drawing/2014/main" id="{E98CB013-C470-4717-B384-03D9B578AFD8}"/>
                  </a:ext>
                </a:extLst>
              </p:cNvPr>
              <p:cNvSpPr/>
              <p:nvPr/>
            </p:nvSpPr>
            <p:spPr>
              <a:xfrm>
                <a:off x="4047915" y="2837109"/>
                <a:ext cx="782266" cy="123112"/>
              </a:xfrm>
              <a:prstGeom prst="rect">
                <a:avLst/>
              </a:prstGeom>
              <a:noFill/>
            </p:spPr>
            <p:txBody>
              <a:bodyPr wrap="none" lIns="0" tIns="0" rIns="0" bIns="0" rtlCol="0">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buClr>
                    <a:schemeClr val="tx1">
                      <a:lumMod val="50000"/>
                      <a:lumOff val="50000"/>
                    </a:schemeClr>
                  </a:buClr>
                </a:pPr>
                <a:r>
                  <a:rPr lang="ko-KR" altLang="en-US"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위성영상</a:t>
                </a:r>
                <a:r>
                  <a:rPr lang="en-US" altLang="ko-KR"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a:t>
                </a:r>
                <a:r>
                  <a:rPr lang="ko-KR" altLang="en-US"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관측시점</a:t>
                </a:r>
                <a:r>
                  <a:rPr lang="en-US" altLang="ko-KR"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a:t>
                </a:r>
              </a:p>
            </p:txBody>
          </p:sp>
          <p:sp>
            <p:nvSpPr>
              <p:cNvPr id="145" name="직사각형 121">
                <a:extLst>
                  <a:ext uri="{FF2B5EF4-FFF2-40B4-BE49-F238E27FC236}">
                    <a16:creationId xmlns:a16="http://schemas.microsoft.com/office/drawing/2014/main" id="{DF1BB9E0-4CF6-454B-95CA-A76C865A2CBF}"/>
                  </a:ext>
                </a:extLst>
              </p:cNvPr>
              <p:cNvSpPr/>
              <p:nvPr/>
            </p:nvSpPr>
            <p:spPr>
              <a:xfrm>
                <a:off x="3243832" y="3538734"/>
                <a:ext cx="179536" cy="123112"/>
              </a:xfrm>
              <a:prstGeom prst="rect">
                <a:avLst/>
              </a:prstGeom>
              <a:noFill/>
            </p:spPr>
            <p:txBody>
              <a:bodyPr wrap="none" lIns="0" tIns="0" rIns="0" bIns="0" rtlCol="0">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buClr>
                    <a:schemeClr val="tx1">
                      <a:lumMod val="50000"/>
                      <a:lumOff val="50000"/>
                    </a:schemeClr>
                  </a:buClr>
                </a:pPr>
                <a:r>
                  <a:rPr lang="ko-KR" altLang="en-US"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기온</a:t>
                </a:r>
                <a:endParaRPr lang="en-US" altLang="ko-KR"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146" name="직사각형 121">
                <a:extLst>
                  <a:ext uri="{FF2B5EF4-FFF2-40B4-BE49-F238E27FC236}">
                    <a16:creationId xmlns:a16="http://schemas.microsoft.com/office/drawing/2014/main" id="{F1BD5864-D933-4D02-A220-C22A74761899}"/>
                  </a:ext>
                </a:extLst>
              </p:cNvPr>
              <p:cNvSpPr/>
              <p:nvPr/>
            </p:nvSpPr>
            <p:spPr>
              <a:xfrm>
                <a:off x="3934901" y="3544634"/>
                <a:ext cx="1008292" cy="143356"/>
              </a:xfrm>
              <a:prstGeom prst="rect">
                <a:avLst/>
              </a:prstGeom>
              <a:noFill/>
            </p:spPr>
            <p:txBody>
              <a:bodyPr wrap="square" lIns="0" tIns="0" rIns="0" bIns="0" rtlCol="0">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buClr>
                    <a:schemeClr val="tx1">
                      <a:lumMod val="50000"/>
                      <a:lumOff val="50000"/>
                    </a:schemeClr>
                  </a:buClr>
                </a:pPr>
                <a:r>
                  <a:rPr lang="en-US" altLang="ko-KR" sz="8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CCTV</a:t>
                </a:r>
              </a:p>
            </p:txBody>
          </p:sp>
        </p:grpSp>
      </p:grpSp>
      <p:grpSp>
        <p:nvGrpSpPr>
          <p:cNvPr id="150" name="그룹 149">
            <a:extLst>
              <a:ext uri="{FF2B5EF4-FFF2-40B4-BE49-F238E27FC236}">
                <a16:creationId xmlns:a16="http://schemas.microsoft.com/office/drawing/2014/main" id="{42C8D8FC-21E1-401E-BEB6-1C7E8ED1A40B}"/>
              </a:ext>
            </a:extLst>
          </p:cNvPr>
          <p:cNvGrpSpPr/>
          <p:nvPr/>
        </p:nvGrpSpPr>
        <p:grpSpPr>
          <a:xfrm>
            <a:off x="1979712" y="3469457"/>
            <a:ext cx="5328592" cy="1168230"/>
            <a:chOff x="2348282" y="3431984"/>
            <a:chExt cx="4447436" cy="1044000"/>
          </a:xfrm>
        </p:grpSpPr>
        <p:sp>
          <p:nvSpPr>
            <p:cNvPr id="151" name="사각형: 둥근 모서리 94">
              <a:extLst>
                <a:ext uri="{FF2B5EF4-FFF2-40B4-BE49-F238E27FC236}">
                  <a16:creationId xmlns:a16="http://schemas.microsoft.com/office/drawing/2014/main" id="{37A0256D-FA25-49AE-8729-890F713C1AE5}"/>
                </a:ext>
              </a:extLst>
            </p:cNvPr>
            <p:cNvSpPr/>
            <p:nvPr/>
          </p:nvSpPr>
          <p:spPr>
            <a:xfrm>
              <a:off x="2348282" y="3431984"/>
              <a:ext cx="4447436" cy="1044000"/>
            </a:xfrm>
            <a:prstGeom prst="rect">
              <a:avLst/>
            </a:prstGeom>
            <a:solidFill>
              <a:schemeClr val="bg1"/>
            </a:solidFill>
            <a:ln w="6350">
              <a:solidFill>
                <a:schemeClr val="tx2">
                  <a:lumMod val="60000"/>
                  <a:lumOff val="40000"/>
                </a:schemeClr>
              </a:solidFill>
            </a:ln>
            <a:effectLst>
              <a:outerShdw dist="38100" dir="5400000" algn="t"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52" name="TextBox 58">
              <a:extLst>
                <a:ext uri="{FF2B5EF4-FFF2-40B4-BE49-F238E27FC236}">
                  <a16:creationId xmlns:a16="http://schemas.microsoft.com/office/drawing/2014/main" id="{EBC28D91-1F71-44DA-AB3D-CF2CCE4EC8D6}"/>
                </a:ext>
              </a:extLst>
            </p:cNvPr>
            <p:cNvSpPr txBox="1">
              <a:spLocks noChangeArrowheads="1"/>
            </p:cNvSpPr>
            <p:nvPr/>
          </p:nvSpPr>
          <p:spPr bwMode="auto">
            <a:xfrm>
              <a:off x="2527649" y="3609943"/>
              <a:ext cx="4241894"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indent="108000">
                <a:spcAft>
                  <a:spcPts val="200"/>
                </a:spcAft>
                <a:buFont typeface="Arial" panose="020B0604020202020204" pitchFamily="34" charset="0"/>
                <a:buChar char="•"/>
              </a:pPr>
              <a:r>
                <a:rPr lang="ko-KR" altLang="en-US" sz="1600" b="1" spc="-30" dirty="0">
                  <a:ln>
                    <a:solidFill>
                      <a:schemeClr val="accent1">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cs typeface="Arial" panose="020B0604020202020204" pitchFamily="34" charset="0"/>
                </a:rPr>
                <a:t>제주지역 맞춤형 안전지원 기술 개발 </a:t>
              </a:r>
              <a:r>
                <a:rPr lang="en-US" altLang="ko-KR" sz="1600" b="1" spc="-30" dirty="0">
                  <a:ln>
                    <a:solidFill>
                      <a:schemeClr val="accent1">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cs typeface="Arial" panose="020B0604020202020204" pitchFamily="34" charset="0"/>
                </a:rPr>
                <a:t>(</a:t>
              </a:r>
              <a:r>
                <a:rPr lang="ko-KR" altLang="en-US" sz="1600" b="1" spc="-30" dirty="0">
                  <a:ln>
                    <a:solidFill>
                      <a:schemeClr val="accent1">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cs typeface="Arial" panose="020B0604020202020204" pitchFamily="34" charset="0"/>
                </a:rPr>
                <a:t>제주의 안전수요 고려</a:t>
              </a:r>
              <a:r>
                <a:rPr lang="en-US" altLang="ko-KR" sz="1600" b="1" spc="-30" dirty="0">
                  <a:ln>
                    <a:solidFill>
                      <a:schemeClr val="accent1">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cs typeface="Arial" panose="020B0604020202020204" pitchFamily="34" charset="0"/>
                </a:rPr>
                <a:t>)</a:t>
              </a:r>
            </a:p>
            <a:p>
              <a:pPr indent="108000">
                <a:spcAft>
                  <a:spcPts val="200"/>
                </a:spcAft>
                <a:buFont typeface="Arial" panose="020B0604020202020204" pitchFamily="34" charset="0"/>
                <a:buChar char="•"/>
              </a:pPr>
              <a:r>
                <a:rPr lang="ko-KR" altLang="en-US"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rPr>
                <a:t>실시간 모델링 및 호우시나리오 기반 홍수 위험 예측 시스템</a:t>
              </a:r>
            </a:p>
            <a:p>
              <a:pPr indent="108000">
                <a:spcAft>
                  <a:spcPts val="200"/>
                </a:spcAft>
                <a:buFont typeface="Arial" panose="020B0604020202020204" pitchFamily="34" charset="0"/>
                <a:buChar char="•"/>
              </a:pPr>
              <a:r>
                <a:rPr lang="ko-KR" altLang="en-US"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rPr>
                <a:t>실시간 홍수 위험 기반의 안전지원 통합 시스템 개발</a:t>
              </a:r>
            </a:p>
          </p:txBody>
        </p:sp>
      </p:grpSp>
      <p:sp>
        <p:nvSpPr>
          <p:cNvPr id="78"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49DEFEAB-9CB2-4D51-8600-070D2A62C0B4}" type="slidenum">
              <a:rPr lang="ko-KR" altLang="en-US" dirty="0"/>
              <a:pPr algn="ctr"/>
              <a:t>11</a:t>
            </a:fld>
            <a:endParaRPr lang="en-US" altLang="ko-KR" dirty="0"/>
          </a:p>
        </p:txBody>
      </p:sp>
      <p:pic>
        <p:nvPicPr>
          <p:cNvPr id="66" name="그림 65"/>
          <p:cNvPicPr>
            <a:picLocks noChangeAspect="1"/>
          </p:cNvPicPr>
          <p:nvPr/>
        </p:nvPicPr>
        <p:blipFill rotWithShape="1">
          <a:blip r:embed="rId14" cstate="print">
            <a:extLst>
              <a:ext uri="{28A0092B-C50C-407E-A947-70E740481C1C}">
                <a14:useLocalDpi xmlns:a14="http://schemas.microsoft.com/office/drawing/2010/main" val="0"/>
              </a:ext>
            </a:extLst>
          </a:blip>
          <a:srcRect b="112"/>
          <a:stretch/>
        </p:blipFill>
        <p:spPr>
          <a:xfrm>
            <a:off x="6320446" y="5196915"/>
            <a:ext cx="2278409" cy="1207485"/>
          </a:xfrm>
          <a:prstGeom prst="rect">
            <a:avLst/>
          </a:prstGeom>
        </p:spPr>
      </p:pic>
      <p:sp>
        <p:nvSpPr>
          <p:cNvPr id="82" name="TextBox 81">
            <a:extLst>
              <a:ext uri="{FF2B5EF4-FFF2-40B4-BE49-F238E27FC236}">
                <a16:creationId xmlns:a16="http://schemas.microsoft.com/office/drawing/2014/main" id="{D491FA1C-7E4C-4AF6-82E3-A886941A985D}"/>
              </a:ext>
            </a:extLst>
          </p:cNvPr>
          <p:cNvSpPr txBox="1"/>
          <p:nvPr/>
        </p:nvSpPr>
        <p:spPr>
          <a:xfrm>
            <a:off x="3309625" y="4907260"/>
            <a:ext cx="2092704" cy="184666"/>
          </a:xfrm>
          <a:prstGeom prst="rect">
            <a:avLst/>
          </a:prstGeom>
          <a:noFill/>
        </p:spPr>
        <p:txBody>
          <a:bodyPr wrap="square" lIns="0" tIns="0" rIns="0" bIns="0" rtlCol="0">
            <a:spAutoFit/>
          </a:bodyPr>
          <a:lstStyle>
            <a:defPPr>
              <a:defRPr lang="en-US"/>
            </a:defPPr>
            <a:lvl1pPr algn="ctr">
              <a:buClr>
                <a:schemeClr val="tx1">
                  <a:lumMod val="50000"/>
                  <a:lumOff val="50000"/>
                </a:schemeClr>
              </a:buClr>
              <a:defRPr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defRPr>
            </a:lvl1pPr>
          </a:lstStyle>
          <a:p>
            <a:r>
              <a:rPr lang="ko-KR" altLang="en-US" dirty="0"/>
              <a:t>실시간 홍수 위험 예측</a:t>
            </a:r>
          </a:p>
        </p:txBody>
      </p:sp>
      <p:sp>
        <p:nvSpPr>
          <p:cNvPr id="83" name="TextBox 82">
            <a:extLst>
              <a:ext uri="{FF2B5EF4-FFF2-40B4-BE49-F238E27FC236}">
                <a16:creationId xmlns:a16="http://schemas.microsoft.com/office/drawing/2014/main" id="{D491FA1C-7E4C-4AF6-82E3-A886941A985D}"/>
              </a:ext>
            </a:extLst>
          </p:cNvPr>
          <p:cNvSpPr txBox="1"/>
          <p:nvPr/>
        </p:nvSpPr>
        <p:spPr>
          <a:xfrm>
            <a:off x="5991562" y="4898436"/>
            <a:ext cx="2853189" cy="184666"/>
          </a:xfrm>
          <a:prstGeom prst="rect">
            <a:avLst/>
          </a:prstGeom>
          <a:noFill/>
        </p:spPr>
        <p:txBody>
          <a:bodyPr wrap="square" lIns="0" tIns="0" rIns="0" bIns="0" rtlCol="0">
            <a:spAutoFit/>
          </a:bodyPr>
          <a:lstStyle>
            <a:defPPr>
              <a:defRPr lang="en-US"/>
            </a:defPPr>
            <a:lvl1pPr algn="ctr">
              <a:buClr>
                <a:schemeClr val="tx1">
                  <a:lumMod val="50000"/>
                  <a:lumOff val="50000"/>
                </a:schemeClr>
              </a:buClr>
              <a:defRPr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defRPr>
            </a:lvl1pPr>
          </a:lstStyle>
          <a:p>
            <a:r>
              <a:rPr lang="ko-KR" altLang="en-US" spc="-100" dirty="0"/>
              <a:t>안전지원 통합 시스템 </a:t>
            </a:r>
            <a:r>
              <a:rPr lang="en-US" altLang="ko-KR" spc="-100" dirty="0"/>
              <a:t>(</a:t>
            </a:r>
            <a:r>
              <a:rPr lang="ko-KR" altLang="en-US" spc="-100" dirty="0"/>
              <a:t>실시간 관제 및 상황전파 등</a:t>
            </a:r>
            <a:r>
              <a:rPr lang="en-US" altLang="ko-KR" spc="-100" dirty="0"/>
              <a:t>)</a:t>
            </a:r>
            <a:endParaRPr lang="ko-KR" altLang="en-US" spc="-100" dirty="0"/>
          </a:p>
        </p:txBody>
      </p:sp>
      <p:cxnSp>
        <p:nvCxnSpPr>
          <p:cNvPr id="100" name="직선 연결선 99">
            <a:extLst>
              <a:ext uri="{FF2B5EF4-FFF2-40B4-BE49-F238E27FC236}">
                <a16:creationId xmlns:a16="http://schemas.microsoft.com/office/drawing/2014/main" id="{B33EBA38-6619-40F7-95DA-8487125B3D9A}"/>
              </a:ext>
            </a:extLst>
          </p:cNvPr>
          <p:cNvCxnSpPr>
            <a:cxnSpLocks/>
          </p:cNvCxnSpPr>
          <p:nvPr/>
        </p:nvCxnSpPr>
        <p:spPr>
          <a:xfrm>
            <a:off x="3298862" y="5128617"/>
            <a:ext cx="20880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직선 연결선 159">
            <a:extLst>
              <a:ext uri="{FF2B5EF4-FFF2-40B4-BE49-F238E27FC236}">
                <a16:creationId xmlns:a16="http://schemas.microsoft.com/office/drawing/2014/main" id="{B33EBA38-6619-40F7-95DA-8487125B3D9A}"/>
              </a:ext>
            </a:extLst>
          </p:cNvPr>
          <p:cNvCxnSpPr>
            <a:cxnSpLocks/>
          </p:cNvCxnSpPr>
          <p:nvPr/>
        </p:nvCxnSpPr>
        <p:spPr>
          <a:xfrm>
            <a:off x="5960126" y="5123981"/>
            <a:ext cx="2884625"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7462057-003F-40EC-B16B-766EF48BC713}"/>
              </a:ext>
            </a:extLst>
          </p:cNvPr>
          <p:cNvSpPr txBox="1"/>
          <p:nvPr/>
        </p:nvSpPr>
        <p:spPr>
          <a:xfrm>
            <a:off x="157980" y="400592"/>
            <a:ext cx="205376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 중점사항</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nvGrpSpPr>
          <p:cNvPr id="85" name="그룹 84">
            <a:extLst>
              <a:ext uri="{FF2B5EF4-FFF2-40B4-BE49-F238E27FC236}">
                <a16:creationId xmlns:a16="http://schemas.microsoft.com/office/drawing/2014/main" id="{2108B2C6-7C47-44A4-925E-8E582E4B2A8F}"/>
              </a:ext>
            </a:extLst>
          </p:cNvPr>
          <p:cNvGrpSpPr/>
          <p:nvPr/>
        </p:nvGrpSpPr>
        <p:grpSpPr>
          <a:xfrm>
            <a:off x="5715000" y="110472"/>
            <a:ext cx="2695047" cy="234801"/>
            <a:chOff x="8651951" y="132416"/>
            <a:chExt cx="2695047" cy="234801"/>
          </a:xfrm>
        </p:grpSpPr>
        <p:sp>
          <p:nvSpPr>
            <p:cNvPr id="86" name="모서리가 둥근 직사각형 38">
              <a:extLst>
                <a:ext uri="{FF2B5EF4-FFF2-40B4-BE49-F238E27FC236}">
                  <a16:creationId xmlns:a16="http://schemas.microsoft.com/office/drawing/2014/main" id="{3B6B886E-7C6D-4F9B-B4B1-85534F4118FF}"/>
                </a:ext>
              </a:extLst>
            </p:cNvPr>
            <p:cNvSpPr/>
            <p:nvPr/>
          </p:nvSpPr>
          <p:spPr>
            <a:xfrm>
              <a:off x="8651951" y="132416"/>
              <a:ext cx="175264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 배경 및 필요성</a:t>
              </a:r>
            </a:p>
          </p:txBody>
        </p:sp>
        <p:sp>
          <p:nvSpPr>
            <p:cNvPr id="87" name="모서리가 둥근 직사각형 39">
              <a:extLst>
                <a:ext uri="{FF2B5EF4-FFF2-40B4-BE49-F238E27FC236}">
                  <a16:creationId xmlns:a16="http://schemas.microsoft.com/office/drawing/2014/main" id="{707020DB-5AA4-4A3E-B25F-F2CC8B2E5F76}"/>
                </a:ext>
              </a:extLst>
            </p:cNvPr>
            <p:cNvSpPr/>
            <p:nvPr/>
          </p:nvSpPr>
          <p:spPr>
            <a:xfrm>
              <a:off x="10470420" y="132416"/>
              <a:ext cx="25299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8" name="모서리가 둥근 직사각형 40">
              <a:extLst>
                <a:ext uri="{FF2B5EF4-FFF2-40B4-BE49-F238E27FC236}">
                  <a16:creationId xmlns:a16="http://schemas.microsoft.com/office/drawing/2014/main" id="{DB516E30-4994-49BB-A827-9E393B4E980C}"/>
                </a:ext>
              </a:extLst>
            </p:cNvPr>
            <p:cNvSpPr/>
            <p:nvPr/>
          </p:nvSpPr>
          <p:spPr>
            <a:xfrm>
              <a:off x="1078924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9" name="모서리가 둥근 직사각형 43">
              <a:extLst>
                <a:ext uri="{FF2B5EF4-FFF2-40B4-BE49-F238E27FC236}">
                  <a16:creationId xmlns:a16="http://schemas.microsoft.com/office/drawing/2014/main" id="{3A9533C3-DC0A-457F-A219-E3C90B7BE381}"/>
                </a:ext>
              </a:extLst>
            </p:cNvPr>
            <p:cNvSpPr/>
            <p:nvPr/>
          </p:nvSpPr>
          <p:spPr>
            <a:xfrm>
              <a:off x="111010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91" name="모서리가 둥근 직사각형 90">
            <a:extLst>
              <a:ext uri="{FF2B5EF4-FFF2-40B4-BE49-F238E27FC236}">
                <a16:creationId xmlns:a16="http://schemas.microsoft.com/office/drawing/2014/main" id="{AB1AE3CF-D32B-4DCB-86C8-066CA9EE39FE}"/>
              </a:ext>
            </a:extLst>
          </p:cNvPr>
          <p:cNvSpPr/>
          <p:nvPr/>
        </p:nvSpPr>
        <p:spPr>
          <a:xfrm>
            <a:off x="8470610" y="112205"/>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92" name="모서리가 둥근 직사각형 91">
            <a:extLst>
              <a:ext uri="{FF2B5EF4-FFF2-40B4-BE49-F238E27FC236}">
                <a16:creationId xmlns:a16="http://schemas.microsoft.com/office/drawing/2014/main" id="{C60C7C84-7302-48B1-AA8D-F1952C702B56}"/>
              </a:ext>
            </a:extLst>
          </p:cNvPr>
          <p:cNvSpPr/>
          <p:nvPr/>
        </p:nvSpPr>
        <p:spPr>
          <a:xfrm>
            <a:off x="8771448" y="11155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3347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그룹 33">
            <a:extLst>
              <a:ext uri="{FF2B5EF4-FFF2-40B4-BE49-F238E27FC236}">
                <a16:creationId xmlns:a16="http://schemas.microsoft.com/office/drawing/2014/main" id="{4B95A0DA-644F-4BFA-9447-BF789A5E384B}"/>
              </a:ext>
            </a:extLst>
          </p:cNvPr>
          <p:cNvGrpSpPr/>
          <p:nvPr/>
        </p:nvGrpSpPr>
        <p:grpSpPr>
          <a:xfrm>
            <a:off x="4362994" y="2062783"/>
            <a:ext cx="4713292" cy="943021"/>
            <a:chOff x="4362994" y="773914"/>
            <a:chExt cx="4713292" cy="943021"/>
          </a:xfrm>
        </p:grpSpPr>
        <p:grpSp>
          <p:nvGrpSpPr>
            <p:cNvPr id="17" name="그룹 16">
              <a:extLst>
                <a:ext uri="{FF2B5EF4-FFF2-40B4-BE49-F238E27FC236}">
                  <a16:creationId xmlns:a16="http://schemas.microsoft.com/office/drawing/2014/main" id="{E59F325F-3C38-4B15-B34B-4C69F37F6EDE}"/>
                </a:ext>
              </a:extLst>
            </p:cNvPr>
            <p:cNvGrpSpPr/>
            <p:nvPr/>
          </p:nvGrpSpPr>
          <p:grpSpPr>
            <a:xfrm>
              <a:off x="4362994" y="773914"/>
              <a:ext cx="4713292" cy="943021"/>
              <a:chOff x="60960" y="3543240"/>
              <a:chExt cx="9233040" cy="1847319"/>
            </a:xfrm>
          </p:grpSpPr>
          <p:pic>
            <p:nvPicPr>
              <p:cNvPr id="7" name="그림 6">
                <a:extLst>
                  <a:ext uri="{FF2B5EF4-FFF2-40B4-BE49-F238E27FC236}">
                    <a16:creationId xmlns:a16="http://schemas.microsoft.com/office/drawing/2014/main" id="{5DB552F0-E95A-4558-8B6C-3D5BF6B34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00" y="3576970"/>
                <a:ext cx="9144000" cy="1813589"/>
              </a:xfrm>
              <a:prstGeom prst="rect">
                <a:avLst/>
              </a:prstGeom>
            </p:spPr>
          </p:pic>
          <p:pic>
            <p:nvPicPr>
              <p:cNvPr id="4" name="그림 3">
                <a:extLst>
                  <a:ext uri="{FF2B5EF4-FFF2-40B4-BE49-F238E27FC236}">
                    <a16:creationId xmlns:a16="http://schemas.microsoft.com/office/drawing/2014/main" id="{12ED2395-4F82-4052-86EB-B9812470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3543240"/>
                <a:ext cx="1818321" cy="1293691"/>
              </a:xfrm>
              <a:prstGeom prst="rect">
                <a:avLst/>
              </a:prstGeom>
            </p:spPr>
          </p:pic>
        </p:grpSp>
        <p:sp>
          <p:nvSpPr>
            <p:cNvPr id="41" name="TextBox 40">
              <a:extLst>
                <a:ext uri="{FF2B5EF4-FFF2-40B4-BE49-F238E27FC236}">
                  <a16:creationId xmlns:a16="http://schemas.microsoft.com/office/drawing/2014/main" id="{5D88A726-1B83-448D-B614-ED85DFB5790A}"/>
                </a:ext>
              </a:extLst>
            </p:cNvPr>
            <p:cNvSpPr txBox="1"/>
            <p:nvPr/>
          </p:nvSpPr>
          <p:spPr>
            <a:xfrm>
              <a:off x="4537167" y="844476"/>
              <a:ext cx="592182" cy="523220"/>
            </a:xfrm>
            <a:prstGeom prst="rect">
              <a:avLst/>
            </a:prstGeom>
            <a:noFill/>
          </p:spPr>
          <p:txBody>
            <a:bodyPr wrap="square" rtlCol="0">
              <a:spAutoFit/>
            </a:bodyPr>
            <a:lstStyle/>
            <a:p>
              <a:r>
                <a:rPr lang="en-US" altLang="ko-KR" sz="2800" dirty="0">
                  <a:solidFill>
                    <a:schemeClr val="bg1"/>
                  </a:solidFill>
                  <a:latin typeface="KoPub바탕체 Bold" panose="00000800000000000000" pitchFamily="2" charset="-127"/>
                  <a:ea typeface="KoPub바탕체 Bold" panose="00000800000000000000" pitchFamily="2" charset="-127"/>
                </a:rPr>
                <a:t>Ⅱ</a:t>
              </a:r>
              <a:endParaRPr lang="ko-KR" altLang="en-US" sz="2800" dirty="0">
                <a:solidFill>
                  <a:schemeClr val="bg1"/>
                </a:solidFill>
                <a:latin typeface="KoPub바탕체 Bold" panose="00000800000000000000" pitchFamily="2" charset="-127"/>
                <a:ea typeface="KoPub바탕체 Bold" panose="00000800000000000000" pitchFamily="2" charset="-127"/>
              </a:endParaRPr>
            </a:p>
          </p:txBody>
        </p:sp>
        <p:sp>
          <p:nvSpPr>
            <p:cNvPr id="42" name="TextBox 41">
              <a:extLst>
                <a:ext uri="{FF2B5EF4-FFF2-40B4-BE49-F238E27FC236}">
                  <a16:creationId xmlns:a16="http://schemas.microsoft.com/office/drawing/2014/main" id="{2AD28A51-684D-4E15-A7E7-756FDF87C475}"/>
                </a:ext>
              </a:extLst>
            </p:cNvPr>
            <p:cNvSpPr txBox="1"/>
            <p:nvPr/>
          </p:nvSpPr>
          <p:spPr>
            <a:xfrm>
              <a:off x="5403669" y="906031"/>
              <a:ext cx="2868009"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연구개발 목표 및 내용</a:t>
              </a:r>
            </a:p>
          </p:txBody>
        </p:sp>
      </p:grpSp>
      <p:sp>
        <p:nvSpPr>
          <p:cNvPr id="14" name="TextBox 13">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 </a:t>
            </a:r>
            <a:r>
              <a:rPr lang="ko-KR" altLang="en-US" spc="-150" dirty="0">
                <a:solidFill>
                  <a:srgbClr val="3C83C5"/>
                </a:solidFill>
                <a:latin typeface="KoPub돋움체 Bold" panose="02020603020101020101" pitchFamily="18" charset="-127"/>
                <a:ea typeface="KoPub돋움체 Bold" panose="02020603020101020101" pitchFamily="18" charset="-127"/>
              </a:rPr>
              <a:t>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15" name="그룹 14">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16" name="직선 연결선 15">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grpSp>
        <p:nvGrpSpPr>
          <p:cNvPr id="3" name="그룹 2"/>
          <p:cNvGrpSpPr/>
          <p:nvPr/>
        </p:nvGrpSpPr>
        <p:grpSpPr>
          <a:xfrm>
            <a:off x="5508104" y="188218"/>
            <a:ext cx="3378907" cy="445489"/>
            <a:chOff x="5508104" y="188218"/>
            <a:chExt cx="3378907" cy="445489"/>
          </a:xfrm>
        </p:grpSpPr>
        <p:pic>
          <p:nvPicPr>
            <p:cNvPr id="19" name="그림 18">
              <a:extLst>
                <a:ext uri="{FF2B5EF4-FFF2-40B4-BE49-F238E27FC236}">
                  <a16:creationId xmlns:a16="http://schemas.microsoft.com/office/drawing/2014/main" id="{C9523227-98F4-4D04-8464-E601580B83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34"/>
            <a:stretch/>
          </p:blipFill>
          <p:spPr>
            <a:xfrm>
              <a:off x="5508104" y="188640"/>
              <a:ext cx="1627327" cy="445067"/>
            </a:xfrm>
            <a:prstGeom prst="rect">
              <a:avLst/>
            </a:prstGeom>
          </p:spPr>
        </p:pic>
        <p:pic>
          <p:nvPicPr>
            <p:cNvPr id="20" name="그림 19" descr="제주연구원CI.JPG"/>
            <p:cNvPicPr>
              <a:picLocks noChangeAspect="1"/>
            </p:cNvPicPr>
            <p:nvPr/>
          </p:nvPicPr>
          <p:blipFill>
            <a:blip r:embed="rId5" cstate="print"/>
            <a:stretch>
              <a:fillRect/>
            </a:stretch>
          </p:blipFill>
          <p:spPr>
            <a:xfrm>
              <a:off x="7350097" y="188218"/>
              <a:ext cx="1536914" cy="395342"/>
            </a:xfrm>
            <a:prstGeom prst="rect">
              <a:avLst/>
            </a:prstGeom>
          </p:spPr>
        </p:pic>
      </p:grpSp>
      <p:pic>
        <p:nvPicPr>
          <p:cNvPr id="21" name="그림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0"/>
            <a:ext cx="3625951" cy="6858000"/>
          </a:xfrm>
          <a:prstGeom prst="rect">
            <a:avLst/>
          </a:prstGeom>
        </p:spPr>
      </p:pic>
    </p:spTree>
    <p:extLst>
      <p:ext uri="{BB962C8B-B14F-4D97-AF65-F5344CB8AC3E}">
        <p14:creationId xmlns:p14="http://schemas.microsoft.com/office/powerpoint/2010/main" val="1338680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49DEFEAB-9CB2-4D51-8600-070D2A62C0B4}" type="slidenum">
              <a:rPr lang="ko-KR" altLang="en-US" dirty="0"/>
              <a:pPr algn="ctr"/>
              <a:t>13</a:t>
            </a:fld>
            <a:endParaRPr lang="en-US" altLang="ko-KR" dirty="0"/>
          </a:p>
        </p:txBody>
      </p:sp>
      <p:grpSp>
        <p:nvGrpSpPr>
          <p:cNvPr id="2" name="그룹 68"/>
          <p:cNvGrpSpPr/>
          <p:nvPr/>
        </p:nvGrpSpPr>
        <p:grpSpPr>
          <a:xfrm>
            <a:off x="588666" y="1628800"/>
            <a:ext cx="7966669" cy="4213475"/>
            <a:chOff x="1079799" y="1916832"/>
            <a:chExt cx="7198306" cy="3487820"/>
          </a:xfrm>
        </p:grpSpPr>
        <p:sp>
          <p:nvSpPr>
            <p:cNvPr id="71" name="사각형: 둥근 모서리 94">
              <a:extLst>
                <a:ext uri="{FF2B5EF4-FFF2-40B4-BE49-F238E27FC236}">
                  <a16:creationId xmlns:a16="http://schemas.microsoft.com/office/drawing/2014/main" id="{55E339AD-7FD7-4EF3-92C9-3F826945549D}"/>
                </a:ext>
              </a:extLst>
            </p:cNvPr>
            <p:cNvSpPr/>
            <p:nvPr/>
          </p:nvSpPr>
          <p:spPr>
            <a:xfrm>
              <a:off x="1079799" y="1916832"/>
              <a:ext cx="3312368" cy="2088232"/>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3" name="그룹 15"/>
            <p:cNvGrpSpPr/>
            <p:nvPr/>
          </p:nvGrpSpPr>
          <p:grpSpPr>
            <a:xfrm>
              <a:off x="1165920" y="1916832"/>
              <a:ext cx="3176915" cy="360000"/>
              <a:chOff x="5337486" y="981075"/>
              <a:chExt cx="3439378" cy="316990"/>
            </a:xfrm>
          </p:grpSpPr>
          <p:sp>
            <p:nvSpPr>
              <p:cNvPr id="148" name="화살표: 오각형 75">
                <a:extLst>
                  <a:ext uri="{FF2B5EF4-FFF2-40B4-BE49-F238E27FC236}">
                    <a16:creationId xmlns:a16="http://schemas.microsoft.com/office/drawing/2014/main" id="{ED230987-2BE0-4FE0-98B3-0C9CCCD11A9C}"/>
                  </a:ext>
                </a:extLst>
              </p:cNvPr>
              <p:cNvSpPr/>
              <p:nvPr/>
            </p:nvSpPr>
            <p:spPr>
              <a:xfrm>
                <a:off x="5337486" y="981075"/>
                <a:ext cx="3439378"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49" name="TextBox 148">
                <a:extLst>
                  <a:ext uri="{FF2B5EF4-FFF2-40B4-BE49-F238E27FC236}">
                    <a16:creationId xmlns:a16="http://schemas.microsoft.com/office/drawing/2014/main" id="{ACABF9FB-C12D-465C-A470-6E543CF628DD}"/>
                  </a:ext>
                </a:extLst>
              </p:cNvPr>
              <p:cNvSpPr txBox="1"/>
              <p:nvPr/>
            </p:nvSpPr>
            <p:spPr>
              <a:xfrm>
                <a:off x="5925827" y="1040866"/>
                <a:ext cx="2262708" cy="197413"/>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언제</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어디가 위험할 것인가</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endPar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sp>
          <p:nvSpPr>
            <p:cNvPr id="84" name="사각형: 둥근 모서리 94">
              <a:extLst>
                <a:ext uri="{FF2B5EF4-FFF2-40B4-BE49-F238E27FC236}">
                  <a16:creationId xmlns:a16="http://schemas.microsoft.com/office/drawing/2014/main" id="{55E339AD-7FD7-4EF3-92C9-3F826945549D}"/>
                </a:ext>
              </a:extLst>
            </p:cNvPr>
            <p:cNvSpPr/>
            <p:nvPr/>
          </p:nvSpPr>
          <p:spPr>
            <a:xfrm>
              <a:off x="4965736" y="1916832"/>
              <a:ext cx="3312368" cy="2088232"/>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4" name="그룹 17"/>
            <p:cNvGrpSpPr/>
            <p:nvPr/>
          </p:nvGrpSpPr>
          <p:grpSpPr>
            <a:xfrm>
              <a:off x="5051857" y="1916832"/>
              <a:ext cx="3176915" cy="360000"/>
              <a:chOff x="5337486" y="981075"/>
              <a:chExt cx="3439378" cy="316990"/>
            </a:xfrm>
          </p:grpSpPr>
          <p:sp>
            <p:nvSpPr>
              <p:cNvPr id="138" name="화살표: 오각형 75">
                <a:extLst>
                  <a:ext uri="{FF2B5EF4-FFF2-40B4-BE49-F238E27FC236}">
                    <a16:creationId xmlns:a16="http://schemas.microsoft.com/office/drawing/2014/main" id="{ED230987-2BE0-4FE0-98B3-0C9CCCD11A9C}"/>
                  </a:ext>
                </a:extLst>
              </p:cNvPr>
              <p:cNvSpPr/>
              <p:nvPr/>
            </p:nvSpPr>
            <p:spPr>
              <a:xfrm>
                <a:off x="5337486" y="981075"/>
                <a:ext cx="3439378"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47" name="TextBox 146">
                <a:extLst>
                  <a:ext uri="{FF2B5EF4-FFF2-40B4-BE49-F238E27FC236}">
                    <a16:creationId xmlns:a16="http://schemas.microsoft.com/office/drawing/2014/main" id="{ACABF9FB-C12D-465C-A470-6E543CF628DD}"/>
                  </a:ext>
                </a:extLst>
              </p:cNvPr>
              <p:cNvSpPr txBox="1"/>
              <p:nvPr/>
            </p:nvSpPr>
            <p:spPr>
              <a:xfrm>
                <a:off x="5692187" y="1040866"/>
                <a:ext cx="2729989" cy="197413"/>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수요자에게 어떻게 알려줄 것인가</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endPar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grpSp>
          <p:nvGrpSpPr>
            <p:cNvPr id="5" name="그룹 18">
              <a:extLst>
                <a:ext uri="{FF2B5EF4-FFF2-40B4-BE49-F238E27FC236}">
                  <a16:creationId xmlns:a16="http://schemas.microsoft.com/office/drawing/2014/main" id="{259A23CF-5A19-41E6-910C-9792F27C1447}"/>
                </a:ext>
              </a:extLst>
            </p:cNvPr>
            <p:cNvGrpSpPr/>
            <p:nvPr/>
          </p:nvGrpSpPr>
          <p:grpSpPr>
            <a:xfrm>
              <a:off x="3987575" y="2328408"/>
              <a:ext cx="1484711" cy="1335912"/>
              <a:chOff x="3907582" y="2621681"/>
              <a:chExt cx="1315844" cy="1335912"/>
            </a:xfrm>
          </p:grpSpPr>
          <p:sp>
            <p:nvSpPr>
              <p:cNvPr id="119" name="타원 118">
                <a:extLst>
                  <a:ext uri="{FF2B5EF4-FFF2-40B4-BE49-F238E27FC236}">
                    <a16:creationId xmlns:a16="http://schemas.microsoft.com/office/drawing/2014/main" id="{995F6D6B-EB2D-4861-8CC1-B606776870E7}"/>
                  </a:ext>
                </a:extLst>
              </p:cNvPr>
              <p:cNvSpPr/>
              <p:nvPr/>
            </p:nvSpPr>
            <p:spPr>
              <a:xfrm>
                <a:off x="3907582" y="2621681"/>
                <a:ext cx="1315844" cy="1335912"/>
              </a:xfrm>
              <a:prstGeom prst="ellipse">
                <a:avLst/>
              </a:prstGeom>
              <a:solidFill>
                <a:schemeClr val="bg1"/>
              </a:solidFill>
              <a:ln w="6350" cap="flat" cmpd="sng" algn="ctr">
                <a:noFill/>
                <a:prstDash val="solid"/>
              </a:ln>
              <a:effectLst>
                <a:outerShdw blurRad="63500" sx="102000" sy="102000" algn="ctr" rotWithShape="0">
                  <a:prstClr val="black">
                    <a:alpha val="40000"/>
                  </a:prstClr>
                </a:outerShdw>
              </a:effectLst>
            </p:spPr>
            <p:txBody>
              <a:bodyPr rtlCol="0" anchor="ctr"/>
              <a:lstStyle/>
              <a:p>
                <a:pPr algn="ctr">
                  <a:defRPr/>
                </a:pPr>
                <a:endParaRPr lang="ko-KR" altLang="en-US" sz="1200" b="1" dirty="0">
                  <a:solidFill>
                    <a:prstClr val="white"/>
                  </a:solidFill>
                  <a:latin typeface="KoPub돋움체 Bold" panose="02020603020101020101" pitchFamily="18" charset="-127"/>
                  <a:ea typeface="KoPub돋움체 Bold" panose="02020603020101020101" pitchFamily="18" charset="-127"/>
                </a:endParaRPr>
              </a:p>
            </p:txBody>
          </p:sp>
          <p:sp>
            <p:nvSpPr>
              <p:cNvPr id="126" name="타원 125">
                <a:extLst>
                  <a:ext uri="{FF2B5EF4-FFF2-40B4-BE49-F238E27FC236}">
                    <a16:creationId xmlns:a16="http://schemas.microsoft.com/office/drawing/2014/main" id="{6AE8E602-240B-4BDF-9B29-EDB87F84EF62}"/>
                  </a:ext>
                </a:extLst>
              </p:cNvPr>
              <p:cNvSpPr/>
              <p:nvPr/>
            </p:nvSpPr>
            <p:spPr>
              <a:xfrm>
                <a:off x="3974489" y="2689608"/>
                <a:ext cx="1182030" cy="1200058"/>
              </a:xfrm>
              <a:prstGeom prst="ellipse">
                <a:avLst/>
              </a:prstGeom>
              <a:solidFill>
                <a:srgbClr val="034A9F"/>
              </a:solidFill>
              <a:ln w="6350" cap="flat" cmpd="sng" algn="ctr">
                <a:solidFill>
                  <a:srgbClr val="023D84"/>
                </a:solidFill>
                <a:prstDash val="solid"/>
              </a:ln>
              <a:effectLst>
                <a:innerShdw dist="12700" dir="16200000">
                  <a:sysClr val="window" lastClr="FFFFFF">
                    <a:alpha val="50000"/>
                  </a:sysClr>
                </a:innerShdw>
              </a:effectLst>
            </p:spPr>
            <p:txBody>
              <a:bodyPr rtlCol="0" anchor="ctr"/>
              <a:lstStyle/>
              <a:p>
                <a:pPr algn="ctr">
                  <a:defRPr/>
                </a:pPr>
                <a:endParaRPr lang="ko-KR" altLang="en-US" sz="1200" b="1" dirty="0">
                  <a:solidFill>
                    <a:prstClr val="white"/>
                  </a:solidFill>
                  <a:latin typeface="KoPub돋움체 Bold" panose="02020603020101020101" pitchFamily="18" charset="-127"/>
                  <a:ea typeface="KoPub돋움체 Bold" panose="02020603020101020101" pitchFamily="18" charset="-127"/>
                </a:endParaRPr>
              </a:p>
            </p:txBody>
          </p:sp>
          <p:sp>
            <p:nvSpPr>
              <p:cNvPr id="133" name="타원 132">
                <a:extLst>
                  <a:ext uri="{FF2B5EF4-FFF2-40B4-BE49-F238E27FC236}">
                    <a16:creationId xmlns:a16="http://schemas.microsoft.com/office/drawing/2014/main" id="{CF6E4D19-87E3-4FC6-88D8-CBE2F98E3767}"/>
                  </a:ext>
                </a:extLst>
              </p:cNvPr>
              <p:cNvSpPr/>
              <p:nvPr/>
            </p:nvSpPr>
            <p:spPr>
              <a:xfrm>
                <a:off x="4007943" y="2723572"/>
                <a:ext cx="1115122" cy="1132130"/>
              </a:xfrm>
              <a:prstGeom prst="ellipse">
                <a:avLst/>
              </a:prstGeom>
              <a:gradFill>
                <a:gsLst>
                  <a:gs pos="40000">
                    <a:schemeClr val="bg1">
                      <a:alpha val="17000"/>
                    </a:schemeClr>
                  </a:gs>
                  <a:gs pos="41000">
                    <a:schemeClr val="bg1">
                      <a:alpha val="0"/>
                    </a:schemeClr>
                  </a:gs>
                </a:gsLst>
                <a:lin ang="3000000" scaled="0"/>
              </a:gradFill>
              <a:ln w="6350" cap="flat" cmpd="sng" algn="ctr">
                <a:noFill/>
                <a:prstDash val="solid"/>
              </a:ln>
              <a:effectLst/>
            </p:spPr>
            <p:txBody>
              <a:bodyPr rtlCol="0" anchor="ctr"/>
              <a:lstStyle/>
              <a:p>
                <a:pPr algn="ctr">
                  <a:defRPr/>
                </a:pPr>
                <a:endParaRPr lang="ko-KR" altLang="en-US" sz="1200" b="1" dirty="0">
                  <a:solidFill>
                    <a:prstClr val="white"/>
                  </a:solidFill>
                  <a:latin typeface="KoPub돋움체 Bold" panose="02020603020101020101" pitchFamily="18" charset="-127"/>
                  <a:ea typeface="KoPub돋움체 Bold" panose="02020603020101020101" pitchFamily="18" charset="-127"/>
                </a:endParaRPr>
              </a:p>
            </p:txBody>
          </p:sp>
          <p:sp>
            <p:nvSpPr>
              <p:cNvPr id="134" name="TextBox 133">
                <a:extLst>
                  <a:ext uri="{FF2B5EF4-FFF2-40B4-BE49-F238E27FC236}">
                    <a16:creationId xmlns:a16="http://schemas.microsoft.com/office/drawing/2014/main" id="{52082686-FF08-4036-B47F-89FF008C05CB}"/>
                  </a:ext>
                </a:extLst>
              </p:cNvPr>
              <p:cNvSpPr txBox="1"/>
              <p:nvPr/>
            </p:nvSpPr>
            <p:spPr>
              <a:xfrm>
                <a:off x="4038153" y="3057493"/>
                <a:ext cx="1053886" cy="203816"/>
              </a:xfrm>
              <a:prstGeom prst="rect">
                <a:avLst/>
              </a:prstGeom>
              <a:noFill/>
            </p:spPr>
            <p:txBody>
              <a:bodyPr wrap="none" lIns="0" tIns="0" rIns="0" bIns="0" rtlCol="0">
                <a:spAutoFit/>
              </a:bodyPr>
              <a:lstStyle/>
              <a:p>
                <a:pPr algn="ctr" fontAlgn="ctr">
                  <a:buClr>
                    <a:schemeClr val="tx1">
                      <a:lumMod val="50000"/>
                      <a:lumOff val="50000"/>
                    </a:schemeClr>
                  </a:buClr>
                  <a:defRPr/>
                </a:pPr>
                <a:r>
                  <a:rPr lang="ko-KR" altLang="en-US" sz="1600">
                    <a:ln>
                      <a:solidFill>
                        <a:schemeClr val="accent1">
                          <a:shade val="50000"/>
                          <a:alpha val="0"/>
                        </a:schemeClr>
                      </a:solidFill>
                    </a:ln>
                    <a:solidFill>
                      <a:schemeClr val="bg1"/>
                    </a:solidFill>
                    <a:effectLst>
                      <a:outerShdw blurRad="88900" algn="ctr" rotWithShape="0">
                        <a:prstClr val="black">
                          <a:alpha val="83000"/>
                        </a:prstClr>
                      </a:outerShdw>
                    </a:effectLst>
                    <a:latin typeface="KoPub돋움체 Bold" panose="02020603020101020101" pitchFamily="18" charset="-127"/>
                    <a:ea typeface="KoPub돋움체 Bold" panose="02020603020101020101" pitchFamily="18" charset="-127"/>
                  </a:rPr>
                  <a:t>테스트베드 </a:t>
                </a:r>
                <a:r>
                  <a:rPr lang="ko-KR" altLang="en-US" sz="1600" dirty="0">
                    <a:ln>
                      <a:solidFill>
                        <a:schemeClr val="accent1">
                          <a:shade val="50000"/>
                          <a:alpha val="0"/>
                        </a:schemeClr>
                      </a:solidFill>
                    </a:ln>
                    <a:solidFill>
                      <a:schemeClr val="bg1"/>
                    </a:solidFill>
                    <a:effectLst>
                      <a:outerShdw blurRad="88900" algn="ctr" rotWithShape="0">
                        <a:prstClr val="black">
                          <a:alpha val="83000"/>
                        </a:prstClr>
                      </a:outerShdw>
                    </a:effectLst>
                    <a:latin typeface="KoPub돋움체 Bold" panose="02020603020101020101" pitchFamily="18" charset="-127"/>
                    <a:ea typeface="KoPub돋움체 Bold" panose="02020603020101020101" pitchFamily="18" charset="-127"/>
                  </a:rPr>
                  <a:t>운영</a:t>
                </a:r>
                <a:endParaRPr lang="en-US" altLang="ko-KR" sz="1600" dirty="0">
                  <a:ln>
                    <a:solidFill>
                      <a:schemeClr val="accent1">
                        <a:shade val="50000"/>
                        <a:alpha val="0"/>
                      </a:schemeClr>
                    </a:solidFill>
                  </a:ln>
                  <a:solidFill>
                    <a:schemeClr val="bg1"/>
                  </a:solidFill>
                  <a:effectLst>
                    <a:outerShdw blurRad="88900" algn="ctr" rotWithShape="0">
                      <a:prstClr val="black">
                        <a:alpha val="83000"/>
                      </a:prstClr>
                    </a:outerShdw>
                  </a:effectLst>
                  <a:latin typeface="KoPub돋움체 Bold" panose="02020603020101020101" pitchFamily="18" charset="-127"/>
                  <a:ea typeface="KoPub돋움체 Bold" panose="02020603020101020101" pitchFamily="18" charset="-127"/>
                </a:endParaRPr>
              </a:p>
            </p:txBody>
          </p:sp>
        </p:grpSp>
        <p:grpSp>
          <p:nvGrpSpPr>
            <p:cNvPr id="6" name="그룹 19">
              <a:extLst>
                <a:ext uri="{FF2B5EF4-FFF2-40B4-BE49-F238E27FC236}">
                  <a16:creationId xmlns:a16="http://schemas.microsoft.com/office/drawing/2014/main" id="{42C8D8FC-21E1-401E-BEB6-1C7E8ED1A40B}"/>
                </a:ext>
              </a:extLst>
            </p:cNvPr>
            <p:cNvGrpSpPr/>
            <p:nvPr/>
          </p:nvGrpSpPr>
          <p:grpSpPr>
            <a:xfrm>
              <a:off x="1079799" y="3843583"/>
              <a:ext cx="3312368" cy="671263"/>
              <a:chOff x="2348282" y="3431984"/>
              <a:chExt cx="4447436" cy="1044000"/>
            </a:xfrm>
          </p:grpSpPr>
          <p:sp>
            <p:nvSpPr>
              <p:cNvPr id="114" name="사각형: 둥근 모서리 94">
                <a:extLst>
                  <a:ext uri="{FF2B5EF4-FFF2-40B4-BE49-F238E27FC236}">
                    <a16:creationId xmlns:a16="http://schemas.microsoft.com/office/drawing/2014/main" id="{37A0256D-FA25-49AE-8729-890F713C1AE5}"/>
                  </a:ext>
                </a:extLst>
              </p:cNvPr>
              <p:cNvSpPr/>
              <p:nvPr/>
            </p:nvSpPr>
            <p:spPr>
              <a:xfrm>
                <a:off x="2348282" y="3431984"/>
                <a:ext cx="4447436" cy="1044000"/>
              </a:xfrm>
              <a:prstGeom prst="rect">
                <a:avLst/>
              </a:prstGeom>
              <a:solidFill>
                <a:schemeClr val="bg1"/>
              </a:solidFill>
              <a:ln w="6350">
                <a:solidFill>
                  <a:schemeClr val="tx2">
                    <a:lumMod val="60000"/>
                    <a:lumOff val="40000"/>
                  </a:schemeClr>
                </a:solidFill>
              </a:ln>
              <a:effectLst>
                <a:outerShdw dist="38100" dir="5400000" algn="t"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15" name="TextBox 58">
                <a:extLst>
                  <a:ext uri="{FF2B5EF4-FFF2-40B4-BE49-F238E27FC236}">
                    <a16:creationId xmlns:a16="http://schemas.microsoft.com/office/drawing/2014/main" id="{EBC28D91-1F71-44DA-AB3D-CF2CCE4EC8D6}"/>
                  </a:ext>
                </a:extLst>
              </p:cNvPr>
              <p:cNvSpPr txBox="1">
                <a:spLocks noChangeArrowheads="1"/>
              </p:cNvSpPr>
              <p:nvPr/>
            </p:nvSpPr>
            <p:spPr bwMode="auto">
              <a:xfrm>
                <a:off x="2455628" y="3619670"/>
                <a:ext cx="4241894" cy="80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a:spcAft>
                    <a:spcPts val="200"/>
                  </a:spcAft>
                </a:pPr>
                <a:r>
                  <a:rPr lang="ko-KR" altLang="en-US"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rPr>
                  <a:t>실시간 모델링 및 호우시나리오 기반의</a:t>
                </a:r>
                <a:endParaRPr lang="en-US" altLang="ko-KR"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endParaRPr>
              </a:p>
              <a:p>
                <a:pPr algn="ctr">
                  <a:spcAft>
                    <a:spcPts val="200"/>
                  </a:spcAft>
                </a:pPr>
                <a:r>
                  <a:rPr lang="ko-KR" altLang="en-US"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rPr>
                  <a:t>홍수 감지 시스템 개발</a:t>
                </a:r>
              </a:p>
            </p:txBody>
          </p:sp>
        </p:grpSp>
        <p:sp>
          <p:nvSpPr>
            <p:cNvPr id="88" name="사각형: 둥근 모서리 94">
              <a:extLst>
                <a:ext uri="{FF2B5EF4-FFF2-40B4-BE49-F238E27FC236}">
                  <a16:creationId xmlns:a16="http://schemas.microsoft.com/office/drawing/2014/main" id="{37A0256D-FA25-49AE-8729-890F713C1AE5}"/>
                </a:ext>
              </a:extLst>
            </p:cNvPr>
            <p:cNvSpPr/>
            <p:nvPr/>
          </p:nvSpPr>
          <p:spPr>
            <a:xfrm>
              <a:off x="1511847" y="2399818"/>
              <a:ext cx="2255852" cy="626087"/>
            </a:xfrm>
            <a:prstGeom prst="rect">
              <a:avLst/>
            </a:prstGeom>
            <a:solidFill>
              <a:srgbClr val="E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ko-KR" altLang="en-US" sz="1600" spc="-200" dirty="0">
                  <a:solidFill>
                    <a:schemeClr val="accent1">
                      <a:lumMod val="75000"/>
                    </a:schemeClr>
                  </a:solidFill>
                  <a:latin typeface="KoPub돋움체 Bold" panose="02020603020101020101" pitchFamily="18" charset="-127"/>
                  <a:ea typeface="KoPub돋움체 Bold" panose="02020603020101020101" pitchFamily="18" charset="-127"/>
                </a:rPr>
                <a:t>실시간 홍수 및 침수 위험지수 개발</a:t>
              </a:r>
              <a:endParaRPr lang="en-US" altLang="ko-KR" sz="1600" spc="-200" dirty="0">
                <a:solidFill>
                  <a:schemeClr val="accent1">
                    <a:lumMod val="75000"/>
                  </a:schemeClr>
                </a:solidFill>
                <a:latin typeface="KoPub돋움체 Bold" panose="02020603020101020101" pitchFamily="18" charset="-127"/>
                <a:ea typeface="KoPub돋움체 Bold" panose="02020603020101020101" pitchFamily="18" charset="-127"/>
              </a:endParaRPr>
            </a:p>
            <a:p>
              <a:pPr algn="ctr">
                <a:lnSpc>
                  <a:spcPct val="120000"/>
                </a:lnSpc>
              </a:pP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한국건설기술연구원 </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공동</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endParaRPr lang="ko-KR" altLang="en-US" sz="1600" spc="-120" dirty="0">
                <a:solidFill>
                  <a:schemeClr val="accent1">
                    <a:lumMod val="75000"/>
                  </a:schemeClr>
                </a:solidFill>
                <a:latin typeface="KoPub돋움체 Light" panose="02020603020101020101" pitchFamily="18" charset="-127"/>
                <a:ea typeface="KoPub돋움체 Light" panose="02020603020101020101" pitchFamily="18" charset="-127"/>
              </a:endParaRPr>
            </a:p>
          </p:txBody>
        </p:sp>
        <p:sp>
          <p:nvSpPr>
            <p:cNvPr id="89" name="사각형: 둥근 모서리 94">
              <a:extLst>
                <a:ext uri="{FF2B5EF4-FFF2-40B4-BE49-F238E27FC236}">
                  <a16:creationId xmlns:a16="http://schemas.microsoft.com/office/drawing/2014/main" id="{37A0256D-FA25-49AE-8729-890F713C1AE5}"/>
                </a:ext>
              </a:extLst>
            </p:cNvPr>
            <p:cNvSpPr/>
            <p:nvPr/>
          </p:nvSpPr>
          <p:spPr>
            <a:xfrm>
              <a:off x="1511847" y="3116298"/>
              <a:ext cx="2255852" cy="626087"/>
            </a:xfrm>
            <a:prstGeom prst="rect">
              <a:avLst/>
            </a:prstGeom>
            <a:solidFill>
              <a:srgbClr val="E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ko-KR" altLang="en-US" sz="1600" spc="-120" dirty="0">
                  <a:solidFill>
                    <a:schemeClr val="accent1">
                      <a:lumMod val="75000"/>
                    </a:schemeClr>
                  </a:solidFill>
                  <a:latin typeface="KoPub돋움체 Bold" panose="02020603020101020101" pitchFamily="18" charset="-127"/>
                  <a:ea typeface="KoPub돋움체 Bold" panose="02020603020101020101" pitchFamily="18" charset="-127"/>
                </a:rPr>
                <a:t>실시간 위험지수 예측 시스템  </a:t>
              </a:r>
              <a:endParaRPr lang="en-US" altLang="ko-KR" sz="1600" spc="-120" dirty="0">
                <a:solidFill>
                  <a:schemeClr val="accent1">
                    <a:lumMod val="75000"/>
                  </a:schemeClr>
                </a:solidFill>
                <a:latin typeface="KoPub돋움체 Bold" panose="02020603020101020101" pitchFamily="18" charset="-127"/>
                <a:ea typeface="KoPub돋움체 Bold" panose="02020603020101020101" pitchFamily="18" charset="-127"/>
              </a:endParaRPr>
            </a:p>
            <a:p>
              <a:pPr algn="ctr">
                <a:lnSpc>
                  <a:spcPct val="120000"/>
                </a:lnSpc>
              </a:pPr>
              <a:r>
                <a:rPr lang="ko-KR" altLang="en-US" sz="1600" spc="-120" dirty="0">
                  <a:solidFill>
                    <a:schemeClr val="accent1">
                      <a:lumMod val="75000"/>
                    </a:schemeClr>
                  </a:solidFill>
                  <a:latin typeface="KoPub돋움체 Medium" panose="02020603020101020101" pitchFamily="18" charset="-127"/>
                  <a:ea typeface="KoPub돋움체 Medium" panose="02020603020101020101" pitchFamily="18" charset="-127"/>
                </a:rPr>
                <a:t>㈜</a:t>
              </a:r>
              <a:r>
                <a:rPr lang="ko-KR" altLang="en-US" sz="1400" spc="-120" dirty="0" err="1">
                  <a:solidFill>
                    <a:schemeClr val="accent1">
                      <a:lumMod val="75000"/>
                    </a:schemeClr>
                  </a:solidFill>
                  <a:latin typeface="KoPub돋움체 Light" panose="02020603020101020101" pitchFamily="18" charset="-127"/>
                  <a:ea typeface="KoPub돋움체 Light" panose="02020603020101020101" pitchFamily="18" charset="-127"/>
                </a:rPr>
                <a:t>헤르메시스</a:t>
              </a: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 </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공동</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endPar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endParaRPr>
            </a:p>
          </p:txBody>
        </p:sp>
        <p:grpSp>
          <p:nvGrpSpPr>
            <p:cNvPr id="7" name="그룹 22">
              <a:extLst>
                <a:ext uri="{FF2B5EF4-FFF2-40B4-BE49-F238E27FC236}">
                  <a16:creationId xmlns:a16="http://schemas.microsoft.com/office/drawing/2014/main" id="{42C8D8FC-21E1-401E-BEB6-1C7E8ED1A40B}"/>
                </a:ext>
              </a:extLst>
            </p:cNvPr>
            <p:cNvGrpSpPr/>
            <p:nvPr/>
          </p:nvGrpSpPr>
          <p:grpSpPr>
            <a:xfrm>
              <a:off x="4965737" y="3837858"/>
              <a:ext cx="3312368" cy="671262"/>
              <a:chOff x="2348282" y="3431984"/>
              <a:chExt cx="4447436" cy="1044000"/>
            </a:xfrm>
          </p:grpSpPr>
          <p:sp>
            <p:nvSpPr>
              <p:cNvPr id="112" name="사각형: 둥근 모서리 94">
                <a:extLst>
                  <a:ext uri="{FF2B5EF4-FFF2-40B4-BE49-F238E27FC236}">
                    <a16:creationId xmlns:a16="http://schemas.microsoft.com/office/drawing/2014/main" id="{37A0256D-FA25-49AE-8729-890F713C1AE5}"/>
                  </a:ext>
                </a:extLst>
              </p:cNvPr>
              <p:cNvSpPr/>
              <p:nvPr/>
            </p:nvSpPr>
            <p:spPr>
              <a:xfrm>
                <a:off x="2348282" y="3431984"/>
                <a:ext cx="4447436" cy="1044000"/>
              </a:xfrm>
              <a:prstGeom prst="rect">
                <a:avLst/>
              </a:prstGeom>
              <a:solidFill>
                <a:schemeClr val="bg1"/>
              </a:solidFill>
              <a:ln w="6350">
                <a:solidFill>
                  <a:schemeClr val="tx2">
                    <a:lumMod val="60000"/>
                    <a:lumOff val="40000"/>
                  </a:schemeClr>
                </a:solidFill>
              </a:ln>
              <a:effectLst>
                <a:outerShdw dist="38100" dir="5400000" algn="t"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13" name="TextBox 58">
                <a:extLst>
                  <a:ext uri="{FF2B5EF4-FFF2-40B4-BE49-F238E27FC236}">
                    <a16:creationId xmlns:a16="http://schemas.microsoft.com/office/drawing/2014/main" id="{EBC28D91-1F71-44DA-AB3D-CF2CCE4EC8D6}"/>
                  </a:ext>
                </a:extLst>
              </p:cNvPr>
              <p:cNvSpPr txBox="1">
                <a:spLocks noChangeArrowheads="1"/>
              </p:cNvSpPr>
              <p:nvPr/>
            </p:nvSpPr>
            <p:spPr bwMode="auto">
              <a:xfrm>
                <a:off x="2455628" y="3619670"/>
                <a:ext cx="4241894" cy="8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a:spcAft>
                    <a:spcPts val="200"/>
                  </a:spcAft>
                </a:pPr>
                <a:r>
                  <a:rPr lang="ko-KR" altLang="en-US"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rPr>
                  <a:t>제주지역 맞춤형 안전지원 기술 기반의</a:t>
                </a:r>
                <a:endParaRPr lang="en-US" altLang="ko-KR"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endParaRPr>
              </a:p>
              <a:p>
                <a:pPr algn="ctr">
                  <a:spcAft>
                    <a:spcPts val="200"/>
                  </a:spcAft>
                </a:pPr>
                <a:r>
                  <a:rPr lang="ko-KR" altLang="en-US" sz="1600" b="1" spc="-30" dirty="0">
                    <a:ln>
                      <a:solidFill>
                        <a:schemeClr val="accent1">
                          <a:alpha val="0"/>
                        </a:schemeClr>
                      </a:solidFill>
                    </a:ln>
                    <a:solidFill>
                      <a:srgbClr val="0070C0"/>
                    </a:solidFill>
                    <a:latin typeface="KoPub돋움체 Medium" panose="02020603020101020101" pitchFamily="18" charset="-127"/>
                    <a:ea typeface="KoPub돋움체 Medium" panose="02020603020101020101" pitchFamily="18" charset="-127"/>
                    <a:cs typeface="Arial" panose="020B0604020202020204" pitchFamily="34" charset="0"/>
                  </a:rPr>
                  <a:t>안전지원 기술 통합 시스템 개발</a:t>
                </a:r>
              </a:p>
            </p:txBody>
          </p:sp>
        </p:grpSp>
        <p:sp>
          <p:nvSpPr>
            <p:cNvPr id="91" name="사각형: 둥근 모서리 94">
              <a:extLst>
                <a:ext uri="{FF2B5EF4-FFF2-40B4-BE49-F238E27FC236}">
                  <a16:creationId xmlns:a16="http://schemas.microsoft.com/office/drawing/2014/main" id="{37A0256D-FA25-49AE-8729-890F713C1AE5}"/>
                </a:ext>
              </a:extLst>
            </p:cNvPr>
            <p:cNvSpPr/>
            <p:nvPr/>
          </p:nvSpPr>
          <p:spPr>
            <a:xfrm>
              <a:off x="5636714" y="2394094"/>
              <a:ext cx="2255852" cy="626087"/>
            </a:xfrm>
            <a:prstGeom prst="rect">
              <a:avLst/>
            </a:prstGeom>
            <a:solidFill>
              <a:srgbClr val="E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ko-KR" altLang="en-US" sz="1600" spc="-120" dirty="0">
                  <a:solidFill>
                    <a:schemeClr val="accent1">
                      <a:lumMod val="75000"/>
                    </a:schemeClr>
                  </a:solidFill>
                  <a:latin typeface="KoPub돋움체 Bold" panose="02020603020101020101" pitchFamily="18" charset="-127"/>
                  <a:ea typeface="KoPub돋움체 Bold" panose="02020603020101020101" pitchFamily="18" charset="-127"/>
                </a:rPr>
                <a:t>제주 맞춤형 안전지원 기술</a:t>
              </a:r>
              <a:endParaRPr lang="en-US" altLang="ko-KR" sz="1600" spc="-120" dirty="0">
                <a:solidFill>
                  <a:schemeClr val="accent1">
                    <a:lumMod val="75000"/>
                  </a:schemeClr>
                </a:solidFill>
                <a:latin typeface="KoPub돋움체 Bold" panose="02020603020101020101" pitchFamily="18" charset="-127"/>
                <a:ea typeface="KoPub돋움체 Bold" panose="02020603020101020101" pitchFamily="18" charset="-127"/>
              </a:endParaRPr>
            </a:p>
            <a:p>
              <a:pPr algn="ctr">
                <a:lnSpc>
                  <a:spcPct val="120000"/>
                </a:lnSpc>
              </a:pP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제주연구원 </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주관</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endPar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endParaRPr>
            </a:p>
          </p:txBody>
        </p:sp>
        <p:sp>
          <p:nvSpPr>
            <p:cNvPr id="92" name="사각형: 둥근 모서리 94">
              <a:extLst>
                <a:ext uri="{FF2B5EF4-FFF2-40B4-BE49-F238E27FC236}">
                  <a16:creationId xmlns:a16="http://schemas.microsoft.com/office/drawing/2014/main" id="{37A0256D-FA25-49AE-8729-890F713C1AE5}"/>
                </a:ext>
              </a:extLst>
            </p:cNvPr>
            <p:cNvSpPr/>
            <p:nvPr/>
          </p:nvSpPr>
          <p:spPr>
            <a:xfrm>
              <a:off x="5636714" y="3110574"/>
              <a:ext cx="2255852" cy="626087"/>
            </a:xfrm>
            <a:prstGeom prst="rect">
              <a:avLst/>
            </a:prstGeom>
            <a:solidFill>
              <a:srgbClr val="E7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ko-KR" altLang="en-US" sz="1600" spc="-120" dirty="0">
                  <a:solidFill>
                    <a:schemeClr val="accent1">
                      <a:lumMod val="75000"/>
                    </a:schemeClr>
                  </a:solidFill>
                  <a:latin typeface="KoPub돋움체 Bold" panose="02020603020101020101" pitchFamily="18" charset="-127"/>
                  <a:ea typeface="KoPub돋움체 Bold" panose="02020603020101020101" pitchFamily="18" charset="-127"/>
                </a:rPr>
                <a:t>안전 감시 및 지원 시스템</a:t>
              </a:r>
              <a:endParaRPr lang="en-US" altLang="ko-KR" sz="1600" spc="-120" dirty="0">
                <a:solidFill>
                  <a:schemeClr val="accent1">
                    <a:lumMod val="75000"/>
                  </a:schemeClr>
                </a:solidFill>
                <a:latin typeface="KoPub돋움체 Bold" panose="02020603020101020101" pitchFamily="18" charset="-127"/>
                <a:ea typeface="KoPub돋움체 Bold" panose="02020603020101020101" pitchFamily="18" charset="-127"/>
              </a:endParaRPr>
            </a:p>
            <a:p>
              <a:pPr algn="ctr">
                <a:lnSpc>
                  <a:spcPct val="120000"/>
                </a:lnSpc>
              </a:pP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r>
                <a:rPr lang="ko-KR" altLang="en-US" sz="1400" spc="-120" dirty="0" err="1">
                  <a:solidFill>
                    <a:schemeClr val="accent1">
                      <a:lumMod val="75000"/>
                    </a:schemeClr>
                  </a:solidFill>
                  <a:latin typeface="KoPub돋움체 Light" panose="02020603020101020101" pitchFamily="18" charset="-127"/>
                  <a:ea typeface="KoPub돋움체 Light" panose="02020603020101020101" pitchFamily="18" charset="-127"/>
                </a:rPr>
                <a:t>슈퍼스타트</a:t>
              </a: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 </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r>
                <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rPr>
                <a:t>공동</a:t>
              </a:r>
              <a:r>
                <a:rPr lang="en-US" altLang="ko-KR" sz="1400" spc="-120" dirty="0">
                  <a:solidFill>
                    <a:schemeClr val="accent1">
                      <a:lumMod val="75000"/>
                    </a:schemeClr>
                  </a:solidFill>
                  <a:latin typeface="KoPub돋움체 Light" panose="02020603020101020101" pitchFamily="18" charset="-127"/>
                  <a:ea typeface="KoPub돋움체 Light" panose="02020603020101020101" pitchFamily="18" charset="-127"/>
                </a:rPr>
                <a:t>)</a:t>
              </a:r>
              <a:endParaRPr lang="ko-KR" altLang="en-US" sz="1400" spc="-120" dirty="0">
                <a:solidFill>
                  <a:schemeClr val="accent1">
                    <a:lumMod val="75000"/>
                  </a:schemeClr>
                </a:solidFill>
                <a:latin typeface="KoPub돋움체 Light" panose="02020603020101020101" pitchFamily="18" charset="-127"/>
                <a:ea typeface="KoPub돋움체 Light" panose="02020603020101020101" pitchFamily="18" charset="-127"/>
              </a:endParaRPr>
            </a:p>
          </p:txBody>
        </p:sp>
        <p:sp>
          <p:nvSpPr>
            <p:cNvPr id="93" name="직사각형 92"/>
            <p:cNvSpPr/>
            <p:nvPr/>
          </p:nvSpPr>
          <p:spPr>
            <a:xfrm>
              <a:off x="4125889" y="3018387"/>
              <a:ext cx="1225344" cy="259866"/>
            </a:xfrm>
            <a:prstGeom prst="rect">
              <a:avLst/>
            </a:prstGeom>
          </p:spPr>
          <p:txBody>
            <a:bodyPr wrap="none">
              <a:spAutoFit/>
            </a:bodyPr>
            <a:lstStyle/>
            <a:p>
              <a:pPr algn="ctr">
                <a:lnSpc>
                  <a:spcPct val="120000"/>
                </a:lnSpc>
              </a:pPr>
              <a:r>
                <a:rPr lang="ko-KR" altLang="en-US" sz="1200" spc="-120" dirty="0">
                  <a:solidFill>
                    <a:schemeClr val="bg1"/>
                  </a:solidFill>
                  <a:latin typeface="KoPub돋움체 Light" panose="02020603020101020101" pitchFamily="18" charset="-127"/>
                  <a:ea typeface="KoPub돋움체 Light" panose="02020603020101020101" pitchFamily="18" charset="-127"/>
                </a:rPr>
                <a:t>㈜</a:t>
              </a:r>
              <a:r>
                <a:rPr lang="ko-KR" altLang="en-US" sz="1200" spc="-120" dirty="0" err="1">
                  <a:solidFill>
                    <a:schemeClr val="bg1"/>
                  </a:solidFill>
                  <a:latin typeface="KoPub돋움체 Light" panose="02020603020101020101" pitchFamily="18" charset="-127"/>
                  <a:ea typeface="KoPub돋움체 Light" panose="02020603020101020101" pitchFamily="18" charset="-127"/>
                </a:rPr>
                <a:t>가온도시정보</a:t>
              </a:r>
              <a:r>
                <a:rPr lang="ko-KR" altLang="en-US" sz="1200" spc="-120" dirty="0">
                  <a:solidFill>
                    <a:schemeClr val="bg1"/>
                  </a:solidFill>
                  <a:latin typeface="KoPub돋움체 Light" panose="02020603020101020101" pitchFamily="18" charset="-127"/>
                  <a:ea typeface="KoPub돋움체 Light" panose="02020603020101020101" pitchFamily="18" charset="-127"/>
                </a:rPr>
                <a:t> </a:t>
              </a:r>
              <a:r>
                <a:rPr lang="en-US" altLang="ko-KR" sz="1200" spc="-120" dirty="0">
                  <a:solidFill>
                    <a:schemeClr val="bg1"/>
                  </a:solidFill>
                  <a:latin typeface="KoPub돋움체 Light" panose="02020603020101020101" pitchFamily="18" charset="-127"/>
                  <a:ea typeface="KoPub돋움체 Light" panose="02020603020101020101" pitchFamily="18" charset="-127"/>
                </a:rPr>
                <a:t>(</a:t>
              </a:r>
              <a:r>
                <a:rPr lang="ko-KR" altLang="en-US" sz="1200" spc="-120" dirty="0">
                  <a:solidFill>
                    <a:schemeClr val="bg1"/>
                  </a:solidFill>
                  <a:latin typeface="KoPub돋움체 Light" panose="02020603020101020101" pitchFamily="18" charset="-127"/>
                  <a:ea typeface="KoPub돋움체 Light" panose="02020603020101020101" pitchFamily="18" charset="-127"/>
                </a:rPr>
                <a:t>공동</a:t>
              </a:r>
              <a:r>
                <a:rPr lang="en-US" altLang="ko-KR" sz="1200" spc="-120" dirty="0">
                  <a:solidFill>
                    <a:schemeClr val="bg1"/>
                  </a:solidFill>
                  <a:latin typeface="KoPub돋움체 Light" panose="02020603020101020101" pitchFamily="18" charset="-127"/>
                  <a:ea typeface="KoPub돋움체 Light" panose="02020603020101020101" pitchFamily="18" charset="-127"/>
                </a:rPr>
                <a:t>)</a:t>
              </a:r>
              <a:endParaRPr lang="ko-KR" altLang="en-US" sz="1200" spc="-120" dirty="0">
                <a:solidFill>
                  <a:schemeClr val="bg1"/>
                </a:solidFill>
                <a:latin typeface="KoPub돋움체 Light" panose="02020603020101020101" pitchFamily="18" charset="-127"/>
                <a:ea typeface="KoPub돋움체 Light" panose="02020603020101020101" pitchFamily="18" charset="-127"/>
              </a:endParaRPr>
            </a:p>
          </p:txBody>
        </p:sp>
        <p:cxnSp>
          <p:nvCxnSpPr>
            <p:cNvPr id="94" name="직선 연결선 93">
              <a:extLst>
                <a:ext uri="{FF2B5EF4-FFF2-40B4-BE49-F238E27FC236}">
                  <a16:creationId xmlns:a16="http://schemas.microsoft.com/office/drawing/2014/main" id="{297CDF28-9811-43EE-A229-328FC78FB1A6}"/>
                </a:ext>
              </a:extLst>
            </p:cNvPr>
            <p:cNvCxnSpPr>
              <a:cxnSpLocks/>
            </p:cNvCxnSpPr>
            <p:nvPr/>
          </p:nvCxnSpPr>
          <p:spPr>
            <a:xfrm flipH="1">
              <a:off x="1251897" y="5377860"/>
              <a:ext cx="6894625" cy="0"/>
            </a:xfrm>
            <a:prstGeom prst="line">
              <a:avLst/>
            </a:prstGeom>
            <a:noFill/>
            <a:ln w="38100" cap="flat" cmpd="sng" algn="ct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cxnSp>
        <p:cxnSp>
          <p:nvCxnSpPr>
            <p:cNvPr id="95" name="직선 연결선 94">
              <a:extLst>
                <a:ext uri="{FF2B5EF4-FFF2-40B4-BE49-F238E27FC236}">
                  <a16:creationId xmlns:a16="http://schemas.microsoft.com/office/drawing/2014/main" id="{297CDF28-9811-43EE-A229-328FC78FB1A6}"/>
                </a:ext>
              </a:extLst>
            </p:cNvPr>
            <p:cNvCxnSpPr>
              <a:cxnSpLocks/>
            </p:cNvCxnSpPr>
            <p:nvPr/>
          </p:nvCxnSpPr>
          <p:spPr>
            <a:xfrm flipH="1">
              <a:off x="1251897" y="4869160"/>
              <a:ext cx="6894625" cy="0"/>
            </a:xfrm>
            <a:prstGeom prst="line">
              <a:avLst/>
            </a:prstGeom>
            <a:noFill/>
            <a:ln w="38100" cap="flat" cmpd="sng" algn="ct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cxnSp>
        <p:sp>
          <p:nvSpPr>
            <p:cNvPr id="96" name="직사각형 95"/>
            <p:cNvSpPr/>
            <p:nvPr/>
          </p:nvSpPr>
          <p:spPr>
            <a:xfrm>
              <a:off x="1237538" y="4942987"/>
              <a:ext cx="6908984" cy="461665"/>
            </a:xfrm>
            <a:prstGeom prst="rect">
              <a:avLst/>
            </a:prstGeom>
          </p:spPr>
          <p:txBody>
            <a:bodyPr wrap="square">
              <a:spAutoFit/>
            </a:bodyPr>
            <a:lstStyle/>
            <a:p>
              <a:pPr algn="ctr"/>
              <a:r>
                <a:rPr lang="ko-KR" altLang="en-US" sz="2400" spc="-120" dirty="0">
                  <a:solidFill>
                    <a:schemeClr val="accent1">
                      <a:lumMod val="75000"/>
                    </a:schemeClr>
                  </a:solidFill>
                  <a:latin typeface="KoPub돋움체 Bold" panose="02020603020101020101" pitchFamily="18" charset="-127"/>
                  <a:ea typeface="KoPub돋움체 Bold" panose="02020603020101020101" pitchFamily="18" charset="-127"/>
                </a:rPr>
                <a:t>홍수 대응 역량 강화로 </a:t>
              </a:r>
              <a:r>
                <a:rPr lang="en-US" altLang="ko-KR" sz="2400" spc="-120" dirty="0">
                  <a:solidFill>
                    <a:schemeClr val="accent1">
                      <a:lumMod val="75000"/>
                    </a:schemeClr>
                  </a:solidFill>
                  <a:latin typeface="KoPub돋움체 Bold" panose="02020603020101020101" pitchFamily="18" charset="-127"/>
                  <a:ea typeface="KoPub돋움체 Bold" panose="02020603020101020101" pitchFamily="18" charset="-127"/>
                </a:rPr>
                <a:t>‘</a:t>
              </a:r>
              <a:r>
                <a:rPr lang="ko-KR" altLang="en-US" sz="2400" spc="-120" dirty="0">
                  <a:solidFill>
                    <a:schemeClr val="accent1">
                      <a:lumMod val="75000"/>
                    </a:schemeClr>
                  </a:solidFill>
                  <a:latin typeface="KoPub돋움체 Bold" panose="02020603020101020101" pitchFamily="18" charset="-127"/>
                  <a:ea typeface="KoPub돋움체 Bold" panose="02020603020101020101" pitchFamily="18" charset="-127"/>
                </a:rPr>
                <a:t>안전</a:t>
              </a:r>
              <a:r>
                <a:rPr lang="en-US" altLang="ko-KR" sz="2400" dirty="0">
                  <a:solidFill>
                    <a:schemeClr val="accent1">
                      <a:lumMod val="75000"/>
                    </a:schemeClr>
                  </a:solidFill>
                  <a:latin typeface="KoPub돋움체 Bold" panose="02020603020101020101" pitchFamily="18" charset="-127"/>
                  <a:ea typeface="KoPub돋움체 Bold" panose="02020603020101020101" pitchFamily="18" charset="-127"/>
                </a:rPr>
                <a:t>·</a:t>
              </a:r>
              <a:r>
                <a:rPr lang="ko-KR" altLang="en-US" sz="2400" spc="-120" dirty="0">
                  <a:solidFill>
                    <a:schemeClr val="accent1">
                      <a:lumMod val="75000"/>
                    </a:schemeClr>
                  </a:solidFill>
                  <a:latin typeface="KoPub돋움체 Bold" panose="02020603020101020101" pitchFamily="18" charset="-127"/>
                  <a:ea typeface="KoPub돋움체 Bold" panose="02020603020101020101" pitchFamily="18" charset="-127"/>
                </a:rPr>
                <a:t>안심</a:t>
              </a:r>
              <a:r>
                <a:rPr lang="en-US" altLang="ko-KR" sz="2400" dirty="0">
                  <a:solidFill>
                    <a:schemeClr val="accent1">
                      <a:lumMod val="75000"/>
                    </a:schemeClr>
                  </a:solidFill>
                  <a:latin typeface="KoPub돋움체 Bold" panose="02020603020101020101" pitchFamily="18" charset="-127"/>
                  <a:ea typeface="KoPub돋움체 Bold" panose="02020603020101020101" pitchFamily="18" charset="-127"/>
                </a:rPr>
                <a:t>·</a:t>
              </a:r>
              <a:r>
                <a:rPr lang="ko-KR" altLang="en-US" sz="2400" spc="-120" dirty="0">
                  <a:solidFill>
                    <a:schemeClr val="accent1">
                      <a:lumMod val="75000"/>
                    </a:schemeClr>
                  </a:solidFill>
                  <a:latin typeface="KoPub돋움체 Bold" panose="02020603020101020101" pitchFamily="18" charset="-127"/>
                  <a:ea typeface="KoPub돋움체 Bold" panose="02020603020101020101" pitchFamily="18" charset="-127"/>
                </a:rPr>
                <a:t>편안</a:t>
              </a:r>
              <a:r>
                <a:rPr lang="en-US" altLang="ko-KR" sz="2400" spc="-120" dirty="0">
                  <a:solidFill>
                    <a:schemeClr val="accent1">
                      <a:lumMod val="75000"/>
                    </a:schemeClr>
                  </a:solidFill>
                  <a:latin typeface="KoPub돋움체 Bold" panose="02020603020101020101" pitchFamily="18" charset="-127"/>
                  <a:ea typeface="KoPub돋움체 Bold" panose="02020603020101020101" pitchFamily="18" charset="-127"/>
                </a:rPr>
                <a:t>(3</a:t>
              </a:r>
              <a:r>
                <a:rPr lang="ko-KR" altLang="en-US" sz="2400" dirty="0">
                  <a:solidFill>
                    <a:schemeClr val="accent1">
                      <a:lumMod val="75000"/>
                    </a:schemeClr>
                  </a:solidFill>
                  <a:latin typeface="KoPub돋움체 Bold" panose="02020603020101020101" pitchFamily="18" charset="-127"/>
                  <a:ea typeface="KoPub돋움체 Bold" panose="02020603020101020101" pitchFamily="18" charset="-127"/>
                </a:rPr>
                <a:t>安</a:t>
              </a:r>
              <a:r>
                <a:rPr lang="en-US" altLang="ko-KR" sz="2400" spc="-120" dirty="0">
                  <a:solidFill>
                    <a:schemeClr val="accent1">
                      <a:lumMod val="75000"/>
                    </a:schemeClr>
                  </a:solidFill>
                  <a:latin typeface="KoPub돋움체 Bold" panose="02020603020101020101" pitchFamily="18" charset="-127"/>
                  <a:ea typeface="KoPub돋움체 Bold" panose="02020603020101020101" pitchFamily="18" charset="-127"/>
                </a:rPr>
                <a:t>)</a:t>
              </a:r>
              <a:r>
                <a:rPr lang="ko-KR" altLang="en-US" sz="2400" spc="-120" dirty="0">
                  <a:solidFill>
                    <a:schemeClr val="accent1">
                      <a:lumMod val="75000"/>
                    </a:schemeClr>
                  </a:solidFill>
                  <a:latin typeface="KoPub돋움체 Bold" panose="02020603020101020101" pitchFamily="18" charset="-127"/>
                  <a:ea typeface="KoPub돋움체 Bold" panose="02020603020101020101" pitchFamily="18" charset="-127"/>
                </a:rPr>
                <a:t> 제주</a:t>
              </a:r>
              <a:r>
                <a:rPr lang="en-US" altLang="ko-KR" sz="2400" spc="-120" dirty="0">
                  <a:solidFill>
                    <a:schemeClr val="accent1">
                      <a:lumMod val="75000"/>
                    </a:schemeClr>
                  </a:solidFill>
                  <a:latin typeface="KoPub돋움체 Bold" panose="02020603020101020101" pitchFamily="18" charset="-127"/>
                  <a:ea typeface="KoPub돋움체 Bold" panose="02020603020101020101" pitchFamily="18" charset="-127"/>
                </a:rPr>
                <a:t>’</a:t>
              </a:r>
              <a:r>
                <a:rPr lang="ko-KR" altLang="en-US" sz="2400" spc="-120" dirty="0">
                  <a:solidFill>
                    <a:schemeClr val="accent1">
                      <a:lumMod val="75000"/>
                    </a:schemeClr>
                  </a:solidFill>
                  <a:latin typeface="KoPub돋움체 Bold" panose="02020603020101020101" pitchFamily="18" charset="-127"/>
                  <a:ea typeface="KoPub돋움체 Bold" panose="02020603020101020101" pitchFamily="18" charset="-127"/>
                </a:rPr>
                <a:t> 실현</a:t>
              </a:r>
              <a:endParaRPr lang="ko-KR" altLang="en-US" sz="2400" dirty="0">
                <a:solidFill>
                  <a:schemeClr val="accent1">
                    <a:lumMod val="75000"/>
                  </a:schemeClr>
                </a:solidFill>
                <a:latin typeface="KoPub돋움체 Bold" panose="02020603020101020101" pitchFamily="18" charset="-127"/>
                <a:ea typeface="KoPub돋움체 Bold" panose="02020603020101020101" pitchFamily="18" charset="-127"/>
              </a:endParaRPr>
            </a:p>
          </p:txBody>
        </p:sp>
        <p:sp>
          <p:nvSpPr>
            <p:cNvPr id="97" name="직사각형 96"/>
            <p:cNvSpPr/>
            <p:nvPr/>
          </p:nvSpPr>
          <p:spPr>
            <a:xfrm>
              <a:off x="4391448" y="4306843"/>
              <a:ext cx="655949" cy="307777"/>
            </a:xfrm>
            <a:prstGeom prst="rect">
              <a:avLst/>
            </a:prstGeom>
          </p:spPr>
          <p:txBody>
            <a:bodyPr wrap="none">
              <a:spAutoFit/>
            </a:bodyPr>
            <a:lstStyle/>
            <a:p>
              <a:r>
                <a:rPr lang="ko-KR" altLang="en-US" sz="1400" dirty="0">
                  <a:ln>
                    <a:solidFill>
                      <a:schemeClr val="accent1">
                        <a:shade val="50000"/>
                        <a:alpha val="0"/>
                      </a:schemeClr>
                    </a:solidFill>
                  </a:ln>
                  <a:solidFill>
                    <a:schemeClr val="tx2">
                      <a:lumMod val="60000"/>
                      <a:lumOff val="40000"/>
                    </a:schemeClr>
                  </a:solidFill>
                  <a:effectLst>
                    <a:outerShdw blurRad="88900" algn="ctr" rotWithShape="0">
                      <a:prstClr val="black">
                        <a:alpha val="83000"/>
                      </a:prstClr>
                    </a:outerShdw>
                  </a:effectLst>
                  <a:latin typeface="KoPub돋움체 Bold" panose="02020603020101020101" pitchFamily="18" charset="-127"/>
                  <a:ea typeface="KoPub돋움체 Bold" panose="02020603020101020101" pitchFamily="18" charset="-127"/>
                </a:rPr>
                <a:t>실증화</a:t>
              </a:r>
              <a:endParaRPr lang="ko-KR" altLang="en-US" sz="1400" dirty="0">
                <a:solidFill>
                  <a:schemeClr val="tx2">
                    <a:lumMod val="60000"/>
                    <a:lumOff val="40000"/>
                  </a:schemeClr>
                </a:solidFill>
              </a:endParaRPr>
            </a:p>
          </p:txBody>
        </p:sp>
        <p:grpSp>
          <p:nvGrpSpPr>
            <p:cNvPr id="8" name="그룹 35">
              <a:extLst>
                <a:ext uri="{FF2B5EF4-FFF2-40B4-BE49-F238E27FC236}">
                  <a16:creationId xmlns:a16="http://schemas.microsoft.com/office/drawing/2014/main" id="{B6DB1FF9-9335-4A7D-AE67-0FABC8363FE9}"/>
                </a:ext>
              </a:extLst>
            </p:cNvPr>
            <p:cNvGrpSpPr/>
            <p:nvPr/>
          </p:nvGrpSpPr>
          <p:grpSpPr>
            <a:xfrm>
              <a:off x="4480904" y="4569203"/>
              <a:ext cx="411486" cy="248717"/>
              <a:chOff x="7142113" y="4674157"/>
              <a:chExt cx="704850" cy="442613"/>
            </a:xfrm>
            <a:solidFill>
              <a:schemeClr val="tx2">
                <a:lumMod val="20000"/>
                <a:lumOff val="80000"/>
              </a:schemeClr>
            </a:solidFill>
          </p:grpSpPr>
          <p:grpSp>
            <p:nvGrpSpPr>
              <p:cNvPr id="9" name="그룹 36">
                <a:extLst>
                  <a:ext uri="{FF2B5EF4-FFF2-40B4-BE49-F238E27FC236}">
                    <a16:creationId xmlns:a16="http://schemas.microsoft.com/office/drawing/2014/main" id="{8F357B1B-DF99-4F37-9C62-537DB31B86DA}"/>
                  </a:ext>
                </a:extLst>
              </p:cNvPr>
              <p:cNvGrpSpPr/>
              <p:nvPr/>
            </p:nvGrpSpPr>
            <p:grpSpPr>
              <a:xfrm rot="5400000">
                <a:off x="7443765" y="4372505"/>
                <a:ext cx="101546" cy="704850"/>
                <a:chOff x="5855939" y="2447925"/>
                <a:chExt cx="101546" cy="704850"/>
              </a:xfrm>
              <a:grpFill/>
            </p:grpSpPr>
            <p:sp>
              <p:nvSpPr>
                <p:cNvPr id="107" name="타원 106">
                  <a:extLst>
                    <a:ext uri="{FF2B5EF4-FFF2-40B4-BE49-F238E27FC236}">
                      <a16:creationId xmlns:a16="http://schemas.microsoft.com/office/drawing/2014/main" id="{C744B0A2-80AF-46CB-BB26-742FFB7ABAAD}"/>
                    </a:ext>
                  </a:extLst>
                </p:cNvPr>
                <p:cNvSpPr/>
                <p:nvPr/>
              </p:nvSpPr>
              <p:spPr>
                <a:xfrm>
                  <a:off x="5855939" y="2447925"/>
                  <a:ext cx="101546" cy="101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8" name="타원 107">
                  <a:extLst>
                    <a:ext uri="{FF2B5EF4-FFF2-40B4-BE49-F238E27FC236}">
                      <a16:creationId xmlns:a16="http://schemas.microsoft.com/office/drawing/2014/main" id="{4B7309B5-0D54-4D50-B185-E67E68AD8AED}"/>
                    </a:ext>
                  </a:extLst>
                </p:cNvPr>
                <p:cNvSpPr/>
                <p:nvPr/>
              </p:nvSpPr>
              <p:spPr>
                <a:xfrm>
                  <a:off x="5855939" y="2598751"/>
                  <a:ext cx="101546" cy="101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9" name="타원 108">
                  <a:extLst>
                    <a:ext uri="{FF2B5EF4-FFF2-40B4-BE49-F238E27FC236}">
                      <a16:creationId xmlns:a16="http://schemas.microsoft.com/office/drawing/2014/main" id="{802F5AAA-089E-4E7A-810A-33CB46EEECBE}"/>
                    </a:ext>
                  </a:extLst>
                </p:cNvPr>
                <p:cNvSpPr/>
                <p:nvPr/>
              </p:nvSpPr>
              <p:spPr>
                <a:xfrm>
                  <a:off x="5855939" y="2749577"/>
                  <a:ext cx="101546" cy="101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10" name="타원 109">
                  <a:extLst>
                    <a:ext uri="{FF2B5EF4-FFF2-40B4-BE49-F238E27FC236}">
                      <a16:creationId xmlns:a16="http://schemas.microsoft.com/office/drawing/2014/main" id="{52705384-9CE2-49E5-ABE6-F2DFB65DAA70}"/>
                    </a:ext>
                  </a:extLst>
                </p:cNvPr>
                <p:cNvSpPr/>
                <p:nvPr/>
              </p:nvSpPr>
              <p:spPr>
                <a:xfrm>
                  <a:off x="5855939" y="2900402"/>
                  <a:ext cx="101546" cy="101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11" name="타원 110">
                  <a:extLst>
                    <a:ext uri="{FF2B5EF4-FFF2-40B4-BE49-F238E27FC236}">
                      <a16:creationId xmlns:a16="http://schemas.microsoft.com/office/drawing/2014/main" id="{8FC8F33F-9D51-49C8-9D08-CB78D38650CC}"/>
                    </a:ext>
                  </a:extLst>
                </p:cNvPr>
                <p:cNvSpPr/>
                <p:nvPr/>
              </p:nvSpPr>
              <p:spPr>
                <a:xfrm>
                  <a:off x="5855939" y="3051229"/>
                  <a:ext cx="101546" cy="101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nvGrpSpPr>
              <p:cNvPr id="10" name="그룹 37">
                <a:extLst>
                  <a:ext uri="{FF2B5EF4-FFF2-40B4-BE49-F238E27FC236}">
                    <a16:creationId xmlns:a16="http://schemas.microsoft.com/office/drawing/2014/main" id="{7C8A9ADC-0F26-4A65-B0F2-B51505AD3A7F}"/>
                  </a:ext>
                </a:extLst>
              </p:cNvPr>
              <p:cNvGrpSpPr/>
              <p:nvPr/>
            </p:nvGrpSpPr>
            <p:grpSpPr>
              <a:xfrm rot="5400000">
                <a:off x="7443765" y="4693865"/>
                <a:ext cx="101546" cy="403198"/>
                <a:chOff x="6286500" y="3526631"/>
                <a:chExt cx="161925" cy="642937"/>
              </a:xfrm>
              <a:grpFill/>
            </p:grpSpPr>
            <p:sp>
              <p:nvSpPr>
                <p:cNvPr id="104" name="타원 103">
                  <a:extLst>
                    <a:ext uri="{FF2B5EF4-FFF2-40B4-BE49-F238E27FC236}">
                      <a16:creationId xmlns:a16="http://schemas.microsoft.com/office/drawing/2014/main" id="{9AEC3F82-F292-471E-B7F1-7E02BB621660}"/>
                    </a:ext>
                  </a:extLst>
                </p:cNvPr>
                <p:cNvSpPr/>
                <p:nvPr/>
              </p:nvSpPr>
              <p:spPr>
                <a:xfrm>
                  <a:off x="6286500" y="3526631"/>
                  <a:ext cx="161925" cy="161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5" name="타원 104">
                  <a:extLst>
                    <a:ext uri="{FF2B5EF4-FFF2-40B4-BE49-F238E27FC236}">
                      <a16:creationId xmlns:a16="http://schemas.microsoft.com/office/drawing/2014/main" id="{1930C66E-E202-425B-BB56-752588458FEF}"/>
                    </a:ext>
                  </a:extLst>
                </p:cNvPr>
                <p:cNvSpPr/>
                <p:nvPr/>
              </p:nvSpPr>
              <p:spPr>
                <a:xfrm>
                  <a:off x="6286500" y="3767137"/>
                  <a:ext cx="161925" cy="161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6" name="타원 105">
                  <a:extLst>
                    <a:ext uri="{FF2B5EF4-FFF2-40B4-BE49-F238E27FC236}">
                      <a16:creationId xmlns:a16="http://schemas.microsoft.com/office/drawing/2014/main" id="{52DCCDE1-EC17-40BB-8CD6-A51FAEA6A193}"/>
                    </a:ext>
                  </a:extLst>
                </p:cNvPr>
                <p:cNvSpPr/>
                <p:nvPr/>
              </p:nvSpPr>
              <p:spPr>
                <a:xfrm>
                  <a:off x="6286500" y="4007643"/>
                  <a:ext cx="161925" cy="161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103" name="타원 102">
                <a:extLst>
                  <a:ext uri="{FF2B5EF4-FFF2-40B4-BE49-F238E27FC236}">
                    <a16:creationId xmlns:a16="http://schemas.microsoft.com/office/drawing/2014/main" id="{26044519-50A5-44C2-8446-BBD07757E70E}"/>
                  </a:ext>
                </a:extLst>
              </p:cNvPr>
              <p:cNvSpPr/>
              <p:nvPr/>
            </p:nvSpPr>
            <p:spPr>
              <a:xfrm rot="5400000">
                <a:off x="7443765" y="5015224"/>
                <a:ext cx="101546" cy="101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pic>
        <p:nvPicPr>
          <p:cNvPr id="54" name="그림 53">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55" name="그림 54">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56" name="TextBox 55">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57" name="직선 연결선 56">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7462057-003F-40EC-B16B-766EF48BC713}"/>
              </a:ext>
            </a:extLst>
          </p:cNvPr>
          <p:cNvSpPr txBox="1"/>
          <p:nvPr/>
        </p:nvSpPr>
        <p:spPr>
          <a:xfrm>
            <a:off x="157980" y="400592"/>
            <a:ext cx="212750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 기본 구상</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nvGrpSpPr>
          <p:cNvPr id="63" name="그룹 62">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64"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5"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66"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7"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62" name="모서리가 둥근 직사각형 61">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8" name="모서리가 둥근 직사각형 67">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33478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212750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 기본 구상</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nvGrpSpPr>
          <p:cNvPr id="51" name="그룹 50">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59"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0"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61"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4"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15"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57699"/>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14</a:t>
            </a:fld>
            <a:endParaRPr lang="ko-KR" altLang="en-US" dirty="0"/>
          </a:p>
        </p:txBody>
      </p:sp>
      <p:grpSp>
        <p:nvGrpSpPr>
          <p:cNvPr id="17" name="그룹 16"/>
          <p:cNvGrpSpPr/>
          <p:nvPr/>
        </p:nvGrpSpPr>
        <p:grpSpPr>
          <a:xfrm>
            <a:off x="611561" y="912730"/>
            <a:ext cx="7848872" cy="5919565"/>
            <a:chOff x="611561" y="912730"/>
            <a:chExt cx="7848872" cy="5919565"/>
          </a:xfrm>
        </p:grpSpPr>
        <p:pic>
          <p:nvPicPr>
            <p:cNvPr id="1027" name="_x398120784" descr="EMB0000356071a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1" y="912730"/>
              <a:ext cx="7848872" cy="5919565"/>
            </a:xfrm>
            <a:prstGeom prst="rect">
              <a:avLst/>
            </a:prstGeom>
            <a:noFill/>
            <a:extLst>
              <a:ext uri="{909E8E84-426E-40DD-AFC4-6F175D3DCCD1}">
                <a14:hiddenFill xmlns:a14="http://schemas.microsoft.com/office/drawing/2010/main">
                  <a:solidFill>
                    <a:srgbClr val="FFFFFF"/>
                  </a:solidFill>
                </a14:hiddenFill>
              </a:ext>
            </a:extLst>
          </p:spPr>
        </p:pic>
        <p:sp>
          <p:nvSpPr>
            <p:cNvPr id="19" name="자유형 18"/>
            <p:cNvSpPr/>
            <p:nvPr/>
          </p:nvSpPr>
          <p:spPr>
            <a:xfrm>
              <a:off x="3376484" y="1886438"/>
              <a:ext cx="546956" cy="299550"/>
            </a:xfrm>
            <a:custGeom>
              <a:avLst/>
              <a:gdLst>
                <a:gd name="connsiteX0" fmla="*/ 2510 w 546956"/>
                <a:gd name="connsiteY0" fmla="*/ 244781 h 299550"/>
                <a:gd name="connsiteX1" fmla="*/ 2510 w 546956"/>
                <a:gd name="connsiteY1" fmla="*/ 244781 h 299550"/>
                <a:gd name="connsiteX2" fmla="*/ 16797 w 546956"/>
                <a:gd name="connsiteY2" fmla="*/ 261450 h 299550"/>
                <a:gd name="connsiteX3" fmla="*/ 33466 w 546956"/>
                <a:gd name="connsiteY3" fmla="*/ 270975 h 299550"/>
                <a:gd name="connsiteX4" fmla="*/ 38229 w 546956"/>
                <a:gd name="connsiteY4" fmla="*/ 278118 h 299550"/>
                <a:gd name="connsiteX5" fmla="*/ 47754 w 546956"/>
                <a:gd name="connsiteY5" fmla="*/ 280500 h 299550"/>
                <a:gd name="connsiteX6" fmla="*/ 54897 w 546956"/>
                <a:gd name="connsiteY6" fmla="*/ 282881 h 299550"/>
                <a:gd name="connsiteX7" fmla="*/ 66804 w 546956"/>
                <a:gd name="connsiteY7" fmla="*/ 285262 h 299550"/>
                <a:gd name="connsiteX8" fmla="*/ 81091 w 546956"/>
                <a:gd name="connsiteY8" fmla="*/ 290025 h 299550"/>
                <a:gd name="connsiteX9" fmla="*/ 100141 w 546956"/>
                <a:gd name="connsiteY9" fmla="*/ 294787 h 299550"/>
                <a:gd name="connsiteX10" fmla="*/ 114429 w 546956"/>
                <a:gd name="connsiteY10" fmla="*/ 299550 h 299550"/>
                <a:gd name="connsiteX11" fmla="*/ 283497 w 546956"/>
                <a:gd name="connsiteY11" fmla="*/ 297168 h 299550"/>
                <a:gd name="connsiteX12" fmla="*/ 300166 w 546956"/>
                <a:gd name="connsiteY12" fmla="*/ 294787 h 299550"/>
                <a:gd name="connsiteX13" fmla="*/ 335885 w 546956"/>
                <a:gd name="connsiteY13" fmla="*/ 292406 h 299550"/>
                <a:gd name="connsiteX14" fmla="*/ 376366 w 546956"/>
                <a:gd name="connsiteY14" fmla="*/ 285262 h 299550"/>
                <a:gd name="connsiteX15" fmla="*/ 383510 w 546956"/>
                <a:gd name="connsiteY15" fmla="*/ 282881 h 299550"/>
                <a:gd name="connsiteX16" fmla="*/ 402560 w 546956"/>
                <a:gd name="connsiteY16" fmla="*/ 280500 h 299550"/>
                <a:gd name="connsiteX17" fmla="*/ 469235 w 546956"/>
                <a:gd name="connsiteY17" fmla="*/ 282881 h 299550"/>
                <a:gd name="connsiteX18" fmla="*/ 481141 w 546956"/>
                <a:gd name="connsiteY18" fmla="*/ 285262 h 299550"/>
                <a:gd name="connsiteX19" fmla="*/ 519241 w 546956"/>
                <a:gd name="connsiteY19" fmla="*/ 280500 h 299550"/>
                <a:gd name="connsiteX20" fmla="*/ 528766 w 546956"/>
                <a:gd name="connsiteY20" fmla="*/ 266212 h 299550"/>
                <a:gd name="connsiteX21" fmla="*/ 533529 w 546956"/>
                <a:gd name="connsiteY21" fmla="*/ 259068 h 299550"/>
                <a:gd name="connsiteX22" fmla="*/ 540672 w 546956"/>
                <a:gd name="connsiteY22" fmla="*/ 237637 h 299550"/>
                <a:gd name="connsiteX23" fmla="*/ 543054 w 546956"/>
                <a:gd name="connsiteY23" fmla="*/ 230493 h 299550"/>
                <a:gd name="connsiteX24" fmla="*/ 543054 w 546956"/>
                <a:gd name="connsiteY24" fmla="*/ 154293 h 299550"/>
                <a:gd name="connsiteX25" fmla="*/ 540672 w 546956"/>
                <a:gd name="connsiteY25" fmla="*/ 147150 h 299550"/>
                <a:gd name="connsiteX26" fmla="*/ 526385 w 546956"/>
                <a:gd name="connsiteY26" fmla="*/ 116193 h 299550"/>
                <a:gd name="connsiteX27" fmla="*/ 524004 w 546956"/>
                <a:gd name="connsiteY27" fmla="*/ 109050 h 299550"/>
                <a:gd name="connsiteX28" fmla="*/ 519241 w 546956"/>
                <a:gd name="connsiteY28" fmla="*/ 97143 h 299550"/>
                <a:gd name="connsiteX29" fmla="*/ 507335 w 546956"/>
                <a:gd name="connsiteY29" fmla="*/ 80475 h 299550"/>
                <a:gd name="connsiteX30" fmla="*/ 495429 w 546956"/>
                <a:gd name="connsiteY30" fmla="*/ 63806 h 299550"/>
                <a:gd name="connsiteX31" fmla="*/ 488285 w 546956"/>
                <a:gd name="connsiteY31" fmla="*/ 59043 h 299550"/>
                <a:gd name="connsiteX32" fmla="*/ 481141 w 546956"/>
                <a:gd name="connsiteY32" fmla="*/ 51900 h 299550"/>
                <a:gd name="connsiteX33" fmla="*/ 462091 w 546956"/>
                <a:gd name="connsiteY33" fmla="*/ 37612 h 299550"/>
                <a:gd name="connsiteX34" fmla="*/ 450185 w 546956"/>
                <a:gd name="connsiteY34" fmla="*/ 28087 h 299550"/>
                <a:gd name="connsiteX35" fmla="*/ 443041 w 546956"/>
                <a:gd name="connsiteY35" fmla="*/ 25706 h 299550"/>
                <a:gd name="connsiteX36" fmla="*/ 431135 w 546956"/>
                <a:gd name="connsiteY36" fmla="*/ 20943 h 299550"/>
                <a:gd name="connsiteX37" fmla="*/ 414466 w 546956"/>
                <a:gd name="connsiteY37" fmla="*/ 16181 h 299550"/>
                <a:gd name="connsiteX38" fmla="*/ 404941 w 546956"/>
                <a:gd name="connsiteY38" fmla="*/ 11418 h 299550"/>
                <a:gd name="connsiteX39" fmla="*/ 221585 w 546956"/>
                <a:gd name="connsiteY39" fmla="*/ 16181 h 299550"/>
                <a:gd name="connsiteX40" fmla="*/ 207297 w 546956"/>
                <a:gd name="connsiteY40" fmla="*/ 23325 h 299550"/>
                <a:gd name="connsiteX41" fmla="*/ 197772 w 546956"/>
                <a:gd name="connsiteY41" fmla="*/ 25706 h 299550"/>
                <a:gd name="connsiteX42" fmla="*/ 173960 w 546956"/>
                <a:gd name="connsiteY42" fmla="*/ 37612 h 299550"/>
                <a:gd name="connsiteX43" fmla="*/ 152529 w 546956"/>
                <a:gd name="connsiteY43" fmla="*/ 42375 h 299550"/>
                <a:gd name="connsiteX44" fmla="*/ 143004 w 546956"/>
                <a:gd name="connsiteY44" fmla="*/ 44756 h 299550"/>
                <a:gd name="connsiteX45" fmla="*/ 128716 w 546956"/>
                <a:gd name="connsiteY45" fmla="*/ 54281 h 299550"/>
                <a:gd name="connsiteX46" fmla="*/ 121572 w 546956"/>
                <a:gd name="connsiteY46" fmla="*/ 61425 h 299550"/>
                <a:gd name="connsiteX47" fmla="*/ 114429 w 546956"/>
                <a:gd name="connsiteY47" fmla="*/ 66187 h 299550"/>
                <a:gd name="connsiteX48" fmla="*/ 97760 w 546956"/>
                <a:gd name="connsiteY48" fmla="*/ 82856 h 299550"/>
                <a:gd name="connsiteX49" fmla="*/ 92997 w 546956"/>
                <a:gd name="connsiteY49" fmla="*/ 90000 h 299550"/>
                <a:gd name="connsiteX50" fmla="*/ 85854 w 546956"/>
                <a:gd name="connsiteY50" fmla="*/ 97143 h 299550"/>
                <a:gd name="connsiteX51" fmla="*/ 73947 w 546956"/>
                <a:gd name="connsiteY51" fmla="*/ 109050 h 299550"/>
                <a:gd name="connsiteX52" fmla="*/ 57279 w 546956"/>
                <a:gd name="connsiteY52" fmla="*/ 135243 h 299550"/>
                <a:gd name="connsiteX53" fmla="*/ 50135 w 546956"/>
                <a:gd name="connsiteY53" fmla="*/ 140006 h 299550"/>
                <a:gd name="connsiteX54" fmla="*/ 40610 w 546956"/>
                <a:gd name="connsiteY54" fmla="*/ 149531 h 299550"/>
                <a:gd name="connsiteX55" fmla="*/ 31085 w 546956"/>
                <a:gd name="connsiteY55" fmla="*/ 156675 h 299550"/>
                <a:gd name="connsiteX56" fmla="*/ 23941 w 546956"/>
                <a:gd name="connsiteY56" fmla="*/ 166200 h 299550"/>
                <a:gd name="connsiteX57" fmla="*/ 16797 w 546956"/>
                <a:gd name="connsiteY57" fmla="*/ 173343 h 299550"/>
                <a:gd name="connsiteX58" fmla="*/ 4891 w 546956"/>
                <a:gd name="connsiteY58" fmla="*/ 187631 h 299550"/>
                <a:gd name="connsiteX59" fmla="*/ 2510 w 546956"/>
                <a:gd name="connsiteY59" fmla="*/ 244781 h 29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46956" h="299550">
                  <a:moveTo>
                    <a:pt x="2510" y="244781"/>
                  </a:moveTo>
                  <a:lnTo>
                    <a:pt x="2510" y="244781"/>
                  </a:lnTo>
                  <a:cubicBezTo>
                    <a:pt x="7272" y="250337"/>
                    <a:pt x="11622" y="256275"/>
                    <a:pt x="16797" y="261450"/>
                  </a:cubicBezTo>
                  <a:cubicBezTo>
                    <a:pt x="20160" y="264813"/>
                    <a:pt x="29735" y="269109"/>
                    <a:pt x="33466" y="270975"/>
                  </a:cubicBezTo>
                  <a:cubicBezTo>
                    <a:pt x="35054" y="273356"/>
                    <a:pt x="35848" y="276531"/>
                    <a:pt x="38229" y="278118"/>
                  </a:cubicBezTo>
                  <a:cubicBezTo>
                    <a:pt x="40952" y="279933"/>
                    <a:pt x="44607" y="279601"/>
                    <a:pt x="47754" y="280500"/>
                  </a:cubicBezTo>
                  <a:cubicBezTo>
                    <a:pt x="50167" y="281190"/>
                    <a:pt x="52462" y="282272"/>
                    <a:pt x="54897" y="282881"/>
                  </a:cubicBezTo>
                  <a:cubicBezTo>
                    <a:pt x="58824" y="283863"/>
                    <a:pt x="62899" y="284197"/>
                    <a:pt x="66804" y="285262"/>
                  </a:cubicBezTo>
                  <a:cubicBezTo>
                    <a:pt x="71647" y="286583"/>
                    <a:pt x="76221" y="288808"/>
                    <a:pt x="81091" y="290025"/>
                  </a:cubicBezTo>
                  <a:cubicBezTo>
                    <a:pt x="87441" y="291612"/>
                    <a:pt x="93932" y="292717"/>
                    <a:pt x="100141" y="294787"/>
                  </a:cubicBezTo>
                  <a:lnTo>
                    <a:pt x="114429" y="299550"/>
                  </a:lnTo>
                  <a:lnTo>
                    <a:pt x="283497" y="297168"/>
                  </a:lnTo>
                  <a:cubicBezTo>
                    <a:pt x="289108" y="297024"/>
                    <a:pt x="294576" y="295295"/>
                    <a:pt x="300166" y="294787"/>
                  </a:cubicBezTo>
                  <a:cubicBezTo>
                    <a:pt x="312050" y="293707"/>
                    <a:pt x="323979" y="293200"/>
                    <a:pt x="335885" y="292406"/>
                  </a:cubicBezTo>
                  <a:lnTo>
                    <a:pt x="376366" y="285262"/>
                  </a:lnTo>
                  <a:cubicBezTo>
                    <a:pt x="378838" y="284826"/>
                    <a:pt x="381040" y="283330"/>
                    <a:pt x="383510" y="282881"/>
                  </a:cubicBezTo>
                  <a:cubicBezTo>
                    <a:pt x="389806" y="281736"/>
                    <a:pt x="396210" y="281294"/>
                    <a:pt x="402560" y="280500"/>
                  </a:cubicBezTo>
                  <a:cubicBezTo>
                    <a:pt x="424785" y="281294"/>
                    <a:pt x="447037" y="281536"/>
                    <a:pt x="469235" y="282881"/>
                  </a:cubicBezTo>
                  <a:cubicBezTo>
                    <a:pt x="473275" y="283126"/>
                    <a:pt x="477098" y="285454"/>
                    <a:pt x="481141" y="285262"/>
                  </a:cubicBezTo>
                  <a:cubicBezTo>
                    <a:pt x="493925" y="284653"/>
                    <a:pt x="506541" y="282087"/>
                    <a:pt x="519241" y="280500"/>
                  </a:cubicBezTo>
                  <a:lnTo>
                    <a:pt x="528766" y="266212"/>
                  </a:lnTo>
                  <a:lnTo>
                    <a:pt x="533529" y="259068"/>
                  </a:lnTo>
                  <a:lnTo>
                    <a:pt x="540672" y="237637"/>
                  </a:lnTo>
                  <a:lnTo>
                    <a:pt x="543054" y="230493"/>
                  </a:lnTo>
                  <a:cubicBezTo>
                    <a:pt x="546645" y="194575"/>
                    <a:pt x="546956" y="203061"/>
                    <a:pt x="543054" y="154293"/>
                  </a:cubicBezTo>
                  <a:cubicBezTo>
                    <a:pt x="542854" y="151791"/>
                    <a:pt x="541362" y="149563"/>
                    <a:pt x="540672" y="147150"/>
                  </a:cubicBezTo>
                  <a:cubicBezTo>
                    <a:pt x="534131" y="124259"/>
                    <a:pt x="545320" y="154064"/>
                    <a:pt x="526385" y="116193"/>
                  </a:cubicBezTo>
                  <a:cubicBezTo>
                    <a:pt x="525263" y="113948"/>
                    <a:pt x="524885" y="111400"/>
                    <a:pt x="524004" y="109050"/>
                  </a:cubicBezTo>
                  <a:cubicBezTo>
                    <a:pt x="522503" y="105047"/>
                    <a:pt x="521153" y="100966"/>
                    <a:pt x="519241" y="97143"/>
                  </a:cubicBezTo>
                  <a:cubicBezTo>
                    <a:pt x="517370" y="93401"/>
                    <a:pt x="509133" y="82992"/>
                    <a:pt x="507335" y="80475"/>
                  </a:cubicBezTo>
                  <a:cubicBezTo>
                    <a:pt x="503957" y="75746"/>
                    <a:pt x="499316" y="67693"/>
                    <a:pt x="495429" y="63806"/>
                  </a:cubicBezTo>
                  <a:cubicBezTo>
                    <a:pt x="493405" y="61782"/>
                    <a:pt x="490484" y="60875"/>
                    <a:pt x="488285" y="59043"/>
                  </a:cubicBezTo>
                  <a:cubicBezTo>
                    <a:pt x="485698" y="56887"/>
                    <a:pt x="483675" y="54117"/>
                    <a:pt x="481141" y="51900"/>
                  </a:cubicBezTo>
                  <a:cubicBezTo>
                    <a:pt x="462015" y="35166"/>
                    <a:pt x="476271" y="48247"/>
                    <a:pt x="462091" y="37612"/>
                  </a:cubicBezTo>
                  <a:cubicBezTo>
                    <a:pt x="458025" y="34562"/>
                    <a:pt x="454495" y="30781"/>
                    <a:pt x="450185" y="28087"/>
                  </a:cubicBezTo>
                  <a:cubicBezTo>
                    <a:pt x="448056" y="26757"/>
                    <a:pt x="445391" y="26587"/>
                    <a:pt x="443041" y="25706"/>
                  </a:cubicBezTo>
                  <a:cubicBezTo>
                    <a:pt x="439039" y="24205"/>
                    <a:pt x="435137" y="22444"/>
                    <a:pt x="431135" y="20943"/>
                  </a:cubicBezTo>
                  <a:cubicBezTo>
                    <a:pt x="424306" y="18382"/>
                    <a:pt x="421967" y="18056"/>
                    <a:pt x="414466" y="16181"/>
                  </a:cubicBezTo>
                  <a:cubicBezTo>
                    <a:pt x="411291" y="14593"/>
                    <a:pt x="408491" y="11464"/>
                    <a:pt x="404941" y="11418"/>
                  </a:cubicBezTo>
                  <a:cubicBezTo>
                    <a:pt x="245812" y="9352"/>
                    <a:pt x="286314" y="0"/>
                    <a:pt x="221585" y="16181"/>
                  </a:cubicBezTo>
                  <a:cubicBezTo>
                    <a:pt x="216822" y="18562"/>
                    <a:pt x="212241" y="21347"/>
                    <a:pt x="207297" y="23325"/>
                  </a:cubicBezTo>
                  <a:cubicBezTo>
                    <a:pt x="204258" y="24540"/>
                    <a:pt x="200780" y="24417"/>
                    <a:pt x="197772" y="25706"/>
                  </a:cubicBezTo>
                  <a:cubicBezTo>
                    <a:pt x="189615" y="29202"/>
                    <a:pt x="181897" y="33643"/>
                    <a:pt x="173960" y="37612"/>
                  </a:cubicBezTo>
                  <a:cubicBezTo>
                    <a:pt x="167415" y="40885"/>
                    <a:pt x="159660" y="40729"/>
                    <a:pt x="152529" y="42375"/>
                  </a:cubicBezTo>
                  <a:cubicBezTo>
                    <a:pt x="149340" y="43111"/>
                    <a:pt x="146179" y="43962"/>
                    <a:pt x="143004" y="44756"/>
                  </a:cubicBezTo>
                  <a:lnTo>
                    <a:pt x="128716" y="54281"/>
                  </a:lnTo>
                  <a:cubicBezTo>
                    <a:pt x="125914" y="56149"/>
                    <a:pt x="124159" y="59269"/>
                    <a:pt x="121572" y="61425"/>
                  </a:cubicBezTo>
                  <a:cubicBezTo>
                    <a:pt x="119374" y="63257"/>
                    <a:pt x="116810" y="64600"/>
                    <a:pt x="114429" y="66187"/>
                  </a:cubicBezTo>
                  <a:cubicBezTo>
                    <a:pt x="103661" y="82338"/>
                    <a:pt x="117558" y="63058"/>
                    <a:pt x="97760" y="82856"/>
                  </a:cubicBezTo>
                  <a:cubicBezTo>
                    <a:pt x="95736" y="84880"/>
                    <a:pt x="94829" y="87801"/>
                    <a:pt x="92997" y="90000"/>
                  </a:cubicBezTo>
                  <a:cubicBezTo>
                    <a:pt x="90841" y="92587"/>
                    <a:pt x="88010" y="94556"/>
                    <a:pt x="85854" y="97143"/>
                  </a:cubicBezTo>
                  <a:cubicBezTo>
                    <a:pt x="75932" y="109050"/>
                    <a:pt x="87044" y="100318"/>
                    <a:pt x="73947" y="109050"/>
                  </a:cubicBezTo>
                  <a:cubicBezTo>
                    <a:pt x="69056" y="123723"/>
                    <a:pt x="73072" y="114185"/>
                    <a:pt x="57279" y="135243"/>
                  </a:cubicBezTo>
                  <a:cubicBezTo>
                    <a:pt x="55562" y="137533"/>
                    <a:pt x="52308" y="138143"/>
                    <a:pt x="50135" y="140006"/>
                  </a:cubicBezTo>
                  <a:cubicBezTo>
                    <a:pt x="46726" y="142928"/>
                    <a:pt x="43989" y="146574"/>
                    <a:pt x="40610" y="149531"/>
                  </a:cubicBezTo>
                  <a:cubicBezTo>
                    <a:pt x="37623" y="152144"/>
                    <a:pt x="33891" y="153869"/>
                    <a:pt x="31085" y="156675"/>
                  </a:cubicBezTo>
                  <a:cubicBezTo>
                    <a:pt x="28279" y="159481"/>
                    <a:pt x="26524" y="163187"/>
                    <a:pt x="23941" y="166200"/>
                  </a:cubicBezTo>
                  <a:cubicBezTo>
                    <a:pt x="21749" y="168757"/>
                    <a:pt x="18953" y="170756"/>
                    <a:pt x="16797" y="173343"/>
                  </a:cubicBezTo>
                  <a:cubicBezTo>
                    <a:pt x="214" y="193242"/>
                    <a:pt x="25771" y="166751"/>
                    <a:pt x="4891" y="187631"/>
                  </a:cubicBezTo>
                  <a:cubicBezTo>
                    <a:pt x="0" y="202305"/>
                    <a:pt x="2907" y="235256"/>
                    <a:pt x="2510" y="2447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5564989" y="2369335"/>
              <a:ext cx="642942"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0" name="모서리가 둥근 직사각형 19">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1" name="모서리가 둥근 직사각형 20">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14705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직사각형 125">
            <a:extLst>
              <a:ext uri="{FF2B5EF4-FFF2-40B4-BE49-F238E27FC236}">
                <a16:creationId xmlns:a16="http://schemas.microsoft.com/office/drawing/2014/main" id="{8D9D8584-BF89-4F72-B60C-F831CAD52348}"/>
              </a:ext>
            </a:extLst>
          </p:cNvPr>
          <p:cNvSpPr/>
          <p:nvPr/>
        </p:nvSpPr>
        <p:spPr>
          <a:xfrm>
            <a:off x="1156159" y="1772698"/>
            <a:ext cx="1753419" cy="583152"/>
          </a:xfrm>
          <a:prstGeom prst="rect">
            <a:avLst/>
          </a:prstGeom>
          <a:solidFill>
            <a:schemeClr val="tx2">
              <a:lumMod val="20000"/>
              <a:lumOff val="80000"/>
              <a:alpha val="34000"/>
            </a:schemeClr>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27" name="직사각형 126">
            <a:extLst>
              <a:ext uri="{FF2B5EF4-FFF2-40B4-BE49-F238E27FC236}">
                <a16:creationId xmlns:a16="http://schemas.microsoft.com/office/drawing/2014/main" id="{1C15DE86-A030-4BE4-BBC1-99F7C7CCDE64}"/>
              </a:ext>
            </a:extLst>
          </p:cNvPr>
          <p:cNvSpPr/>
          <p:nvPr/>
        </p:nvSpPr>
        <p:spPr>
          <a:xfrm>
            <a:off x="3133609" y="1772698"/>
            <a:ext cx="1753419" cy="583152"/>
          </a:xfrm>
          <a:prstGeom prst="rect">
            <a:avLst/>
          </a:prstGeom>
          <a:solidFill>
            <a:schemeClr val="tx2">
              <a:lumMod val="20000"/>
              <a:lumOff val="80000"/>
              <a:alpha val="34000"/>
            </a:schemeClr>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28" name="직사각형 127">
            <a:extLst>
              <a:ext uri="{FF2B5EF4-FFF2-40B4-BE49-F238E27FC236}">
                <a16:creationId xmlns:a16="http://schemas.microsoft.com/office/drawing/2014/main" id="{3EE892C4-9E2E-4BD4-9D6E-9778D49678D7}"/>
              </a:ext>
            </a:extLst>
          </p:cNvPr>
          <p:cNvSpPr/>
          <p:nvPr/>
        </p:nvSpPr>
        <p:spPr>
          <a:xfrm>
            <a:off x="5111055" y="1772698"/>
            <a:ext cx="1753419" cy="583152"/>
          </a:xfrm>
          <a:prstGeom prst="rect">
            <a:avLst/>
          </a:prstGeom>
          <a:solidFill>
            <a:schemeClr val="tx2">
              <a:lumMod val="20000"/>
              <a:lumOff val="80000"/>
              <a:alpha val="34000"/>
            </a:schemeClr>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29" name="직사각형 128">
            <a:extLst>
              <a:ext uri="{FF2B5EF4-FFF2-40B4-BE49-F238E27FC236}">
                <a16:creationId xmlns:a16="http://schemas.microsoft.com/office/drawing/2014/main" id="{105E3CA2-8A6A-421A-9FE7-F4F26451C303}"/>
              </a:ext>
            </a:extLst>
          </p:cNvPr>
          <p:cNvSpPr/>
          <p:nvPr/>
        </p:nvSpPr>
        <p:spPr>
          <a:xfrm>
            <a:off x="7088505" y="1772698"/>
            <a:ext cx="1753419" cy="583152"/>
          </a:xfrm>
          <a:prstGeom prst="rect">
            <a:avLst/>
          </a:prstGeom>
          <a:solidFill>
            <a:schemeClr val="tx2">
              <a:lumMod val="20000"/>
              <a:lumOff val="80000"/>
              <a:alpha val="34000"/>
            </a:schemeClr>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1082348"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최종목표</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328" name="사각형: 둥근 모서리 94">
            <a:extLst>
              <a:ext uri="{FF2B5EF4-FFF2-40B4-BE49-F238E27FC236}">
                <a16:creationId xmlns:a16="http://schemas.microsoft.com/office/drawing/2014/main" id="{E8B3444E-0C22-4960-8400-7E1696132299}"/>
              </a:ext>
            </a:extLst>
          </p:cNvPr>
          <p:cNvSpPr/>
          <p:nvPr/>
        </p:nvSpPr>
        <p:spPr>
          <a:xfrm>
            <a:off x="1086732" y="5703607"/>
            <a:ext cx="7804093" cy="888402"/>
          </a:xfrm>
          <a:prstGeom prst="rect">
            <a:avLst/>
          </a:prstGeom>
          <a:solidFill>
            <a:srgbClr val="DDEBF8"/>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330" name="직사각형 329">
            <a:extLst>
              <a:ext uri="{FF2B5EF4-FFF2-40B4-BE49-F238E27FC236}">
                <a16:creationId xmlns:a16="http://schemas.microsoft.com/office/drawing/2014/main" id="{438D8020-4ECC-409B-8A6B-CA99B12F8A86}"/>
              </a:ext>
            </a:extLst>
          </p:cNvPr>
          <p:cNvSpPr/>
          <p:nvPr/>
        </p:nvSpPr>
        <p:spPr>
          <a:xfrm>
            <a:off x="1154307" y="3841114"/>
            <a:ext cx="1753419" cy="601095"/>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31" name="직사각형 330">
            <a:extLst>
              <a:ext uri="{FF2B5EF4-FFF2-40B4-BE49-F238E27FC236}">
                <a16:creationId xmlns:a16="http://schemas.microsoft.com/office/drawing/2014/main" id="{32CC9746-09D0-468E-855F-1FBFB3C59A5D}"/>
              </a:ext>
            </a:extLst>
          </p:cNvPr>
          <p:cNvSpPr/>
          <p:nvPr/>
        </p:nvSpPr>
        <p:spPr>
          <a:xfrm>
            <a:off x="1154307" y="3586868"/>
            <a:ext cx="1753419" cy="260790"/>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32" name="TextBox 331">
            <a:extLst>
              <a:ext uri="{FF2B5EF4-FFF2-40B4-BE49-F238E27FC236}">
                <a16:creationId xmlns:a16="http://schemas.microsoft.com/office/drawing/2014/main" id="{5B2090AD-C728-4DFA-A65C-2EC26FD0B960}"/>
              </a:ext>
            </a:extLst>
          </p:cNvPr>
          <p:cNvSpPr txBox="1"/>
          <p:nvPr/>
        </p:nvSpPr>
        <p:spPr>
          <a:xfrm>
            <a:off x="1892527" y="3626686"/>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1.2</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33" name="TextBox 332">
            <a:extLst>
              <a:ext uri="{FF2B5EF4-FFF2-40B4-BE49-F238E27FC236}">
                <a16:creationId xmlns:a16="http://schemas.microsoft.com/office/drawing/2014/main" id="{84672B91-3853-4F31-B1CE-A28AF7E42723}"/>
              </a:ext>
            </a:extLst>
          </p:cNvPr>
          <p:cNvSpPr txBox="1"/>
          <p:nvPr/>
        </p:nvSpPr>
        <p:spPr>
          <a:xfrm>
            <a:off x="1206310" y="3964670"/>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제주지역 맞춤형 안전지원 기술 개발</a:t>
            </a:r>
          </a:p>
        </p:txBody>
      </p:sp>
      <p:grpSp>
        <p:nvGrpSpPr>
          <p:cNvPr id="335" name="그룹 334">
            <a:extLst>
              <a:ext uri="{FF2B5EF4-FFF2-40B4-BE49-F238E27FC236}">
                <a16:creationId xmlns:a16="http://schemas.microsoft.com/office/drawing/2014/main" id="{7571AF58-5C8A-4A6E-A20F-199F3B696B2F}"/>
              </a:ext>
            </a:extLst>
          </p:cNvPr>
          <p:cNvGrpSpPr/>
          <p:nvPr/>
        </p:nvGrpSpPr>
        <p:grpSpPr>
          <a:xfrm>
            <a:off x="1154307" y="1446710"/>
            <a:ext cx="1753419" cy="325988"/>
            <a:chOff x="410214" y="939031"/>
            <a:chExt cx="1512000" cy="360000"/>
          </a:xfrm>
        </p:grpSpPr>
        <p:sp>
          <p:nvSpPr>
            <p:cNvPr id="424" name="직사각형 423">
              <a:extLst>
                <a:ext uri="{FF2B5EF4-FFF2-40B4-BE49-F238E27FC236}">
                  <a16:creationId xmlns:a16="http://schemas.microsoft.com/office/drawing/2014/main" id="{0823AF8A-3AB9-4D55-9D55-78817314BED9}"/>
                </a:ext>
              </a:extLst>
            </p:cNvPr>
            <p:cNvSpPr/>
            <p:nvPr/>
          </p:nvSpPr>
          <p:spPr>
            <a:xfrm>
              <a:off x="410214" y="939031"/>
              <a:ext cx="1512000" cy="360000"/>
            </a:xfrm>
            <a:prstGeom prst="rect">
              <a:avLst/>
            </a:prstGeom>
            <a:solidFill>
              <a:srgbClr val="558ED5"/>
            </a:solidFill>
            <a:ln w="6350" cap="flat" cmpd="sng" algn="ctr">
              <a:solidFill>
                <a:srgbClr val="4F81BD">
                  <a:lumMod val="75000"/>
                </a:srgb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25" name="TextBox 424">
              <a:extLst>
                <a:ext uri="{FF2B5EF4-FFF2-40B4-BE49-F238E27FC236}">
                  <a16:creationId xmlns:a16="http://schemas.microsoft.com/office/drawing/2014/main" id="{99683975-9C6F-4352-B680-5C663163CD18}"/>
                </a:ext>
              </a:extLst>
            </p:cNvPr>
            <p:cNvSpPr txBox="1"/>
            <p:nvPr/>
          </p:nvSpPr>
          <p:spPr>
            <a:xfrm>
              <a:off x="741453" y="995921"/>
              <a:ext cx="849520" cy="231125"/>
            </a:xfrm>
            <a:prstGeom prst="rect">
              <a:avLst/>
            </a:prstGeom>
            <a:noFill/>
          </p:spPr>
          <p:txBody>
            <a:bodyPr wrap="non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핵심성과</a:t>
              </a: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en-US" altLang="ko-KR"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01</a:t>
              </a:r>
              <a:endPar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sp>
        <p:nvSpPr>
          <p:cNvPr id="336" name="TextBox 335">
            <a:extLst>
              <a:ext uri="{FF2B5EF4-FFF2-40B4-BE49-F238E27FC236}">
                <a16:creationId xmlns:a16="http://schemas.microsoft.com/office/drawing/2014/main" id="{05A0961A-728D-448C-8439-B23CB4793BD4}"/>
              </a:ext>
            </a:extLst>
          </p:cNvPr>
          <p:cNvSpPr txBox="1"/>
          <p:nvPr/>
        </p:nvSpPr>
        <p:spPr>
          <a:xfrm>
            <a:off x="1206310" y="1792987"/>
            <a:ext cx="1649416" cy="553998"/>
          </a:xfrm>
          <a:prstGeom prst="rect">
            <a:avLst/>
          </a:prstGeom>
          <a:noFill/>
        </p:spPr>
        <p:txBody>
          <a:bodyPr wrap="squar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제주지역 </a:t>
            </a:r>
            <a:endPar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a:p>
            <a:pPr algn="ctr">
              <a:buClr>
                <a:schemeClr val="tx1">
                  <a:lumMod val="50000"/>
                  <a:lumOff val="50000"/>
                </a:schemeClr>
              </a:buClr>
            </a:pP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맞춤형 안전지원 </a:t>
            </a:r>
            <a:endPar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a:p>
            <a:pPr algn="ctr">
              <a:buClr>
                <a:schemeClr val="tx1">
                  <a:lumMod val="50000"/>
                  <a:lumOff val="50000"/>
                </a:schemeClr>
              </a:buClr>
            </a:pP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기술 개발</a:t>
            </a:r>
          </a:p>
        </p:txBody>
      </p:sp>
      <p:sp>
        <p:nvSpPr>
          <p:cNvPr id="337" name="직사각형 336">
            <a:extLst>
              <a:ext uri="{FF2B5EF4-FFF2-40B4-BE49-F238E27FC236}">
                <a16:creationId xmlns:a16="http://schemas.microsoft.com/office/drawing/2014/main" id="{8D9D8584-BF89-4F72-B60C-F831CAD52348}"/>
              </a:ext>
            </a:extLst>
          </p:cNvPr>
          <p:cNvSpPr/>
          <p:nvPr/>
        </p:nvSpPr>
        <p:spPr>
          <a:xfrm>
            <a:off x="1154307" y="2821152"/>
            <a:ext cx="1753419" cy="586778"/>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38" name="직사각형 337">
            <a:extLst>
              <a:ext uri="{FF2B5EF4-FFF2-40B4-BE49-F238E27FC236}">
                <a16:creationId xmlns:a16="http://schemas.microsoft.com/office/drawing/2014/main" id="{5F9E3944-2452-4C92-AEB1-BB909DB45E96}"/>
              </a:ext>
            </a:extLst>
          </p:cNvPr>
          <p:cNvSpPr/>
          <p:nvPr/>
        </p:nvSpPr>
        <p:spPr>
          <a:xfrm>
            <a:off x="1154307" y="2566905"/>
            <a:ext cx="1753419" cy="260790"/>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39" name="TextBox 338">
            <a:extLst>
              <a:ext uri="{FF2B5EF4-FFF2-40B4-BE49-F238E27FC236}">
                <a16:creationId xmlns:a16="http://schemas.microsoft.com/office/drawing/2014/main" id="{89F9FFC0-F415-4512-B327-E369A4C319A3}"/>
              </a:ext>
            </a:extLst>
          </p:cNvPr>
          <p:cNvSpPr txBox="1"/>
          <p:nvPr/>
        </p:nvSpPr>
        <p:spPr>
          <a:xfrm>
            <a:off x="1892527" y="2606723"/>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1.1</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40" name="TextBox 339">
            <a:extLst>
              <a:ext uri="{FF2B5EF4-FFF2-40B4-BE49-F238E27FC236}">
                <a16:creationId xmlns:a16="http://schemas.microsoft.com/office/drawing/2014/main" id="{17CFEB03-55EF-402D-9A14-FA1088B6165E}"/>
              </a:ext>
            </a:extLst>
          </p:cNvPr>
          <p:cNvSpPr txBox="1"/>
          <p:nvPr/>
        </p:nvSpPr>
        <p:spPr>
          <a:xfrm>
            <a:off x="1206310" y="2930609"/>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제주지역 안전수요 조사 및 재난대응 안전체계 진단</a:t>
            </a:r>
          </a:p>
        </p:txBody>
      </p:sp>
      <p:sp>
        <p:nvSpPr>
          <p:cNvPr id="342" name="직사각형 341">
            <a:extLst>
              <a:ext uri="{FF2B5EF4-FFF2-40B4-BE49-F238E27FC236}">
                <a16:creationId xmlns:a16="http://schemas.microsoft.com/office/drawing/2014/main" id="{71A343EE-5FD4-4F0E-BFC4-98344AFF92B7}"/>
              </a:ext>
            </a:extLst>
          </p:cNvPr>
          <p:cNvSpPr/>
          <p:nvPr/>
        </p:nvSpPr>
        <p:spPr>
          <a:xfrm>
            <a:off x="3131757" y="3841114"/>
            <a:ext cx="1753419" cy="601095"/>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43" name="직사각형 342">
            <a:extLst>
              <a:ext uri="{FF2B5EF4-FFF2-40B4-BE49-F238E27FC236}">
                <a16:creationId xmlns:a16="http://schemas.microsoft.com/office/drawing/2014/main" id="{8C7F7D82-213A-4DB4-A2D3-CAEBFB01C18E}"/>
              </a:ext>
            </a:extLst>
          </p:cNvPr>
          <p:cNvSpPr/>
          <p:nvPr/>
        </p:nvSpPr>
        <p:spPr>
          <a:xfrm>
            <a:off x="3131757" y="3586868"/>
            <a:ext cx="1753419" cy="260790"/>
          </a:xfrm>
          <a:prstGeom prst="rect">
            <a:avLst/>
          </a:prstGeom>
          <a:solidFill>
            <a:schemeClr val="accent5">
              <a:lumMod val="20000"/>
              <a:lumOff val="80000"/>
            </a:schemeClr>
          </a:solidFill>
          <a:ln w="6350" cap="flat" cmpd="sng" algn="ctr">
            <a:solidFill>
              <a:schemeClr val="accent5">
                <a:lumMod val="60000"/>
                <a:lumOff val="4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44" name="TextBox 343">
            <a:extLst>
              <a:ext uri="{FF2B5EF4-FFF2-40B4-BE49-F238E27FC236}">
                <a16:creationId xmlns:a16="http://schemas.microsoft.com/office/drawing/2014/main" id="{A6F985D6-F078-4B82-B647-8E8C07D116EB}"/>
              </a:ext>
            </a:extLst>
          </p:cNvPr>
          <p:cNvSpPr txBox="1"/>
          <p:nvPr/>
        </p:nvSpPr>
        <p:spPr>
          <a:xfrm>
            <a:off x="3869975" y="3626686"/>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2.2</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45" name="TextBox 344">
            <a:extLst>
              <a:ext uri="{FF2B5EF4-FFF2-40B4-BE49-F238E27FC236}">
                <a16:creationId xmlns:a16="http://schemas.microsoft.com/office/drawing/2014/main" id="{774BFB81-5944-42C9-BEBE-5D78328C6FB8}"/>
              </a:ext>
            </a:extLst>
          </p:cNvPr>
          <p:cNvSpPr txBox="1"/>
          <p:nvPr/>
        </p:nvSpPr>
        <p:spPr>
          <a:xfrm>
            <a:off x="3183760" y="3964670"/>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호우시나리오 기반 도시 침수 및 하천 홍수 예측</a:t>
            </a:r>
          </a:p>
        </p:txBody>
      </p:sp>
      <p:grpSp>
        <p:nvGrpSpPr>
          <p:cNvPr id="347" name="그룹 346">
            <a:extLst>
              <a:ext uri="{FF2B5EF4-FFF2-40B4-BE49-F238E27FC236}">
                <a16:creationId xmlns:a16="http://schemas.microsoft.com/office/drawing/2014/main" id="{6317DCE4-61CD-4394-AC37-EEAFA67B4EA3}"/>
              </a:ext>
            </a:extLst>
          </p:cNvPr>
          <p:cNvGrpSpPr/>
          <p:nvPr/>
        </p:nvGrpSpPr>
        <p:grpSpPr>
          <a:xfrm>
            <a:off x="3131757" y="1446710"/>
            <a:ext cx="1753419" cy="325988"/>
            <a:chOff x="2115398" y="939031"/>
            <a:chExt cx="1512000" cy="360000"/>
          </a:xfrm>
        </p:grpSpPr>
        <p:sp>
          <p:nvSpPr>
            <p:cNvPr id="422" name="직사각형 421">
              <a:extLst>
                <a:ext uri="{FF2B5EF4-FFF2-40B4-BE49-F238E27FC236}">
                  <a16:creationId xmlns:a16="http://schemas.microsoft.com/office/drawing/2014/main" id="{D392DCA8-5DC7-4127-95DC-4FC0D15C56CF}"/>
                </a:ext>
              </a:extLst>
            </p:cNvPr>
            <p:cNvSpPr/>
            <p:nvPr/>
          </p:nvSpPr>
          <p:spPr>
            <a:xfrm>
              <a:off x="2115398" y="939031"/>
              <a:ext cx="1512000" cy="360000"/>
            </a:xfrm>
            <a:prstGeom prst="rect">
              <a:avLst/>
            </a:prstGeom>
            <a:solidFill>
              <a:schemeClr val="accent5"/>
            </a:solidFill>
            <a:ln w="6350" cap="flat" cmpd="sng" algn="ctr">
              <a:solidFill>
                <a:schemeClr val="accent5">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23" name="TextBox 422">
              <a:extLst>
                <a:ext uri="{FF2B5EF4-FFF2-40B4-BE49-F238E27FC236}">
                  <a16:creationId xmlns:a16="http://schemas.microsoft.com/office/drawing/2014/main" id="{FB457F17-4826-4A53-9B62-6EE567867A9F}"/>
                </a:ext>
              </a:extLst>
            </p:cNvPr>
            <p:cNvSpPr txBox="1"/>
            <p:nvPr/>
          </p:nvSpPr>
          <p:spPr>
            <a:xfrm>
              <a:off x="2446637" y="995921"/>
              <a:ext cx="849520" cy="231125"/>
            </a:xfrm>
            <a:prstGeom prst="rect">
              <a:avLst/>
            </a:prstGeom>
            <a:noFill/>
          </p:spPr>
          <p:txBody>
            <a:bodyPr wrap="non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핵심성과</a:t>
              </a: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en-US" altLang="ko-KR"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02</a:t>
              </a:r>
              <a:endPar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sp>
        <p:nvSpPr>
          <p:cNvPr id="348" name="TextBox 347">
            <a:extLst>
              <a:ext uri="{FF2B5EF4-FFF2-40B4-BE49-F238E27FC236}">
                <a16:creationId xmlns:a16="http://schemas.microsoft.com/office/drawing/2014/main" id="{E5CD3108-A0FC-4D40-9D47-618EC1BDD9EB}"/>
              </a:ext>
            </a:extLst>
          </p:cNvPr>
          <p:cNvSpPr txBox="1"/>
          <p:nvPr/>
        </p:nvSpPr>
        <p:spPr>
          <a:xfrm>
            <a:off x="3105980" y="1792987"/>
            <a:ext cx="1804973" cy="553998"/>
          </a:xfrm>
          <a:prstGeom prst="rect">
            <a:avLst/>
          </a:prstGeom>
          <a:noFill/>
        </p:spPr>
        <p:txBody>
          <a:bodyPr wrap="squar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실시간 모델링 및 호우시나리오 기반 홍수위험 추정 시스템 개발</a:t>
            </a:r>
          </a:p>
        </p:txBody>
      </p:sp>
      <p:sp>
        <p:nvSpPr>
          <p:cNvPr id="354" name="직사각형 353">
            <a:extLst>
              <a:ext uri="{FF2B5EF4-FFF2-40B4-BE49-F238E27FC236}">
                <a16:creationId xmlns:a16="http://schemas.microsoft.com/office/drawing/2014/main" id="{4EF4C445-194D-48E7-92A8-9E645BBBBCED}"/>
              </a:ext>
            </a:extLst>
          </p:cNvPr>
          <p:cNvSpPr/>
          <p:nvPr/>
        </p:nvSpPr>
        <p:spPr>
          <a:xfrm>
            <a:off x="5109203" y="3841114"/>
            <a:ext cx="1753419" cy="601095"/>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55" name="직사각형 354">
            <a:extLst>
              <a:ext uri="{FF2B5EF4-FFF2-40B4-BE49-F238E27FC236}">
                <a16:creationId xmlns:a16="http://schemas.microsoft.com/office/drawing/2014/main" id="{9740A842-E588-49D7-9FD5-88B2D79FCB16}"/>
              </a:ext>
            </a:extLst>
          </p:cNvPr>
          <p:cNvSpPr/>
          <p:nvPr/>
        </p:nvSpPr>
        <p:spPr>
          <a:xfrm>
            <a:off x="5109203" y="3586868"/>
            <a:ext cx="1753419" cy="260790"/>
          </a:xfrm>
          <a:prstGeom prst="rect">
            <a:avLst/>
          </a:prstGeom>
          <a:solidFill>
            <a:srgbClr val="E1F7FF"/>
          </a:solidFill>
          <a:ln w="6350" cap="flat" cmpd="sng" algn="ctr">
            <a:solidFill>
              <a:srgbClr val="C5F0FF"/>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56" name="TextBox 355">
            <a:extLst>
              <a:ext uri="{FF2B5EF4-FFF2-40B4-BE49-F238E27FC236}">
                <a16:creationId xmlns:a16="http://schemas.microsoft.com/office/drawing/2014/main" id="{8DD1E374-A26E-4EE1-9ED8-5B5E49F4F38D}"/>
              </a:ext>
            </a:extLst>
          </p:cNvPr>
          <p:cNvSpPr txBox="1"/>
          <p:nvPr/>
        </p:nvSpPr>
        <p:spPr>
          <a:xfrm>
            <a:off x="5847422" y="3626686"/>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3.2</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57" name="TextBox 356">
            <a:extLst>
              <a:ext uri="{FF2B5EF4-FFF2-40B4-BE49-F238E27FC236}">
                <a16:creationId xmlns:a16="http://schemas.microsoft.com/office/drawing/2014/main" id="{91573D72-E719-4ADF-BFBC-3463DC723C04}"/>
              </a:ext>
            </a:extLst>
          </p:cNvPr>
          <p:cNvSpPr txBox="1"/>
          <p:nvPr/>
        </p:nvSpPr>
        <p:spPr>
          <a:xfrm>
            <a:off x="5161206" y="3872337"/>
            <a:ext cx="1649416" cy="553998"/>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실시간 위험상황 감시 기능 개발 및 위험상황 모니터링 시스템</a:t>
            </a:r>
            <a:r>
              <a:rPr lang="en-US" altLang="ko-KR"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a:t>
            </a: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웹</a:t>
            </a:r>
            <a:r>
              <a:rPr lang="en-US" altLang="ko-KR"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a:t>
            </a:r>
            <a:r>
              <a:rPr lang="ko-KR" altLang="en-US" sz="1200" spc="-50" dirty="0" err="1">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앱</a:t>
            </a:r>
            <a:r>
              <a:rPr lang="en-US" altLang="ko-KR"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 </a:t>
            </a: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개발</a:t>
            </a:r>
          </a:p>
        </p:txBody>
      </p:sp>
      <p:grpSp>
        <p:nvGrpSpPr>
          <p:cNvPr id="359" name="그룹 358">
            <a:extLst>
              <a:ext uri="{FF2B5EF4-FFF2-40B4-BE49-F238E27FC236}">
                <a16:creationId xmlns:a16="http://schemas.microsoft.com/office/drawing/2014/main" id="{7B8AA8B2-BB02-453E-94DC-69E78F077397}"/>
              </a:ext>
            </a:extLst>
          </p:cNvPr>
          <p:cNvGrpSpPr/>
          <p:nvPr/>
        </p:nvGrpSpPr>
        <p:grpSpPr>
          <a:xfrm>
            <a:off x="5109203" y="1446710"/>
            <a:ext cx="1753419" cy="325988"/>
            <a:chOff x="3820582" y="939031"/>
            <a:chExt cx="1512000" cy="360000"/>
          </a:xfrm>
        </p:grpSpPr>
        <p:sp>
          <p:nvSpPr>
            <p:cNvPr id="420" name="직사각형 419">
              <a:extLst>
                <a:ext uri="{FF2B5EF4-FFF2-40B4-BE49-F238E27FC236}">
                  <a16:creationId xmlns:a16="http://schemas.microsoft.com/office/drawing/2014/main" id="{CE07CF92-440E-4E40-95BC-4B8D0F594C07}"/>
                </a:ext>
              </a:extLst>
            </p:cNvPr>
            <p:cNvSpPr/>
            <p:nvPr/>
          </p:nvSpPr>
          <p:spPr>
            <a:xfrm>
              <a:off x="3820582" y="939031"/>
              <a:ext cx="1512000" cy="360000"/>
            </a:xfrm>
            <a:prstGeom prst="rect">
              <a:avLst/>
            </a:prstGeom>
            <a:solidFill>
              <a:srgbClr val="0094C8"/>
            </a:solidFill>
            <a:ln w="6350" cap="flat" cmpd="sng" algn="ctr">
              <a:solidFill>
                <a:srgbClr val="006F96"/>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21" name="TextBox 420">
              <a:extLst>
                <a:ext uri="{FF2B5EF4-FFF2-40B4-BE49-F238E27FC236}">
                  <a16:creationId xmlns:a16="http://schemas.microsoft.com/office/drawing/2014/main" id="{5BB5C073-DF52-43BD-B6A3-74D3203C08B7}"/>
                </a:ext>
              </a:extLst>
            </p:cNvPr>
            <p:cNvSpPr txBox="1"/>
            <p:nvPr/>
          </p:nvSpPr>
          <p:spPr>
            <a:xfrm>
              <a:off x="4151821" y="995921"/>
              <a:ext cx="849520" cy="231125"/>
            </a:xfrm>
            <a:prstGeom prst="rect">
              <a:avLst/>
            </a:prstGeom>
            <a:noFill/>
          </p:spPr>
          <p:txBody>
            <a:bodyPr wrap="non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핵심성과</a:t>
              </a: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en-US" altLang="ko-KR"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03</a:t>
              </a:r>
              <a:endPar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sp>
        <p:nvSpPr>
          <p:cNvPr id="360" name="TextBox 359">
            <a:extLst>
              <a:ext uri="{FF2B5EF4-FFF2-40B4-BE49-F238E27FC236}">
                <a16:creationId xmlns:a16="http://schemas.microsoft.com/office/drawing/2014/main" id="{6079F210-B9B2-4B38-B388-3A28DDD14312}"/>
              </a:ext>
            </a:extLst>
          </p:cNvPr>
          <p:cNvSpPr txBox="1"/>
          <p:nvPr/>
        </p:nvSpPr>
        <p:spPr>
          <a:xfrm>
            <a:off x="5161206" y="1885320"/>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실시간 홍수 위험 기반의 안전지원 통합 시스템 개발</a:t>
            </a:r>
          </a:p>
        </p:txBody>
      </p:sp>
      <p:sp>
        <p:nvSpPr>
          <p:cNvPr id="361" name="직사각형 360">
            <a:extLst>
              <a:ext uri="{FF2B5EF4-FFF2-40B4-BE49-F238E27FC236}">
                <a16:creationId xmlns:a16="http://schemas.microsoft.com/office/drawing/2014/main" id="{3EE892C4-9E2E-4BD4-9D6E-9778D49678D7}"/>
              </a:ext>
            </a:extLst>
          </p:cNvPr>
          <p:cNvSpPr/>
          <p:nvPr/>
        </p:nvSpPr>
        <p:spPr>
          <a:xfrm>
            <a:off x="5109203" y="2821152"/>
            <a:ext cx="1753419" cy="586778"/>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62" name="직사각형 361">
            <a:extLst>
              <a:ext uri="{FF2B5EF4-FFF2-40B4-BE49-F238E27FC236}">
                <a16:creationId xmlns:a16="http://schemas.microsoft.com/office/drawing/2014/main" id="{3A117E56-B535-499E-A4D2-4AB42FF7C092}"/>
              </a:ext>
            </a:extLst>
          </p:cNvPr>
          <p:cNvSpPr/>
          <p:nvPr/>
        </p:nvSpPr>
        <p:spPr>
          <a:xfrm>
            <a:off x="5109203" y="2566905"/>
            <a:ext cx="1753419" cy="260790"/>
          </a:xfrm>
          <a:prstGeom prst="rect">
            <a:avLst/>
          </a:prstGeom>
          <a:solidFill>
            <a:srgbClr val="E1F7FF"/>
          </a:solidFill>
          <a:ln w="6350" cap="flat" cmpd="sng" algn="ctr">
            <a:solidFill>
              <a:srgbClr val="C5F0FF"/>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63" name="TextBox 362">
            <a:extLst>
              <a:ext uri="{FF2B5EF4-FFF2-40B4-BE49-F238E27FC236}">
                <a16:creationId xmlns:a16="http://schemas.microsoft.com/office/drawing/2014/main" id="{8C0E87A8-289F-46FE-80A3-41A1D0631292}"/>
              </a:ext>
            </a:extLst>
          </p:cNvPr>
          <p:cNvSpPr txBox="1"/>
          <p:nvPr/>
        </p:nvSpPr>
        <p:spPr>
          <a:xfrm>
            <a:off x="5847422" y="2606723"/>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3.1</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64" name="TextBox 363">
            <a:extLst>
              <a:ext uri="{FF2B5EF4-FFF2-40B4-BE49-F238E27FC236}">
                <a16:creationId xmlns:a16="http://schemas.microsoft.com/office/drawing/2014/main" id="{70FC2327-16E3-4601-8592-07B7B8B7A1BC}"/>
              </a:ext>
            </a:extLst>
          </p:cNvPr>
          <p:cNvSpPr txBox="1"/>
          <p:nvPr/>
        </p:nvSpPr>
        <p:spPr>
          <a:xfrm>
            <a:off x="5161206" y="3022942"/>
            <a:ext cx="1649416" cy="184666"/>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안전지원 시설 장비 구축</a:t>
            </a:r>
          </a:p>
        </p:txBody>
      </p:sp>
      <p:sp>
        <p:nvSpPr>
          <p:cNvPr id="366" name="직사각형 365">
            <a:extLst>
              <a:ext uri="{FF2B5EF4-FFF2-40B4-BE49-F238E27FC236}">
                <a16:creationId xmlns:a16="http://schemas.microsoft.com/office/drawing/2014/main" id="{51A16D41-53A8-4996-A8AC-C8A20E1AF1DF}"/>
              </a:ext>
            </a:extLst>
          </p:cNvPr>
          <p:cNvSpPr/>
          <p:nvPr/>
        </p:nvSpPr>
        <p:spPr>
          <a:xfrm>
            <a:off x="7086653" y="3841114"/>
            <a:ext cx="1753419" cy="601095"/>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67" name="직사각형 366">
            <a:extLst>
              <a:ext uri="{FF2B5EF4-FFF2-40B4-BE49-F238E27FC236}">
                <a16:creationId xmlns:a16="http://schemas.microsoft.com/office/drawing/2014/main" id="{AF2B6DF8-273C-466A-9AE3-958875CD881D}"/>
              </a:ext>
            </a:extLst>
          </p:cNvPr>
          <p:cNvSpPr/>
          <p:nvPr/>
        </p:nvSpPr>
        <p:spPr>
          <a:xfrm>
            <a:off x="7086653" y="3586868"/>
            <a:ext cx="1753419" cy="260790"/>
          </a:xfrm>
          <a:prstGeom prst="rect">
            <a:avLst/>
          </a:prstGeom>
          <a:solidFill>
            <a:schemeClr val="tx2">
              <a:lumMod val="20000"/>
              <a:lumOff val="80000"/>
            </a:schemeClr>
          </a:solidFill>
          <a:ln w="6350" cap="flat" cmpd="sng" algn="ctr">
            <a:solidFill>
              <a:schemeClr val="tx2">
                <a:lumMod val="40000"/>
                <a:lumOff val="6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68" name="TextBox 367">
            <a:extLst>
              <a:ext uri="{FF2B5EF4-FFF2-40B4-BE49-F238E27FC236}">
                <a16:creationId xmlns:a16="http://schemas.microsoft.com/office/drawing/2014/main" id="{0BB18F0A-BF18-445C-B731-D1454C6B351C}"/>
              </a:ext>
            </a:extLst>
          </p:cNvPr>
          <p:cNvSpPr txBox="1"/>
          <p:nvPr/>
        </p:nvSpPr>
        <p:spPr>
          <a:xfrm>
            <a:off x="7824872" y="3626686"/>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4.2</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69" name="TextBox 368">
            <a:extLst>
              <a:ext uri="{FF2B5EF4-FFF2-40B4-BE49-F238E27FC236}">
                <a16:creationId xmlns:a16="http://schemas.microsoft.com/office/drawing/2014/main" id="{94216A24-0242-4EBE-BA39-4467D30F5BE1}"/>
              </a:ext>
            </a:extLst>
          </p:cNvPr>
          <p:cNvSpPr txBox="1"/>
          <p:nvPr/>
        </p:nvSpPr>
        <p:spPr>
          <a:xfrm>
            <a:off x="7138655" y="3964670"/>
            <a:ext cx="1649416" cy="369332"/>
          </a:xfrm>
          <a:prstGeom prst="rect">
            <a:avLst/>
          </a:prstGeom>
          <a:noFill/>
        </p:spPr>
        <p:txBody>
          <a:bodyPr wrap="square" lIns="0" tIns="0" rIns="0" bIns="0" rtlCol="0">
            <a:spAutoFit/>
          </a:bodyPr>
          <a:lstStyle/>
          <a:p>
            <a:pPr algn="ctr" defTabSz="946094">
              <a:buClr>
                <a:prstClr val="black">
                  <a:lumMod val="50000"/>
                  <a:lumOff val="50000"/>
                </a:prstClr>
              </a:buClr>
            </a:pPr>
            <a:r>
              <a:rPr lang="ko-KR" altLang="en-US"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기존 홍수량 관측자료 </a:t>
            </a:r>
            <a:r>
              <a:rPr lang="en-US" altLang="ko-KR"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DB </a:t>
            </a:r>
            <a:r>
              <a:rPr lang="ko-KR" altLang="en-US"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구축 및 검증</a:t>
            </a:r>
          </a:p>
        </p:txBody>
      </p:sp>
      <p:grpSp>
        <p:nvGrpSpPr>
          <p:cNvPr id="371" name="그룹 370">
            <a:extLst>
              <a:ext uri="{FF2B5EF4-FFF2-40B4-BE49-F238E27FC236}">
                <a16:creationId xmlns:a16="http://schemas.microsoft.com/office/drawing/2014/main" id="{B2F019A3-16C3-42DC-AEFA-E7A6B8B8E368}"/>
              </a:ext>
            </a:extLst>
          </p:cNvPr>
          <p:cNvGrpSpPr/>
          <p:nvPr/>
        </p:nvGrpSpPr>
        <p:grpSpPr>
          <a:xfrm>
            <a:off x="7086653" y="1446710"/>
            <a:ext cx="1753419" cy="325988"/>
            <a:chOff x="5525766" y="939031"/>
            <a:chExt cx="1512000" cy="360000"/>
          </a:xfrm>
        </p:grpSpPr>
        <p:sp>
          <p:nvSpPr>
            <p:cNvPr id="418" name="직사각형 417">
              <a:extLst>
                <a:ext uri="{FF2B5EF4-FFF2-40B4-BE49-F238E27FC236}">
                  <a16:creationId xmlns:a16="http://schemas.microsoft.com/office/drawing/2014/main" id="{27209EC0-80AF-479B-8CF0-FBF5B03D9A05}"/>
                </a:ext>
              </a:extLst>
            </p:cNvPr>
            <p:cNvSpPr/>
            <p:nvPr/>
          </p:nvSpPr>
          <p:spPr>
            <a:xfrm>
              <a:off x="5525766" y="939031"/>
              <a:ext cx="1512000" cy="360000"/>
            </a:xfrm>
            <a:prstGeom prst="rect">
              <a:avLst/>
            </a:prstGeom>
            <a:solidFill>
              <a:srgbClr val="0070C0"/>
            </a:solidFill>
            <a:ln w="6350" cap="flat" cmpd="sng" algn="ctr">
              <a:solidFill>
                <a:srgbClr val="034A9F"/>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19" name="TextBox 418">
              <a:extLst>
                <a:ext uri="{FF2B5EF4-FFF2-40B4-BE49-F238E27FC236}">
                  <a16:creationId xmlns:a16="http://schemas.microsoft.com/office/drawing/2014/main" id="{10A03ADE-3193-46AF-90B2-AB42A2FD2E0F}"/>
                </a:ext>
              </a:extLst>
            </p:cNvPr>
            <p:cNvSpPr txBox="1"/>
            <p:nvPr/>
          </p:nvSpPr>
          <p:spPr>
            <a:xfrm>
              <a:off x="5857005" y="995921"/>
              <a:ext cx="849520" cy="231125"/>
            </a:xfrm>
            <a:prstGeom prst="rect">
              <a:avLst/>
            </a:prstGeom>
            <a:noFill/>
          </p:spPr>
          <p:txBody>
            <a:bodyPr wrap="non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핵심성과</a:t>
              </a: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en-US" altLang="ko-KR"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04</a:t>
              </a:r>
              <a:endPar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sp>
        <p:nvSpPr>
          <p:cNvPr id="372" name="TextBox 371">
            <a:extLst>
              <a:ext uri="{FF2B5EF4-FFF2-40B4-BE49-F238E27FC236}">
                <a16:creationId xmlns:a16="http://schemas.microsoft.com/office/drawing/2014/main" id="{5C442DEA-A239-4DA1-99A0-9FC3A7E1D7BD}"/>
              </a:ext>
            </a:extLst>
          </p:cNvPr>
          <p:cNvSpPr txBox="1"/>
          <p:nvPr/>
        </p:nvSpPr>
        <p:spPr>
          <a:xfrm>
            <a:off x="7138655" y="1885320"/>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실시간 안전지원 기술 적용 및 검증</a:t>
            </a:r>
          </a:p>
        </p:txBody>
      </p:sp>
      <p:sp>
        <p:nvSpPr>
          <p:cNvPr id="373" name="직사각형 372">
            <a:extLst>
              <a:ext uri="{FF2B5EF4-FFF2-40B4-BE49-F238E27FC236}">
                <a16:creationId xmlns:a16="http://schemas.microsoft.com/office/drawing/2014/main" id="{105E3CA2-8A6A-421A-9FE7-F4F26451C303}"/>
              </a:ext>
            </a:extLst>
          </p:cNvPr>
          <p:cNvSpPr/>
          <p:nvPr/>
        </p:nvSpPr>
        <p:spPr>
          <a:xfrm>
            <a:off x="7086653" y="2821152"/>
            <a:ext cx="1753419" cy="586778"/>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74" name="직사각형 373">
            <a:extLst>
              <a:ext uri="{FF2B5EF4-FFF2-40B4-BE49-F238E27FC236}">
                <a16:creationId xmlns:a16="http://schemas.microsoft.com/office/drawing/2014/main" id="{3C865ABA-E8EC-4DA8-B465-29D50CB25B32}"/>
              </a:ext>
            </a:extLst>
          </p:cNvPr>
          <p:cNvSpPr/>
          <p:nvPr/>
        </p:nvSpPr>
        <p:spPr>
          <a:xfrm>
            <a:off x="7086653" y="2566905"/>
            <a:ext cx="1753419" cy="260790"/>
          </a:xfrm>
          <a:prstGeom prst="rect">
            <a:avLst/>
          </a:prstGeom>
          <a:solidFill>
            <a:schemeClr val="tx2">
              <a:lumMod val="20000"/>
              <a:lumOff val="80000"/>
            </a:schemeClr>
          </a:solidFill>
          <a:ln w="6350" cap="flat" cmpd="sng" algn="ctr">
            <a:solidFill>
              <a:schemeClr val="tx2">
                <a:lumMod val="40000"/>
                <a:lumOff val="6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75" name="TextBox 374">
            <a:extLst>
              <a:ext uri="{FF2B5EF4-FFF2-40B4-BE49-F238E27FC236}">
                <a16:creationId xmlns:a16="http://schemas.microsoft.com/office/drawing/2014/main" id="{AB1B0621-66F4-44B2-8531-721ECA1662AC}"/>
              </a:ext>
            </a:extLst>
          </p:cNvPr>
          <p:cNvSpPr txBox="1"/>
          <p:nvPr/>
        </p:nvSpPr>
        <p:spPr>
          <a:xfrm>
            <a:off x="7824872" y="2606723"/>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4.1</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76" name="TextBox 375">
            <a:extLst>
              <a:ext uri="{FF2B5EF4-FFF2-40B4-BE49-F238E27FC236}">
                <a16:creationId xmlns:a16="http://schemas.microsoft.com/office/drawing/2014/main" id="{A166BBF7-12F2-409C-9E13-AE870883D5D9}"/>
              </a:ext>
            </a:extLst>
          </p:cNvPr>
          <p:cNvSpPr txBox="1"/>
          <p:nvPr/>
        </p:nvSpPr>
        <p:spPr>
          <a:xfrm>
            <a:off x="7138655" y="2930609"/>
            <a:ext cx="1649416" cy="369332"/>
          </a:xfrm>
          <a:prstGeom prst="rect">
            <a:avLst/>
          </a:prstGeom>
          <a:noFill/>
        </p:spPr>
        <p:txBody>
          <a:bodyPr wrap="square" lIns="0" tIns="0" rIns="0" bIns="0" rtlCol="0">
            <a:spAutoFit/>
          </a:bodyPr>
          <a:lstStyle/>
          <a:p>
            <a:pPr algn="ctr" defTabSz="946094">
              <a:defRPr/>
            </a:pPr>
            <a:r>
              <a:rPr lang="ko-KR" altLang="en-US"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관측기기 운영 기반의</a:t>
            </a:r>
            <a:endParaRPr lang="en-US" altLang="ko-KR"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endParaRPr>
          </a:p>
          <a:p>
            <a:pPr algn="ctr" defTabSz="946094">
              <a:defRPr/>
            </a:pPr>
            <a:r>
              <a:rPr lang="en-US" altLang="ko-KR"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DB </a:t>
            </a:r>
            <a:r>
              <a:rPr lang="ko-KR" altLang="en-US"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구축</a:t>
            </a:r>
          </a:p>
        </p:txBody>
      </p:sp>
      <p:sp>
        <p:nvSpPr>
          <p:cNvPr id="390" name="직사각형 389">
            <a:extLst>
              <a:ext uri="{FF2B5EF4-FFF2-40B4-BE49-F238E27FC236}">
                <a16:creationId xmlns:a16="http://schemas.microsoft.com/office/drawing/2014/main" id="{623B2DF5-3EFD-42BE-93D3-CB6822E75DDB}"/>
              </a:ext>
            </a:extLst>
          </p:cNvPr>
          <p:cNvSpPr/>
          <p:nvPr/>
        </p:nvSpPr>
        <p:spPr>
          <a:xfrm>
            <a:off x="1154307" y="4864928"/>
            <a:ext cx="1753419" cy="598362"/>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91" name="직사각형 390">
            <a:extLst>
              <a:ext uri="{FF2B5EF4-FFF2-40B4-BE49-F238E27FC236}">
                <a16:creationId xmlns:a16="http://schemas.microsoft.com/office/drawing/2014/main" id="{399F761E-6754-42B1-A37D-DA429027C2DF}"/>
              </a:ext>
            </a:extLst>
          </p:cNvPr>
          <p:cNvSpPr/>
          <p:nvPr/>
        </p:nvSpPr>
        <p:spPr>
          <a:xfrm>
            <a:off x="1154307" y="4603060"/>
            <a:ext cx="1753419" cy="260790"/>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92" name="TextBox 391">
            <a:extLst>
              <a:ext uri="{FF2B5EF4-FFF2-40B4-BE49-F238E27FC236}">
                <a16:creationId xmlns:a16="http://schemas.microsoft.com/office/drawing/2014/main" id="{D1D1A869-0543-4F36-8BC4-BE7A70D236A2}"/>
              </a:ext>
            </a:extLst>
          </p:cNvPr>
          <p:cNvSpPr txBox="1"/>
          <p:nvPr/>
        </p:nvSpPr>
        <p:spPr>
          <a:xfrm>
            <a:off x="1892527" y="4642881"/>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1.3</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93" name="TextBox 392">
            <a:extLst>
              <a:ext uri="{FF2B5EF4-FFF2-40B4-BE49-F238E27FC236}">
                <a16:creationId xmlns:a16="http://schemas.microsoft.com/office/drawing/2014/main" id="{6E9F3CF3-9BCD-4CBA-A615-8F0D32FC2719}"/>
              </a:ext>
            </a:extLst>
          </p:cNvPr>
          <p:cNvSpPr txBox="1"/>
          <p:nvPr/>
        </p:nvSpPr>
        <p:spPr>
          <a:xfrm>
            <a:off x="1206311" y="4975798"/>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제주지역 홍수 비상대처계획 및 매뉴얼 개발</a:t>
            </a:r>
          </a:p>
        </p:txBody>
      </p:sp>
      <p:sp>
        <p:nvSpPr>
          <p:cNvPr id="394" name="직사각형 393">
            <a:extLst>
              <a:ext uri="{FF2B5EF4-FFF2-40B4-BE49-F238E27FC236}">
                <a16:creationId xmlns:a16="http://schemas.microsoft.com/office/drawing/2014/main" id="{816A45FB-C87C-4F77-A7AB-77E71E01871E}"/>
              </a:ext>
            </a:extLst>
          </p:cNvPr>
          <p:cNvSpPr/>
          <p:nvPr/>
        </p:nvSpPr>
        <p:spPr>
          <a:xfrm>
            <a:off x="3131757" y="4864928"/>
            <a:ext cx="1753419" cy="598362"/>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95" name="직사각형 394">
            <a:extLst>
              <a:ext uri="{FF2B5EF4-FFF2-40B4-BE49-F238E27FC236}">
                <a16:creationId xmlns:a16="http://schemas.microsoft.com/office/drawing/2014/main" id="{6F56CA78-0661-462D-8970-EF05118F7D96}"/>
              </a:ext>
            </a:extLst>
          </p:cNvPr>
          <p:cNvSpPr/>
          <p:nvPr/>
        </p:nvSpPr>
        <p:spPr>
          <a:xfrm>
            <a:off x="3131757" y="4603060"/>
            <a:ext cx="1753419" cy="260790"/>
          </a:xfrm>
          <a:prstGeom prst="rect">
            <a:avLst/>
          </a:prstGeom>
          <a:solidFill>
            <a:schemeClr val="accent5">
              <a:lumMod val="20000"/>
              <a:lumOff val="80000"/>
            </a:schemeClr>
          </a:solidFill>
          <a:ln w="6350" cap="flat" cmpd="sng" algn="ctr">
            <a:solidFill>
              <a:schemeClr val="accent5">
                <a:lumMod val="60000"/>
                <a:lumOff val="4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96" name="TextBox 395">
            <a:extLst>
              <a:ext uri="{FF2B5EF4-FFF2-40B4-BE49-F238E27FC236}">
                <a16:creationId xmlns:a16="http://schemas.microsoft.com/office/drawing/2014/main" id="{EF68C1AD-29BF-4359-B0F5-A99B2C1E5125}"/>
              </a:ext>
            </a:extLst>
          </p:cNvPr>
          <p:cNvSpPr txBox="1"/>
          <p:nvPr/>
        </p:nvSpPr>
        <p:spPr>
          <a:xfrm>
            <a:off x="3869976" y="4642881"/>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2.3</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97" name="TextBox 396">
            <a:extLst>
              <a:ext uri="{FF2B5EF4-FFF2-40B4-BE49-F238E27FC236}">
                <a16:creationId xmlns:a16="http://schemas.microsoft.com/office/drawing/2014/main" id="{85F8979C-424F-4D8D-91CD-CA2E68E30ED7}"/>
              </a:ext>
            </a:extLst>
          </p:cNvPr>
          <p:cNvSpPr txBox="1"/>
          <p:nvPr/>
        </p:nvSpPr>
        <p:spPr>
          <a:xfrm>
            <a:off x="3183760" y="4883465"/>
            <a:ext cx="1649416" cy="553998"/>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레이더강우 및 호우시나리오 기반 홍수 시뮬레이션</a:t>
            </a:r>
            <a:br>
              <a:rPr lang="en-US" altLang="ko-KR"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b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시스템 개발</a:t>
            </a:r>
          </a:p>
        </p:txBody>
      </p:sp>
      <p:sp>
        <p:nvSpPr>
          <p:cNvPr id="398" name="직사각형 397">
            <a:extLst>
              <a:ext uri="{FF2B5EF4-FFF2-40B4-BE49-F238E27FC236}">
                <a16:creationId xmlns:a16="http://schemas.microsoft.com/office/drawing/2014/main" id="{D1D1A01F-658F-45B3-BDDF-D3DE40BA37F7}"/>
              </a:ext>
            </a:extLst>
          </p:cNvPr>
          <p:cNvSpPr/>
          <p:nvPr/>
        </p:nvSpPr>
        <p:spPr>
          <a:xfrm>
            <a:off x="5109203" y="4864928"/>
            <a:ext cx="1753419" cy="598362"/>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99" name="직사각형 398">
            <a:extLst>
              <a:ext uri="{FF2B5EF4-FFF2-40B4-BE49-F238E27FC236}">
                <a16:creationId xmlns:a16="http://schemas.microsoft.com/office/drawing/2014/main" id="{7F3FDBE4-C84D-4DC9-A7D8-F0F943E2CAB0}"/>
              </a:ext>
            </a:extLst>
          </p:cNvPr>
          <p:cNvSpPr/>
          <p:nvPr/>
        </p:nvSpPr>
        <p:spPr>
          <a:xfrm>
            <a:off x="5109203" y="4603060"/>
            <a:ext cx="1753419" cy="260790"/>
          </a:xfrm>
          <a:prstGeom prst="rect">
            <a:avLst/>
          </a:prstGeom>
          <a:solidFill>
            <a:srgbClr val="E1F7FF"/>
          </a:solidFill>
          <a:ln w="6350" cap="flat" cmpd="sng" algn="ctr">
            <a:solidFill>
              <a:srgbClr val="C5F0FF"/>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00" name="TextBox 399">
            <a:extLst>
              <a:ext uri="{FF2B5EF4-FFF2-40B4-BE49-F238E27FC236}">
                <a16:creationId xmlns:a16="http://schemas.microsoft.com/office/drawing/2014/main" id="{4D75B815-1E9D-4096-B9B1-00FE6D383E0A}"/>
              </a:ext>
            </a:extLst>
          </p:cNvPr>
          <p:cNvSpPr txBox="1"/>
          <p:nvPr/>
        </p:nvSpPr>
        <p:spPr>
          <a:xfrm>
            <a:off x="5847422" y="4642881"/>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3.3</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401" name="TextBox 400">
            <a:extLst>
              <a:ext uri="{FF2B5EF4-FFF2-40B4-BE49-F238E27FC236}">
                <a16:creationId xmlns:a16="http://schemas.microsoft.com/office/drawing/2014/main" id="{264FA350-B73C-4EA2-9192-FD299BC9FA51}"/>
              </a:ext>
            </a:extLst>
          </p:cNvPr>
          <p:cNvSpPr txBox="1"/>
          <p:nvPr/>
        </p:nvSpPr>
        <p:spPr>
          <a:xfrm>
            <a:off x="5161208" y="4975798"/>
            <a:ext cx="1649416" cy="369332"/>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홍수 위험 기반의 안전지원 통합 시스템 개발 및 검증</a:t>
            </a:r>
          </a:p>
        </p:txBody>
      </p:sp>
      <p:sp>
        <p:nvSpPr>
          <p:cNvPr id="402" name="직사각형 401">
            <a:extLst>
              <a:ext uri="{FF2B5EF4-FFF2-40B4-BE49-F238E27FC236}">
                <a16:creationId xmlns:a16="http://schemas.microsoft.com/office/drawing/2014/main" id="{90EC5540-7A08-48AE-AD3A-EF9C62234587}"/>
              </a:ext>
            </a:extLst>
          </p:cNvPr>
          <p:cNvSpPr/>
          <p:nvPr/>
        </p:nvSpPr>
        <p:spPr>
          <a:xfrm>
            <a:off x="7086653" y="4864928"/>
            <a:ext cx="1753419" cy="598362"/>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03" name="직사각형 402">
            <a:extLst>
              <a:ext uri="{FF2B5EF4-FFF2-40B4-BE49-F238E27FC236}">
                <a16:creationId xmlns:a16="http://schemas.microsoft.com/office/drawing/2014/main" id="{21C02B1E-7EEE-4956-A00A-B5AAC5F5DDDB}"/>
              </a:ext>
            </a:extLst>
          </p:cNvPr>
          <p:cNvSpPr/>
          <p:nvPr/>
        </p:nvSpPr>
        <p:spPr>
          <a:xfrm>
            <a:off x="7086653" y="4603060"/>
            <a:ext cx="1753419" cy="260790"/>
          </a:xfrm>
          <a:prstGeom prst="rect">
            <a:avLst/>
          </a:prstGeom>
          <a:solidFill>
            <a:schemeClr val="tx2">
              <a:lumMod val="20000"/>
              <a:lumOff val="80000"/>
            </a:schemeClr>
          </a:solidFill>
          <a:ln w="6350" cap="flat" cmpd="sng" algn="ctr">
            <a:solidFill>
              <a:schemeClr val="tx2">
                <a:lumMod val="40000"/>
                <a:lumOff val="6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04" name="TextBox 403">
            <a:extLst>
              <a:ext uri="{FF2B5EF4-FFF2-40B4-BE49-F238E27FC236}">
                <a16:creationId xmlns:a16="http://schemas.microsoft.com/office/drawing/2014/main" id="{26E7521A-CE2B-4F83-B463-9989386CC839}"/>
              </a:ext>
            </a:extLst>
          </p:cNvPr>
          <p:cNvSpPr txBox="1"/>
          <p:nvPr/>
        </p:nvSpPr>
        <p:spPr>
          <a:xfrm>
            <a:off x="7824873" y="4642881"/>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4.3</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405" name="TextBox 404">
            <a:extLst>
              <a:ext uri="{FF2B5EF4-FFF2-40B4-BE49-F238E27FC236}">
                <a16:creationId xmlns:a16="http://schemas.microsoft.com/office/drawing/2014/main" id="{211889A5-C9BA-4DAD-AB0A-7ABDC5FB1F5A}"/>
              </a:ext>
            </a:extLst>
          </p:cNvPr>
          <p:cNvSpPr txBox="1"/>
          <p:nvPr/>
        </p:nvSpPr>
        <p:spPr>
          <a:xfrm>
            <a:off x="7138655" y="4975798"/>
            <a:ext cx="1649416" cy="184666"/>
          </a:xfrm>
          <a:prstGeom prst="rect">
            <a:avLst/>
          </a:prstGeom>
          <a:noFill/>
        </p:spPr>
        <p:txBody>
          <a:bodyPr wrap="square" lIns="0" tIns="0" rIns="0" bIns="0" rtlCol="0">
            <a:spAutoFit/>
          </a:bodyPr>
          <a:lstStyle/>
          <a:p>
            <a:pPr algn="ctr" defTabSz="946094">
              <a:buClr>
                <a:prstClr val="black">
                  <a:lumMod val="50000"/>
                  <a:lumOff val="50000"/>
                </a:prstClr>
              </a:buClr>
            </a:pPr>
            <a:r>
              <a:rPr lang="ko-KR" altLang="en-US" sz="1200" dirty="0">
                <a:ln>
                  <a:solidFill>
                    <a:srgbClr val="4F81BD">
                      <a:shade val="50000"/>
                      <a:alpha val="0"/>
                    </a:srgbClr>
                  </a:solidFill>
                </a:ln>
                <a:solidFill>
                  <a:prstClr val="black">
                    <a:lumMod val="75000"/>
                    <a:lumOff val="25000"/>
                  </a:prstClr>
                </a:solidFill>
                <a:latin typeface="KoPub돋움체 Medium" pitchFamily="18" charset="-127"/>
                <a:ea typeface="KoPub돋움체 Medium" pitchFamily="18" charset="-127"/>
              </a:rPr>
              <a:t>안전지원 기술 적용 및 검증</a:t>
            </a:r>
          </a:p>
        </p:txBody>
      </p:sp>
      <p:sp>
        <p:nvSpPr>
          <p:cNvPr id="415" name="TextBox 414">
            <a:extLst>
              <a:ext uri="{FF2B5EF4-FFF2-40B4-BE49-F238E27FC236}">
                <a16:creationId xmlns:a16="http://schemas.microsoft.com/office/drawing/2014/main" id="{30A5FC81-3DD6-47FF-BC5C-7DFE975F0C02}"/>
              </a:ext>
            </a:extLst>
          </p:cNvPr>
          <p:cNvSpPr txBox="1"/>
          <p:nvPr/>
        </p:nvSpPr>
        <p:spPr>
          <a:xfrm>
            <a:off x="1628463" y="5761326"/>
            <a:ext cx="6690210" cy="769441"/>
          </a:xfrm>
          <a:prstGeom prst="rect">
            <a:avLst/>
          </a:prstGeom>
          <a:noFill/>
        </p:spPr>
        <p:txBody>
          <a:bodyPr wrap="square" lIns="0" tIns="0" rIns="0" bIns="0" rtlCol="0">
            <a:spAutoFit/>
          </a:bodyPr>
          <a:lstStyle>
            <a:defPPr>
              <a:defRPr lang="en-US"/>
            </a:defPPr>
            <a:lvl1pPr algn="ctr">
              <a:buClr>
                <a:schemeClr val="tx1">
                  <a:lumMod val="50000"/>
                  <a:lumOff val="50000"/>
                </a:schemeClr>
              </a:buClr>
              <a:defRPr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defRPr>
            </a:lvl1pPr>
          </a:lstStyle>
          <a:p>
            <a:pPr algn="l">
              <a:lnSpc>
                <a:spcPts val="2000"/>
              </a:lnSpc>
            </a:pPr>
            <a:r>
              <a:rPr lang="ko-KR" altLang="en-US" sz="1300" dirty="0">
                <a:solidFill>
                  <a:schemeClr val="tx1">
                    <a:lumMod val="85000"/>
                    <a:lumOff val="15000"/>
                  </a:schemeClr>
                </a:solidFill>
              </a:rPr>
              <a:t>실시간 모델링 및 호우시나리오 기반 홍수위험 추정 시스템 개발</a:t>
            </a:r>
            <a:endParaRPr lang="en-US" altLang="ko-KR" sz="1300" dirty="0">
              <a:solidFill>
                <a:schemeClr val="tx1">
                  <a:lumMod val="85000"/>
                  <a:lumOff val="15000"/>
                </a:schemeClr>
              </a:solidFill>
            </a:endParaRPr>
          </a:p>
          <a:p>
            <a:pPr algn="l">
              <a:lnSpc>
                <a:spcPts val="2000"/>
              </a:lnSpc>
            </a:pPr>
            <a:r>
              <a:rPr lang="ko-KR" altLang="en-US" sz="1300" dirty="0">
                <a:solidFill>
                  <a:schemeClr val="tx1">
                    <a:lumMod val="85000"/>
                    <a:lumOff val="15000"/>
                  </a:schemeClr>
                </a:solidFill>
              </a:rPr>
              <a:t>실시간 홍수위험 기반의 안전지원 통합 시스템 개발</a:t>
            </a:r>
            <a:endParaRPr lang="en-US" altLang="ko-KR" sz="1300" dirty="0">
              <a:solidFill>
                <a:schemeClr val="tx1">
                  <a:lumMod val="85000"/>
                  <a:lumOff val="15000"/>
                </a:schemeClr>
              </a:solidFill>
            </a:endParaRPr>
          </a:p>
          <a:p>
            <a:pPr algn="l">
              <a:lnSpc>
                <a:spcPts val="2000"/>
              </a:lnSpc>
            </a:pPr>
            <a:r>
              <a:rPr lang="ko-KR" altLang="en-US" sz="1300" dirty="0">
                <a:solidFill>
                  <a:schemeClr val="tx1">
                    <a:lumMod val="85000"/>
                    <a:lumOff val="15000"/>
                  </a:schemeClr>
                </a:solidFill>
              </a:rPr>
              <a:t>홍수 비상대처계획 및 매뉴얼</a:t>
            </a:r>
          </a:p>
        </p:txBody>
      </p:sp>
      <p:sp>
        <p:nvSpPr>
          <p:cNvPr id="320" name="직사각형 319">
            <a:extLst>
              <a:ext uri="{FF2B5EF4-FFF2-40B4-BE49-F238E27FC236}">
                <a16:creationId xmlns:a16="http://schemas.microsoft.com/office/drawing/2014/main" id="{209C364B-1D77-498D-ADCC-8812E74C1F87}"/>
              </a:ext>
            </a:extLst>
          </p:cNvPr>
          <p:cNvSpPr/>
          <p:nvPr/>
        </p:nvSpPr>
        <p:spPr>
          <a:xfrm>
            <a:off x="254731" y="5703607"/>
            <a:ext cx="758354" cy="8905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1" name="직사각형 320">
            <a:extLst>
              <a:ext uri="{FF2B5EF4-FFF2-40B4-BE49-F238E27FC236}">
                <a16:creationId xmlns:a16="http://schemas.microsoft.com/office/drawing/2014/main" id="{B947CCE9-94A1-46C0-B4D7-47BCBFE8505C}"/>
              </a:ext>
            </a:extLst>
          </p:cNvPr>
          <p:cNvSpPr/>
          <p:nvPr/>
        </p:nvSpPr>
        <p:spPr>
          <a:xfrm>
            <a:off x="254731" y="2562194"/>
            <a:ext cx="758354" cy="2901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2" name="직사각형 321">
            <a:extLst>
              <a:ext uri="{FF2B5EF4-FFF2-40B4-BE49-F238E27FC236}">
                <a16:creationId xmlns:a16="http://schemas.microsoft.com/office/drawing/2014/main" id="{3C8DD541-3627-4A96-A234-3318C76840AB}"/>
              </a:ext>
            </a:extLst>
          </p:cNvPr>
          <p:cNvSpPr/>
          <p:nvPr/>
        </p:nvSpPr>
        <p:spPr>
          <a:xfrm>
            <a:off x="254731" y="1441701"/>
            <a:ext cx="758354" cy="8996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5" name="TextBox 324">
            <a:extLst>
              <a:ext uri="{FF2B5EF4-FFF2-40B4-BE49-F238E27FC236}">
                <a16:creationId xmlns:a16="http://schemas.microsoft.com/office/drawing/2014/main" id="{3877EC14-2781-4838-ABBD-081DE2325E14}"/>
              </a:ext>
            </a:extLst>
          </p:cNvPr>
          <p:cNvSpPr txBox="1"/>
          <p:nvPr/>
        </p:nvSpPr>
        <p:spPr>
          <a:xfrm>
            <a:off x="306764" y="1794656"/>
            <a:ext cx="577081" cy="21544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연구목표</a:t>
            </a:r>
          </a:p>
        </p:txBody>
      </p:sp>
      <p:sp>
        <p:nvSpPr>
          <p:cNvPr id="326" name="TextBox 325">
            <a:extLst>
              <a:ext uri="{FF2B5EF4-FFF2-40B4-BE49-F238E27FC236}">
                <a16:creationId xmlns:a16="http://schemas.microsoft.com/office/drawing/2014/main" id="{18174A98-2A71-45C3-A90D-33DCEAAC78ED}"/>
              </a:ext>
            </a:extLst>
          </p:cNvPr>
          <p:cNvSpPr txBox="1"/>
          <p:nvPr/>
        </p:nvSpPr>
        <p:spPr>
          <a:xfrm>
            <a:off x="458597" y="3752808"/>
            <a:ext cx="350622" cy="641751"/>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세부</a:t>
            </a:r>
            <a:r>
              <a:rPr lang="en-US" altLang="ko-KR"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p>
          <a:p>
            <a:pPr marL="0" indent="0"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수행</a:t>
            </a:r>
            <a:endParaRPr lang="en-US" altLang="ko-KR"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marL="0" indent="0"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계획</a:t>
            </a:r>
          </a:p>
        </p:txBody>
      </p:sp>
      <p:sp>
        <p:nvSpPr>
          <p:cNvPr id="327" name="TextBox 326">
            <a:extLst>
              <a:ext uri="{FF2B5EF4-FFF2-40B4-BE49-F238E27FC236}">
                <a16:creationId xmlns:a16="http://schemas.microsoft.com/office/drawing/2014/main" id="{C61A1522-F6A8-4A85-8B51-F5AA93C7A343}"/>
              </a:ext>
            </a:extLst>
          </p:cNvPr>
          <p:cNvSpPr txBox="1"/>
          <p:nvPr/>
        </p:nvSpPr>
        <p:spPr>
          <a:xfrm>
            <a:off x="401879" y="5939547"/>
            <a:ext cx="464058" cy="42783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최종</a:t>
            </a:r>
            <a:endParaRPr lang="en-US" altLang="ko-KR"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4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성과물</a:t>
            </a:r>
          </a:p>
        </p:txBody>
      </p:sp>
      <p:sp>
        <p:nvSpPr>
          <p:cNvPr id="316" name="이등변 삼각형 315">
            <a:extLst>
              <a:ext uri="{FF2B5EF4-FFF2-40B4-BE49-F238E27FC236}">
                <a16:creationId xmlns:a16="http://schemas.microsoft.com/office/drawing/2014/main" id="{57574E7E-09BB-411D-B625-8EB18CB6D388}"/>
              </a:ext>
            </a:extLst>
          </p:cNvPr>
          <p:cNvSpPr/>
          <p:nvPr/>
        </p:nvSpPr>
        <p:spPr>
          <a:xfrm rot="5400000">
            <a:off x="1005132" y="1837090"/>
            <a:ext cx="107235" cy="10889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7" name="이등변 삼각형 316">
            <a:extLst>
              <a:ext uri="{FF2B5EF4-FFF2-40B4-BE49-F238E27FC236}">
                <a16:creationId xmlns:a16="http://schemas.microsoft.com/office/drawing/2014/main" id="{03BB1789-9728-413C-B3A9-AC00E718DF4C}"/>
              </a:ext>
            </a:extLst>
          </p:cNvPr>
          <p:cNvSpPr/>
          <p:nvPr/>
        </p:nvSpPr>
        <p:spPr>
          <a:xfrm rot="5400000">
            <a:off x="1005132" y="3958295"/>
            <a:ext cx="107235" cy="10889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18" name="이등변 삼각형 317">
            <a:extLst>
              <a:ext uri="{FF2B5EF4-FFF2-40B4-BE49-F238E27FC236}">
                <a16:creationId xmlns:a16="http://schemas.microsoft.com/office/drawing/2014/main" id="{2C1814FB-5842-4F9E-BBB7-7A90F5C489A8}"/>
              </a:ext>
            </a:extLst>
          </p:cNvPr>
          <p:cNvSpPr/>
          <p:nvPr/>
        </p:nvSpPr>
        <p:spPr>
          <a:xfrm rot="5400000">
            <a:off x="996483" y="6094440"/>
            <a:ext cx="124533" cy="108894"/>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직선 연결선 9"/>
          <p:cNvCxnSpPr/>
          <p:nvPr/>
        </p:nvCxnSpPr>
        <p:spPr>
          <a:xfrm flipV="1">
            <a:off x="2359068" y="4427893"/>
            <a:ext cx="0" cy="69486"/>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731" y="945315"/>
            <a:ext cx="858534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모서리가 둥근 직사각형 120"/>
          <p:cNvSpPr/>
          <p:nvPr/>
        </p:nvSpPr>
        <p:spPr>
          <a:xfrm>
            <a:off x="702856" y="920448"/>
            <a:ext cx="845752" cy="377292"/>
          </a:xfrm>
          <a:prstGeom prst="roundRect">
            <a:avLst>
              <a:gd name="adj" fmla="val 18177"/>
            </a:avLst>
          </a:prstGeom>
          <a:noFill/>
        </p:spPr>
        <p:txBody>
          <a:bodyPr wrap="square" lIns="0" tIns="0" rIns="0" bIns="0" rtlCol="0" anchor="ctr" anchorCtr="0">
            <a:noAutofit/>
            <a:scene3d>
              <a:camera prst="orthographicFront"/>
              <a:lightRig rig="threePt" dir="t"/>
            </a:scene3d>
            <a:sp3d>
              <a:bevelT w="1270" h="1270"/>
            </a:sp3d>
          </a:bodyPr>
          <a:lstStyle/>
          <a:p>
            <a:pPr algn="ctr">
              <a:lnSpc>
                <a:spcPts val="1800"/>
              </a:lnSpc>
            </a:pPr>
            <a:r>
              <a:rPr lang="ko-KR" altLang="en-US" sz="1400" kern="0" spc="-110" dirty="0">
                <a:solidFill>
                  <a:srgbClr val="FFFF00"/>
                </a:solidFill>
                <a:latin typeface="KoPub돋움체 Bold" pitchFamily="18" charset="-127"/>
                <a:ea typeface="KoPub돋움체 Bold" pitchFamily="18" charset="-127"/>
              </a:rPr>
              <a:t>최종목표</a:t>
            </a:r>
          </a:p>
        </p:txBody>
      </p:sp>
      <p:sp>
        <p:nvSpPr>
          <p:cNvPr id="313" name="TextBox 312">
            <a:extLst>
              <a:ext uri="{FF2B5EF4-FFF2-40B4-BE49-F238E27FC236}">
                <a16:creationId xmlns:a16="http://schemas.microsoft.com/office/drawing/2014/main" id="{EDFE554F-F595-4C92-B38C-49D606DF5F09}"/>
              </a:ext>
            </a:extLst>
          </p:cNvPr>
          <p:cNvSpPr txBox="1"/>
          <p:nvPr/>
        </p:nvSpPr>
        <p:spPr>
          <a:xfrm>
            <a:off x="1851731" y="982322"/>
            <a:ext cx="6655750" cy="230832"/>
          </a:xfrm>
          <a:prstGeom prst="rect">
            <a:avLst/>
          </a:prstGeom>
          <a:noFill/>
        </p:spPr>
        <p:txBody>
          <a:bodyPr wrap="square" lIns="0" tIns="0" rIns="0" bIns="0" rtlCol="0">
            <a:spAutoFit/>
          </a:bodyPr>
          <a:lstStyle/>
          <a:p>
            <a:pPr algn="ctr">
              <a:buClr>
                <a:schemeClr val="tx1">
                  <a:lumMod val="50000"/>
                  <a:lumOff val="50000"/>
                </a:schemeClr>
              </a:buClr>
            </a:pPr>
            <a:r>
              <a:rPr lang="ko-KR" altLang="en-US" sz="15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제주지역의 실시간 홍수피해 예측과 지역 맞춤형 안전지원 기술 개발</a:t>
            </a:r>
          </a:p>
        </p:txBody>
      </p:sp>
      <p:sp>
        <p:nvSpPr>
          <p:cNvPr id="4" name="아래쪽 화살표 3"/>
          <p:cNvSpPr/>
          <p:nvPr/>
        </p:nvSpPr>
        <p:spPr>
          <a:xfrm>
            <a:off x="1948751" y="3409043"/>
            <a:ext cx="164528" cy="184076"/>
          </a:xfrm>
          <a:prstGeom prst="downArrow">
            <a:avLst/>
          </a:prstGeom>
          <a:solidFill>
            <a:srgbClr val="558ED5"/>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1" name="아래쪽 화살표 130"/>
          <p:cNvSpPr/>
          <p:nvPr/>
        </p:nvSpPr>
        <p:spPr>
          <a:xfrm>
            <a:off x="1950604" y="4446059"/>
            <a:ext cx="164528" cy="153596"/>
          </a:xfrm>
          <a:prstGeom prst="downArrow">
            <a:avLst/>
          </a:prstGeom>
          <a:solidFill>
            <a:srgbClr val="558ED5"/>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2" name="아래쪽 화살표 131"/>
          <p:cNvSpPr/>
          <p:nvPr/>
        </p:nvSpPr>
        <p:spPr>
          <a:xfrm>
            <a:off x="3928054" y="3407930"/>
            <a:ext cx="164528" cy="178938"/>
          </a:xfrm>
          <a:prstGeom prst="downArrow">
            <a:avLst/>
          </a:prstGeom>
          <a:solidFill>
            <a:srgbClr val="4BACC6">
              <a:alpha val="74118"/>
            </a:srgb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3" name="아래쪽 화살표 132"/>
          <p:cNvSpPr/>
          <p:nvPr/>
        </p:nvSpPr>
        <p:spPr>
          <a:xfrm>
            <a:off x="3929907" y="4441771"/>
            <a:ext cx="164528" cy="153596"/>
          </a:xfrm>
          <a:prstGeom prst="downArrow">
            <a:avLst/>
          </a:prstGeom>
          <a:solidFill>
            <a:srgbClr val="4BACC6">
              <a:alpha val="74118"/>
            </a:srgb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4" name="아래쪽 화살표 133"/>
          <p:cNvSpPr/>
          <p:nvPr/>
        </p:nvSpPr>
        <p:spPr>
          <a:xfrm>
            <a:off x="5918848" y="3407930"/>
            <a:ext cx="164528" cy="184076"/>
          </a:xfrm>
          <a:prstGeom prst="downArrow">
            <a:avLst/>
          </a:prstGeom>
          <a:solidFill>
            <a:srgbClr val="0094C8">
              <a:alpha val="54902"/>
            </a:srgb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5" name="아래쪽 화살표 134"/>
          <p:cNvSpPr/>
          <p:nvPr/>
        </p:nvSpPr>
        <p:spPr>
          <a:xfrm>
            <a:off x="5920701" y="4441771"/>
            <a:ext cx="164528" cy="153596"/>
          </a:xfrm>
          <a:prstGeom prst="downArrow">
            <a:avLst/>
          </a:prstGeom>
          <a:solidFill>
            <a:srgbClr val="0094C8">
              <a:alpha val="54902"/>
            </a:srgb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6" name="아래쪽 화살표 135"/>
          <p:cNvSpPr/>
          <p:nvPr/>
        </p:nvSpPr>
        <p:spPr>
          <a:xfrm>
            <a:off x="7908181" y="3409089"/>
            <a:ext cx="164528" cy="184076"/>
          </a:xfrm>
          <a:prstGeom prst="downArrow">
            <a:avLst/>
          </a:prstGeom>
          <a:solidFill>
            <a:schemeClr val="tx2">
              <a:lumMod val="40000"/>
              <a:lumOff val="60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37" name="아래쪽 화살표 136"/>
          <p:cNvSpPr/>
          <p:nvPr/>
        </p:nvSpPr>
        <p:spPr>
          <a:xfrm>
            <a:off x="7910034" y="4441771"/>
            <a:ext cx="164528" cy="161105"/>
          </a:xfrm>
          <a:prstGeom prst="downArrow">
            <a:avLst/>
          </a:prstGeom>
          <a:solidFill>
            <a:schemeClr val="tx2">
              <a:lumMod val="40000"/>
              <a:lumOff val="60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349" name="직사각형 348">
            <a:extLst>
              <a:ext uri="{FF2B5EF4-FFF2-40B4-BE49-F238E27FC236}">
                <a16:creationId xmlns:a16="http://schemas.microsoft.com/office/drawing/2014/main" id="{1C15DE86-A030-4BE4-BBC1-99F7C7CCDE64}"/>
              </a:ext>
            </a:extLst>
          </p:cNvPr>
          <p:cNvSpPr/>
          <p:nvPr/>
        </p:nvSpPr>
        <p:spPr>
          <a:xfrm>
            <a:off x="3131757" y="2821152"/>
            <a:ext cx="1753419" cy="586778"/>
          </a:xfrm>
          <a:prstGeom prst="rect">
            <a:avLst/>
          </a:prstGeom>
          <a:solidFill>
            <a:schemeClr val="bg1"/>
          </a:solidFill>
          <a:ln w="6350" cap="flat" cmpd="sng" algn="ctr">
            <a:solidFill>
              <a:schemeClr val="bg1">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50" name="직사각형 349">
            <a:extLst>
              <a:ext uri="{FF2B5EF4-FFF2-40B4-BE49-F238E27FC236}">
                <a16:creationId xmlns:a16="http://schemas.microsoft.com/office/drawing/2014/main" id="{18879CEE-75CD-44EF-8D27-24F2934B026A}"/>
              </a:ext>
            </a:extLst>
          </p:cNvPr>
          <p:cNvSpPr/>
          <p:nvPr/>
        </p:nvSpPr>
        <p:spPr>
          <a:xfrm>
            <a:off x="3131757" y="2566905"/>
            <a:ext cx="1753419" cy="260790"/>
          </a:xfrm>
          <a:prstGeom prst="rect">
            <a:avLst/>
          </a:prstGeom>
          <a:solidFill>
            <a:schemeClr val="accent5">
              <a:lumMod val="20000"/>
              <a:lumOff val="80000"/>
            </a:schemeClr>
          </a:solidFill>
          <a:ln w="6350" cap="flat" cmpd="sng" algn="ctr">
            <a:solidFill>
              <a:schemeClr val="accent5">
                <a:lumMod val="60000"/>
                <a:lumOff val="40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51" name="TextBox 350">
            <a:extLst>
              <a:ext uri="{FF2B5EF4-FFF2-40B4-BE49-F238E27FC236}">
                <a16:creationId xmlns:a16="http://schemas.microsoft.com/office/drawing/2014/main" id="{CAC14479-8126-4D9B-94C2-5CCA63C1057B}"/>
              </a:ext>
            </a:extLst>
          </p:cNvPr>
          <p:cNvSpPr txBox="1"/>
          <p:nvPr/>
        </p:nvSpPr>
        <p:spPr>
          <a:xfrm>
            <a:off x="3869975" y="2606723"/>
            <a:ext cx="276985" cy="181154"/>
          </a:xfrm>
          <a:prstGeom prst="rect">
            <a:avLst/>
          </a:prstGeom>
          <a:noFill/>
        </p:spPr>
        <p:txBody>
          <a:bodyPr wrap="none" lIns="0" tIns="0" rIns="0" bIns="0" rtlCol="0">
            <a:spAutoFit/>
          </a:bodyPr>
          <a:lstStyle/>
          <a:p>
            <a:pPr algn="ctr">
              <a:buClr>
                <a:schemeClr val="tx1">
                  <a:lumMod val="50000"/>
                  <a:lumOff val="50000"/>
                </a:schemeClr>
              </a:buClr>
            </a:pP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rPr>
              <a:t>2.1</a:t>
            </a:r>
            <a:endPar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352" name="TextBox 351">
            <a:extLst>
              <a:ext uri="{FF2B5EF4-FFF2-40B4-BE49-F238E27FC236}">
                <a16:creationId xmlns:a16="http://schemas.microsoft.com/office/drawing/2014/main" id="{4D7DE1D6-FC11-45A9-A6E2-3FBCC644B64B}"/>
              </a:ext>
            </a:extLst>
          </p:cNvPr>
          <p:cNvSpPr txBox="1"/>
          <p:nvPr/>
        </p:nvSpPr>
        <p:spPr>
          <a:xfrm>
            <a:off x="3183760" y="2838276"/>
            <a:ext cx="1649416" cy="553998"/>
          </a:xfrm>
          <a:prstGeom prst="rect">
            <a:avLst/>
          </a:prstGeom>
          <a:noFill/>
        </p:spPr>
        <p:txBody>
          <a:bodyPr wrap="square" lIns="0" tIns="0" rIns="0" bIns="0" rtlCol="0">
            <a:spAutoFit/>
          </a:bodyPr>
          <a:lstStyle/>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호우의 시공간 분포 </a:t>
            </a:r>
            <a:endParaRPr lang="en-US" altLang="ko-KR"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algn="ctr">
              <a:buClr>
                <a:schemeClr val="tx1">
                  <a:lumMod val="50000"/>
                  <a:lumOff val="50000"/>
                </a:schemeClr>
              </a:buClr>
            </a:pP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특성 정량화 및 </a:t>
            </a:r>
            <a:br>
              <a:rPr lang="en-US" altLang="ko-KR"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br>
            <a:r>
              <a:rPr lang="ko-KR" altLang="en-US" sz="1200" spc="-5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호우시나리오 개발</a:t>
            </a:r>
          </a:p>
        </p:txBody>
      </p:sp>
      <p:sp>
        <p:nvSpPr>
          <p:cNvPr id="144" name="아래쪽 화살표 143"/>
          <p:cNvSpPr/>
          <p:nvPr/>
        </p:nvSpPr>
        <p:spPr>
          <a:xfrm rot="16200000">
            <a:off x="2902260" y="5061379"/>
            <a:ext cx="164528" cy="153596"/>
          </a:xfrm>
          <a:prstGeom prst="downArrow">
            <a:avLst/>
          </a:prstGeom>
          <a:solidFill>
            <a:schemeClr val="bg1">
              <a:lumMod val="65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45" name="아래쪽 화살표 144"/>
          <p:cNvSpPr/>
          <p:nvPr/>
        </p:nvSpPr>
        <p:spPr>
          <a:xfrm rot="16200000">
            <a:off x="4879710" y="5061380"/>
            <a:ext cx="164528" cy="153596"/>
          </a:xfrm>
          <a:prstGeom prst="downArrow">
            <a:avLst/>
          </a:prstGeom>
          <a:solidFill>
            <a:schemeClr val="bg1">
              <a:lumMod val="65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46" name="아래쪽 화살표 145"/>
          <p:cNvSpPr/>
          <p:nvPr/>
        </p:nvSpPr>
        <p:spPr>
          <a:xfrm rot="16200000">
            <a:off x="6859008" y="5061380"/>
            <a:ext cx="164528" cy="153596"/>
          </a:xfrm>
          <a:prstGeom prst="downArrow">
            <a:avLst/>
          </a:prstGeom>
          <a:solidFill>
            <a:schemeClr val="bg1">
              <a:lumMod val="65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cxnSp>
        <p:nvCxnSpPr>
          <p:cNvPr id="13" name="꺾인 연결선 12"/>
          <p:cNvCxnSpPr>
            <a:stCxn id="394" idx="2"/>
            <a:endCxn id="402" idx="2"/>
          </p:cNvCxnSpPr>
          <p:nvPr/>
        </p:nvCxnSpPr>
        <p:spPr>
          <a:xfrm rot="16200000" flipH="1">
            <a:off x="5985915" y="3485842"/>
            <a:ext cx="12700" cy="3954896"/>
          </a:xfrm>
          <a:prstGeom prst="bentConnector3">
            <a:avLst>
              <a:gd name="adj1" fmla="val 1180000"/>
            </a:avLst>
          </a:prstGeom>
          <a:solidFill>
            <a:schemeClr val="accent5">
              <a:lumMod val="20000"/>
              <a:lumOff val="80000"/>
            </a:schemeClr>
          </a:solidFill>
          <a:ln w="6350" cap="flat" cmpd="sng" algn="ctr">
            <a:solidFill>
              <a:schemeClr val="accent5">
                <a:lumMod val="60000"/>
                <a:lumOff val="40000"/>
              </a:schemeClr>
            </a:solidFill>
            <a:prstDash val="solid"/>
            <a:headEnd type="oval" w="sm" len="sm"/>
            <a:tailEnd type="triangle" w="med" len="med"/>
          </a:ln>
          <a:effectLst>
            <a:innerShdw dist="12700" dir="16200000">
              <a:sysClr val="window" lastClr="FFFFFF">
                <a:alpha val="50000"/>
              </a:sysClr>
            </a:innerShdw>
          </a:effectLst>
        </p:spPr>
      </p:cxnSp>
      <p:sp>
        <p:nvSpPr>
          <p:cNvPr id="15" name="직사각형 14"/>
          <p:cNvSpPr/>
          <p:nvPr/>
        </p:nvSpPr>
        <p:spPr>
          <a:xfrm>
            <a:off x="3275856" y="3427458"/>
            <a:ext cx="240028" cy="7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꺾인 연결선 16"/>
          <p:cNvCxnSpPr>
            <a:stCxn id="331" idx="3"/>
            <a:endCxn id="15" idx="1"/>
          </p:cNvCxnSpPr>
          <p:nvPr/>
        </p:nvCxnSpPr>
        <p:spPr>
          <a:xfrm flipV="1">
            <a:off x="2907726" y="3465857"/>
            <a:ext cx="368130" cy="251406"/>
          </a:xfrm>
          <a:prstGeom prst="bentConnector3">
            <a:avLst>
              <a:gd name="adj1" fmla="val 50000"/>
            </a:avLst>
          </a:prstGeom>
          <a:solidFill>
            <a:schemeClr val="accent1">
              <a:lumMod val="20000"/>
              <a:lumOff val="80000"/>
            </a:schemeClr>
          </a:solidFill>
          <a:ln w="6350" cap="flat" cmpd="sng" algn="ctr">
            <a:solidFill>
              <a:schemeClr val="accent1">
                <a:lumMod val="60000"/>
                <a:lumOff val="40000"/>
              </a:schemeClr>
            </a:solidFill>
            <a:prstDash val="solid"/>
            <a:headEnd type="oval" w="sm" len="sm"/>
          </a:ln>
          <a:effectLst>
            <a:innerShdw dist="12700" dir="16200000">
              <a:sysClr val="window" lastClr="FFFFFF">
                <a:alpha val="50000"/>
              </a:sysClr>
            </a:innerShdw>
          </a:effectLst>
        </p:spPr>
      </p:cxnSp>
      <p:cxnSp>
        <p:nvCxnSpPr>
          <p:cNvPr id="20" name="꺾인 연결선 19"/>
          <p:cNvCxnSpPr>
            <a:stCxn id="15" idx="1"/>
            <a:endCxn id="362" idx="1"/>
          </p:cNvCxnSpPr>
          <p:nvPr/>
        </p:nvCxnSpPr>
        <p:spPr>
          <a:xfrm rot="10800000" flipH="1">
            <a:off x="3275855" y="2697301"/>
            <a:ext cx="1833347" cy="768557"/>
          </a:xfrm>
          <a:prstGeom prst="bentConnector3">
            <a:avLst>
              <a:gd name="adj1" fmla="val 93517"/>
            </a:avLst>
          </a:prstGeom>
          <a:solidFill>
            <a:schemeClr val="accent1">
              <a:lumMod val="20000"/>
              <a:lumOff val="80000"/>
            </a:schemeClr>
          </a:solidFill>
          <a:ln w="6350" cap="flat" cmpd="sng" algn="ctr">
            <a:solidFill>
              <a:schemeClr val="accent1">
                <a:lumMod val="60000"/>
                <a:lumOff val="40000"/>
              </a:schemeClr>
            </a:solidFill>
            <a:prstDash val="solid"/>
            <a:tailEnd type="triangle" w="med" len="med"/>
          </a:ln>
          <a:effectLst>
            <a:innerShdw dist="12700" dir="16200000">
              <a:sysClr val="window" lastClr="FFFFFF">
                <a:alpha val="50000"/>
              </a:sysClr>
            </a:innerShdw>
          </a:effectLst>
        </p:spPr>
      </p:cxnSp>
      <p:grpSp>
        <p:nvGrpSpPr>
          <p:cNvPr id="174" name="그룹 173"/>
          <p:cNvGrpSpPr/>
          <p:nvPr/>
        </p:nvGrpSpPr>
        <p:grpSpPr>
          <a:xfrm>
            <a:off x="1290195" y="5794803"/>
            <a:ext cx="322728" cy="204902"/>
            <a:chOff x="615508" y="1324875"/>
            <a:chExt cx="399717" cy="253785"/>
          </a:xfrm>
        </p:grpSpPr>
        <p:sp>
          <p:nvSpPr>
            <p:cNvPr id="175" name="모서리가 둥근 직사각형 174"/>
            <p:cNvSpPr/>
            <p:nvPr/>
          </p:nvSpPr>
          <p:spPr>
            <a:xfrm>
              <a:off x="676234" y="1324875"/>
              <a:ext cx="277978" cy="253785"/>
            </a:xfrm>
            <a:prstGeom prst="roundRect">
              <a:avLst/>
            </a:prstGeom>
            <a:solidFill>
              <a:schemeClr val="tx2">
                <a:lumMod val="60000"/>
                <a:lumOff val="40000"/>
              </a:schemeClr>
            </a:solidFill>
            <a:ln w="19050" cap="flat" cmpd="sng" algn="ctr">
              <a:solidFill>
                <a:schemeClr val="bg1"/>
              </a:solidFill>
              <a:prstDash val="solid"/>
              <a:tailEnd type="oval" w="sm" len="sm"/>
            </a:ln>
            <a:effectLst>
              <a:innerShdw blurRad="114300">
                <a:prstClr val="black">
                  <a:alpha val="19000"/>
                </a:prstClr>
              </a:innerShdw>
            </a:effectLst>
          </p:spPr>
          <p:txBody>
            <a:bodyPr lIns="104306" tIns="52153" rIns="104306" bIns="5215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나눔고딕 ExtraBold" pitchFamily="50" charset="-127"/>
                <a:ea typeface="나눔고딕 ExtraBold" pitchFamily="50" charset="-127"/>
                <a:cs typeface="+mn-cs"/>
              </a:endParaRPr>
            </a:p>
          </p:txBody>
        </p:sp>
        <p:sp>
          <p:nvSpPr>
            <p:cNvPr id="176" name="제목 114"/>
            <p:cNvSpPr txBox="1">
              <a:spLocks/>
            </p:cNvSpPr>
            <p:nvPr/>
          </p:nvSpPr>
          <p:spPr>
            <a:xfrm>
              <a:off x="615508" y="1341814"/>
              <a:ext cx="399717" cy="219908"/>
            </a:xfrm>
            <a:prstGeom prst="rect">
              <a:avLst/>
            </a:prstGeom>
            <a:effectLst>
              <a:outerShdw blurRad="76200" dir="5400000" algn="ctr" rotWithShape="0">
                <a:sysClr val="windowText" lastClr="000000"/>
              </a:outerShdw>
            </a:effectLst>
          </p:spPr>
          <p:txBody>
            <a:bodyPr lIns="104306" tIns="52153" rIns="104306" bIns="52153" anchor="ctr" anchorCtr="0"/>
            <a:lstStyle/>
            <a:p>
              <a:pPr marR="0" lvl="0" indent="0" algn="ctr" fontAlgn="auto">
                <a:lnSpc>
                  <a:spcPct val="100000"/>
                </a:lnSpc>
                <a:spcBef>
                  <a:spcPts val="0"/>
                </a:spcBef>
                <a:spcAft>
                  <a:spcPts val="0"/>
                </a:spcAft>
                <a:buClr>
                  <a:schemeClr val="tx1">
                    <a:lumMod val="50000"/>
                    <a:lumOff val="50000"/>
                  </a:schemeClr>
                </a:buClr>
                <a:buSzTx/>
                <a:buFontTx/>
                <a:buNone/>
                <a:tabLst/>
                <a:defRPr/>
              </a:pPr>
              <a:r>
                <a:rPr lang="en-US" altLang="ko-KR"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1</a:t>
              </a:r>
              <a:endPar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grpSp>
        <p:nvGrpSpPr>
          <p:cNvPr id="188" name="그룹 187"/>
          <p:cNvGrpSpPr/>
          <p:nvPr/>
        </p:nvGrpSpPr>
        <p:grpSpPr>
          <a:xfrm>
            <a:off x="1290195" y="6047923"/>
            <a:ext cx="322728" cy="204902"/>
            <a:chOff x="615508" y="1324875"/>
            <a:chExt cx="399717" cy="253785"/>
          </a:xfrm>
        </p:grpSpPr>
        <p:sp>
          <p:nvSpPr>
            <p:cNvPr id="189" name="모서리가 둥근 직사각형 188"/>
            <p:cNvSpPr/>
            <p:nvPr/>
          </p:nvSpPr>
          <p:spPr>
            <a:xfrm>
              <a:off x="676234" y="1324875"/>
              <a:ext cx="277978" cy="253785"/>
            </a:xfrm>
            <a:prstGeom prst="roundRect">
              <a:avLst/>
            </a:prstGeom>
            <a:solidFill>
              <a:schemeClr val="tx2">
                <a:lumMod val="60000"/>
                <a:lumOff val="40000"/>
              </a:schemeClr>
            </a:solidFill>
            <a:ln w="19050" cap="flat" cmpd="sng" algn="ctr">
              <a:solidFill>
                <a:schemeClr val="bg1"/>
              </a:solidFill>
              <a:prstDash val="solid"/>
              <a:tailEnd type="oval" w="sm" len="sm"/>
            </a:ln>
            <a:effectLst>
              <a:innerShdw blurRad="114300">
                <a:prstClr val="black">
                  <a:alpha val="19000"/>
                </a:prstClr>
              </a:innerShdw>
            </a:effectLst>
          </p:spPr>
          <p:txBody>
            <a:bodyPr lIns="104306" tIns="52153" rIns="104306" bIns="5215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나눔고딕 ExtraBold" pitchFamily="50" charset="-127"/>
                <a:ea typeface="나눔고딕 ExtraBold" pitchFamily="50" charset="-127"/>
                <a:cs typeface="+mn-cs"/>
              </a:endParaRPr>
            </a:p>
          </p:txBody>
        </p:sp>
        <p:sp>
          <p:nvSpPr>
            <p:cNvPr id="190" name="제목 114"/>
            <p:cNvSpPr txBox="1">
              <a:spLocks/>
            </p:cNvSpPr>
            <p:nvPr/>
          </p:nvSpPr>
          <p:spPr>
            <a:xfrm>
              <a:off x="615508" y="1341814"/>
              <a:ext cx="399717" cy="219908"/>
            </a:xfrm>
            <a:prstGeom prst="rect">
              <a:avLst/>
            </a:prstGeom>
            <a:effectLst>
              <a:outerShdw blurRad="76200" dir="5400000" algn="ctr" rotWithShape="0">
                <a:sysClr val="windowText" lastClr="000000"/>
              </a:outerShdw>
            </a:effectLst>
          </p:spPr>
          <p:txBody>
            <a:bodyPr lIns="104306" tIns="52153" rIns="104306" bIns="52153" anchor="ctr" anchorCtr="0"/>
            <a:lstStyle/>
            <a:p>
              <a:pPr marR="0" lvl="0" indent="0" algn="ctr" fontAlgn="auto">
                <a:lnSpc>
                  <a:spcPct val="100000"/>
                </a:lnSpc>
                <a:spcBef>
                  <a:spcPts val="0"/>
                </a:spcBef>
                <a:spcAft>
                  <a:spcPts val="0"/>
                </a:spcAft>
                <a:buClr>
                  <a:schemeClr val="tx1">
                    <a:lumMod val="50000"/>
                    <a:lumOff val="50000"/>
                  </a:schemeClr>
                </a:buClr>
                <a:buSzTx/>
                <a:buFontTx/>
                <a:buNone/>
                <a:tabLst/>
                <a:defRPr/>
              </a:pPr>
              <a:r>
                <a:rPr lang="en-US" altLang="ko-KR"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2</a:t>
              </a:r>
              <a:endPar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grpSp>
        <p:nvGrpSpPr>
          <p:cNvPr id="191" name="그룹 190"/>
          <p:cNvGrpSpPr/>
          <p:nvPr/>
        </p:nvGrpSpPr>
        <p:grpSpPr>
          <a:xfrm>
            <a:off x="1290195" y="6306814"/>
            <a:ext cx="322728" cy="204902"/>
            <a:chOff x="615508" y="1324875"/>
            <a:chExt cx="399717" cy="253785"/>
          </a:xfrm>
        </p:grpSpPr>
        <p:sp>
          <p:nvSpPr>
            <p:cNvPr id="192" name="모서리가 둥근 직사각형 191"/>
            <p:cNvSpPr/>
            <p:nvPr/>
          </p:nvSpPr>
          <p:spPr>
            <a:xfrm>
              <a:off x="676234" y="1324875"/>
              <a:ext cx="277978" cy="253785"/>
            </a:xfrm>
            <a:prstGeom prst="roundRect">
              <a:avLst/>
            </a:prstGeom>
            <a:solidFill>
              <a:schemeClr val="tx2">
                <a:lumMod val="60000"/>
                <a:lumOff val="40000"/>
              </a:schemeClr>
            </a:solidFill>
            <a:ln w="19050" cap="flat" cmpd="sng" algn="ctr">
              <a:solidFill>
                <a:schemeClr val="bg1"/>
              </a:solidFill>
              <a:prstDash val="solid"/>
              <a:tailEnd type="oval" w="sm" len="sm"/>
            </a:ln>
            <a:effectLst>
              <a:innerShdw blurRad="114300">
                <a:prstClr val="black">
                  <a:alpha val="19000"/>
                </a:prstClr>
              </a:innerShdw>
            </a:effectLst>
          </p:spPr>
          <p:txBody>
            <a:bodyPr lIns="104306" tIns="52153" rIns="104306" bIns="5215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prstClr val="white"/>
                </a:solidFill>
                <a:effectLst/>
                <a:uLnTx/>
                <a:uFillTx/>
                <a:latin typeface="나눔고딕 ExtraBold" pitchFamily="50" charset="-127"/>
                <a:ea typeface="나눔고딕 ExtraBold" pitchFamily="50" charset="-127"/>
                <a:cs typeface="+mn-cs"/>
              </a:endParaRPr>
            </a:p>
          </p:txBody>
        </p:sp>
        <p:sp>
          <p:nvSpPr>
            <p:cNvPr id="193" name="제목 114"/>
            <p:cNvSpPr txBox="1">
              <a:spLocks/>
            </p:cNvSpPr>
            <p:nvPr/>
          </p:nvSpPr>
          <p:spPr>
            <a:xfrm>
              <a:off x="615508" y="1341814"/>
              <a:ext cx="399717" cy="219908"/>
            </a:xfrm>
            <a:prstGeom prst="rect">
              <a:avLst/>
            </a:prstGeom>
            <a:effectLst>
              <a:outerShdw blurRad="76200" dir="5400000" algn="ctr" rotWithShape="0">
                <a:sysClr val="windowText" lastClr="000000"/>
              </a:outerShdw>
            </a:effectLst>
          </p:spPr>
          <p:txBody>
            <a:bodyPr lIns="104306" tIns="52153" rIns="104306" bIns="52153" anchor="ctr" anchorCtr="0"/>
            <a:lstStyle/>
            <a:p>
              <a:pPr marR="0" lvl="0" indent="0" algn="ctr" fontAlgn="auto">
                <a:lnSpc>
                  <a:spcPct val="100000"/>
                </a:lnSpc>
                <a:spcBef>
                  <a:spcPts val="0"/>
                </a:spcBef>
                <a:spcAft>
                  <a:spcPts val="0"/>
                </a:spcAft>
                <a:buClr>
                  <a:schemeClr val="tx1">
                    <a:lumMod val="50000"/>
                    <a:lumOff val="50000"/>
                  </a:schemeClr>
                </a:buClr>
                <a:buSzTx/>
                <a:buFontTx/>
                <a:buNone/>
                <a:tabLst/>
                <a:defRPr/>
              </a:pPr>
              <a:r>
                <a:rPr lang="en-US" altLang="ko-KR"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3</a:t>
              </a:r>
              <a:endPar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sp>
        <p:nvSpPr>
          <p:cNvPr id="122"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0434"/>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15</a:t>
            </a:fld>
            <a:endParaRPr lang="ko-KR" altLang="en-US" dirty="0"/>
          </a:p>
        </p:txBody>
      </p:sp>
      <p:grpSp>
        <p:nvGrpSpPr>
          <p:cNvPr id="123" name="그룹 122">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124"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25"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130"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38"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139" name="모서리가 둥근 직사각형 138">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41" name="모서리가 둥근 직사각형 140">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61625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사각형: 둥근 모서리 94">
            <a:extLst>
              <a:ext uri="{FF2B5EF4-FFF2-40B4-BE49-F238E27FC236}">
                <a16:creationId xmlns:a16="http://schemas.microsoft.com/office/drawing/2014/main" id="{55E339AD-7FD7-4EF3-92C9-3F826945549D}"/>
              </a:ext>
            </a:extLst>
          </p:cNvPr>
          <p:cNvSpPr/>
          <p:nvPr/>
        </p:nvSpPr>
        <p:spPr>
          <a:xfrm>
            <a:off x="253174" y="1700212"/>
            <a:ext cx="4212000" cy="3176588"/>
          </a:xfrm>
          <a:prstGeom prst="rect">
            <a:avLst/>
          </a:prstGeom>
          <a:solidFill>
            <a:schemeClr val="bg1"/>
          </a:solidFill>
          <a:ln w="6350">
            <a:solidFill>
              <a:srgbClr val="0070C0"/>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2" name="모서리가 둥근 직사각형 1"/>
          <p:cNvSpPr/>
          <p:nvPr/>
        </p:nvSpPr>
        <p:spPr>
          <a:xfrm>
            <a:off x="250822" y="5050141"/>
            <a:ext cx="8628046" cy="2486650"/>
          </a:xfrm>
          <a:prstGeom prst="roundRect">
            <a:avLst>
              <a:gd name="adj" fmla="val 5201"/>
            </a:avLst>
          </a:prstGeom>
          <a:gradFill>
            <a:gsLst>
              <a:gs pos="0">
                <a:schemeClr val="accent1">
                  <a:tint val="66000"/>
                  <a:satMod val="160000"/>
                </a:schemeClr>
              </a:gs>
              <a:gs pos="29000">
                <a:schemeClr val="accent1">
                  <a:tint val="44500"/>
                  <a:satMod val="160000"/>
                </a:schemeClr>
              </a:gs>
              <a:gs pos="76000">
                <a:schemeClr val="bg1">
                  <a:alpha val="0"/>
                </a:schemeClr>
              </a:gs>
            </a:gsLst>
            <a:lin ang="5400000" scaled="0"/>
          </a:gra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88" name="사각형: 둥근 모서리 94">
            <a:extLst>
              <a:ext uri="{FF2B5EF4-FFF2-40B4-BE49-F238E27FC236}">
                <a16:creationId xmlns:a16="http://schemas.microsoft.com/office/drawing/2014/main" id="{55E339AD-7FD7-4EF3-92C9-3F826945549D}"/>
              </a:ext>
            </a:extLst>
          </p:cNvPr>
          <p:cNvSpPr/>
          <p:nvPr/>
        </p:nvSpPr>
        <p:spPr>
          <a:xfrm>
            <a:off x="4666868" y="1700212"/>
            <a:ext cx="4212000" cy="3176588"/>
          </a:xfrm>
          <a:prstGeom prst="rect">
            <a:avLst/>
          </a:prstGeom>
          <a:solidFill>
            <a:schemeClr val="bg1"/>
          </a:solidFill>
          <a:ln w="6350">
            <a:solidFill>
              <a:srgbClr val="0070C0"/>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17462057-003F-40EC-B16B-766EF48BC713}"/>
              </a:ext>
            </a:extLst>
          </p:cNvPr>
          <p:cNvSpPr txBox="1"/>
          <p:nvPr/>
        </p:nvSpPr>
        <p:spPr>
          <a:xfrm>
            <a:off x="157980" y="400592"/>
            <a:ext cx="423064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목표달성을 위한 연구개발내용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핵심성과</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1</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74"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16</a:t>
            </a:fld>
            <a:endParaRPr lang="ko-KR" altLang="en-US" dirty="0"/>
          </a:p>
        </p:txBody>
      </p:sp>
      <p:sp>
        <p:nvSpPr>
          <p:cNvPr id="78" name="TextBox 77">
            <a:extLst>
              <a:ext uri="{FF2B5EF4-FFF2-40B4-BE49-F238E27FC236}">
                <a16:creationId xmlns:a16="http://schemas.microsoft.com/office/drawing/2014/main" id="{ACABF9FB-C12D-465C-A470-6E543CF628DD}"/>
              </a:ext>
            </a:extLst>
          </p:cNvPr>
          <p:cNvSpPr txBox="1"/>
          <p:nvPr/>
        </p:nvSpPr>
        <p:spPr>
          <a:xfrm>
            <a:off x="984597" y="1722770"/>
            <a:ext cx="2749151" cy="242887"/>
          </a:xfrm>
          <a:prstGeom prst="rect">
            <a:avLst/>
          </a:prstGeom>
          <a:noFill/>
        </p:spPr>
        <p:txBody>
          <a:bodyPr wrap="none" lIns="0" tIns="0" rIns="0" bIns="0" rtlCol="0" anchor="ctr" anchorCtr="0">
            <a:spAutoFit/>
          </a:bodyPr>
          <a:lstStyle/>
          <a:p>
            <a:pPr lvl="0"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제주지역 맞춤형 안전지원 기술 개발</a:t>
            </a:r>
          </a:p>
        </p:txBody>
      </p:sp>
      <p:sp>
        <p:nvSpPr>
          <p:cNvPr id="101" name="사각형: 둥근 모서리 94">
            <a:extLst>
              <a:ext uri="{FF2B5EF4-FFF2-40B4-BE49-F238E27FC236}">
                <a16:creationId xmlns:a16="http://schemas.microsoft.com/office/drawing/2014/main" id="{37A0256D-FA25-49AE-8729-890F713C1AE5}"/>
              </a:ext>
            </a:extLst>
          </p:cNvPr>
          <p:cNvSpPr/>
          <p:nvPr/>
        </p:nvSpPr>
        <p:spPr>
          <a:xfrm>
            <a:off x="371904" y="5144649"/>
            <a:ext cx="6400371" cy="1415311"/>
          </a:xfrm>
          <a:prstGeom prst="roundRect">
            <a:avLst>
              <a:gd name="adj" fmla="val 2122"/>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02" name="TextBox 101">
            <a:extLst>
              <a:ext uri="{FF2B5EF4-FFF2-40B4-BE49-F238E27FC236}">
                <a16:creationId xmlns:a16="http://schemas.microsoft.com/office/drawing/2014/main" id="{ACABF9FB-C12D-465C-A470-6E543CF628DD}"/>
              </a:ext>
            </a:extLst>
          </p:cNvPr>
          <p:cNvSpPr txBox="1"/>
          <p:nvPr/>
        </p:nvSpPr>
        <p:spPr>
          <a:xfrm>
            <a:off x="2482830" y="5288646"/>
            <a:ext cx="4197389" cy="436017"/>
          </a:xfrm>
          <a:prstGeom prst="rect">
            <a:avLst/>
          </a:prstGeom>
          <a:noFill/>
        </p:spPr>
        <p:txBody>
          <a:bodyPr wrap="none" lIns="0" tIns="0" rIns="0" bIns="0" rtlCol="0">
            <a:spAutoFit/>
          </a:bodyPr>
          <a:lstStyle/>
          <a:p>
            <a:pPr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 홍수 위험 특성 및 안전수요를 고려한 맞춤형 안전지원 기술 개념 정립</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제주지역 맞춤형 안전지원 기술 개발</a:t>
            </a:r>
          </a:p>
        </p:txBody>
      </p:sp>
      <p:sp>
        <p:nvSpPr>
          <p:cNvPr id="103" name="사각형: 둥근 모서리 94">
            <a:extLst>
              <a:ext uri="{FF2B5EF4-FFF2-40B4-BE49-F238E27FC236}">
                <a16:creationId xmlns:a16="http://schemas.microsoft.com/office/drawing/2014/main" id="{37A0256D-FA25-49AE-8729-890F713C1AE5}"/>
              </a:ext>
            </a:extLst>
          </p:cNvPr>
          <p:cNvSpPr/>
          <p:nvPr/>
        </p:nvSpPr>
        <p:spPr>
          <a:xfrm>
            <a:off x="427084" y="5209967"/>
            <a:ext cx="1988009" cy="615353"/>
          </a:xfrm>
          <a:prstGeom prst="rect">
            <a:avLst/>
          </a:prstGeom>
          <a:solidFill>
            <a:srgbClr val="558ED5">
              <a:alpha val="47059"/>
            </a:srgb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04" name="사각형: 둥근 모서리 94">
            <a:extLst>
              <a:ext uri="{FF2B5EF4-FFF2-40B4-BE49-F238E27FC236}">
                <a16:creationId xmlns:a16="http://schemas.microsoft.com/office/drawing/2014/main" id="{37A0256D-FA25-49AE-8729-890F713C1AE5}"/>
              </a:ext>
            </a:extLst>
          </p:cNvPr>
          <p:cNvSpPr/>
          <p:nvPr/>
        </p:nvSpPr>
        <p:spPr>
          <a:xfrm>
            <a:off x="427084" y="5879291"/>
            <a:ext cx="1988009" cy="615353"/>
          </a:xfrm>
          <a:prstGeom prst="rect">
            <a:avLst/>
          </a:prstGeom>
          <a:solidFill>
            <a:srgbClr val="558ED5">
              <a:alpha val="47059"/>
            </a:srgb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05"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287263"/>
            <a:ext cx="1869270" cy="430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fontAlgn="base">
              <a:buClr>
                <a:schemeClr val="tx1">
                  <a:lumMod val="50000"/>
                  <a:lumOff val="50000"/>
                </a:schemeClr>
              </a:buClr>
              <a:buSzPct val="100000"/>
              <a:defRPr/>
            </a:pPr>
            <a:r>
              <a:rPr lang="ko-KR" altLang="en-US" sz="1400" dirty="0">
                <a:ln>
                  <a:solidFill>
                    <a:schemeClr val="accent1">
                      <a:shade val="50000"/>
                      <a:alpha val="0"/>
                    </a:schemeClr>
                  </a:solidFill>
                </a:ln>
                <a:solidFill>
                  <a:srgbClr val="3174C5"/>
                </a:solidFill>
                <a:latin typeface="KoPub돋움체 Bold" panose="02020603020101020101" pitchFamily="18" charset="-127"/>
                <a:ea typeface="KoPub돋움체 Bold" panose="02020603020101020101" pitchFamily="18" charset="-127"/>
              </a:rPr>
              <a:t>제주지역 맞춤형 </a:t>
            </a:r>
            <a:endParaRPr lang="en-US" altLang="ko-KR" sz="1400" dirty="0">
              <a:ln>
                <a:solidFill>
                  <a:schemeClr val="accent1">
                    <a:shade val="50000"/>
                    <a:alpha val="0"/>
                  </a:schemeClr>
                </a:solidFill>
              </a:ln>
              <a:solidFill>
                <a:srgbClr val="3174C5"/>
              </a:solidFill>
              <a:latin typeface="KoPub돋움체 Bold" panose="02020603020101020101" pitchFamily="18" charset="-127"/>
              <a:ea typeface="KoPub돋움체 Bold" panose="02020603020101020101" pitchFamily="18" charset="-127"/>
            </a:endParaRPr>
          </a:p>
          <a:p>
            <a:pPr algn="ctr" fontAlgn="base">
              <a:buClr>
                <a:schemeClr val="tx1">
                  <a:lumMod val="50000"/>
                  <a:lumOff val="50000"/>
                </a:schemeClr>
              </a:buClr>
              <a:buSzPct val="100000"/>
              <a:defRPr/>
            </a:pPr>
            <a:r>
              <a:rPr lang="ko-KR" altLang="en-US" sz="1400" dirty="0">
                <a:ln>
                  <a:solidFill>
                    <a:schemeClr val="accent1">
                      <a:shade val="50000"/>
                      <a:alpha val="0"/>
                    </a:schemeClr>
                  </a:solidFill>
                </a:ln>
                <a:solidFill>
                  <a:srgbClr val="3174C5"/>
                </a:solidFill>
                <a:latin typeface="KoPub돋움체 Bold" panose="02020603020101020101" pitchFamily="18" charset="-127"/>
                <a:ea typeface="KoPub돋움체 Bold" panose="02020603020101020101" pitchFamily="18" charset="-127"/>
              </a:rPr>
              <a:t>안전지원 기술 개발</a:t>
            </a:r>
          </a:p>
        </p:txBody>
      </p:sp>
      <p:sp>
        <p:nvSpPr>
          <p:cNvPr id="106"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995914"/>
            <a:ext cx="1869270" cy="430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fontAlgn="base">
              <a:buClr>
                <a:schemeClr val="tx1">
                  <a:lumMod val="50000"/>
                  <a:lumOff val="50000"/>
                </a:schemeClr>
              </a:buClr>
              <a:buSzPct val="100000"/>
              <a:defRPr/>
            </a:pPr>
            <a:r>
              <a:rPr lang="ko-KR" altLang="en-US" sz="1400" dirty="0">
                <a:ln>
                  <a:solidFill>
                    <a:schemeClr val="accent1">
                      <a:shade val="50000"/>
                      <a:alpha val="0"/>
                    </a:schemeClr>
                  </a:solidFill>
                </a:ln>
                <a:solidFill>
                  <a:srgbClr val="3174C5"/>
                </a:solidFill>
                <a:latin typeface="KoPub돋움체 Bold" panose="02020603020101020101" pitchFamily="18" charset="-127"/>
                <a:ea typeface="KoPub돋움체 Bold" panose="02020603020101020101" pitchFamily="18" charset="-127"/>
              </a:rPr>
              <a:t>제주도 홍수 비상대처계획</a:t>
            </a:r>
            <a:endParaRPr lang="en-US" altLang="ko-KR" sz="1400" dirty="0">
              <a:ln>
                <a:solidFill>
                  <a:schemeClr val="accent1">
                    <a:shade val="50000"/>
                    <a:alpha val="0"/>
                  </a:schemeClr>
                </a:solidFill>
              </a:ln>
              <a:solidFill>
                <a:srgbClr val="3174C5"/>
              </a:solidFill>
              <a:latin typeface="KoPub돋움체 Bold" panose="02020603020101020101" pitchFamily="18" charset="-127"/>
              <a:ea typeface="KoPub돋움체 Bold" panose="02020603020101020101" pitchFamily="18" charset="-127"/>
            </a:endParaRPr>
          </a:p>
          <a:p>
            <a:pPr algn="ctr" fontAlgn="base">
              <a:buClr>
                <a:schemeClr val="tx1">
                  <a:lumMod val="50000"/>
                  <a:lumOff val="50000"/>
                </a:schemeClr>
              </a:buClr>
              <a:buSzPct val="100000"/>
              <a:defRPr/>
            </a:pPr>
            <a:r>
              <a:rPr lang="ko-KR" altLang="en-US" sz="1400" dirty="0">
                <a:ln>
                  <a:solidFill>
                    <a:schemeClr val="accent1">
                      <a:shade val="50000"/>
                      <a:alpha val="0"/>
                    </a:schemeClr>
                  </a:solidFill>
                </a:ln>
                <a:solidFill>
                  <a:srgbClr val="3174C5"/>
                </a:solidFill>
                <a:latin typeface="KoPub돋움체 Bold" panose="02020603020101020101" pitchFamily="18" charset="-127"/>
                <a:ea typeface="KoPub돋움체 Bold" panose="02020603020101020101" pitchFamily="18" charset="-127"/>
              </a:rPr>
              <a:t>및 매뉴얼 개발</a:t>
            </a:r>
          </a:p>
        </p:txBody>
      </p:sp>
      <p:sp>
        <p:nvSpPr>
          <p:cNvPr id="107" name="TextBox 106">
            <a:extLst>
              <a:ext uri="{FF2B5EF4-FFF2-40B4-BE49-F238E27FC236}">
                <a16:creationId xmlns:a16="http://schemas.microsoft.com/office/drawing/2014/main" id="{ACABF9FB-C12D-465C-A470-6E543CF628DD}"/>
              </a:ext>
            </a:extLst>
          </p:cNvPr>
          <p:cNvSpPr txBox="1"/>
          <p:nvPr/>
        </p:nvSpPr>
        <p:spPr>
          <a:xfrm>
            <a:off x="2482830" y="5967117"/>
            <a:ext cx="2402304" cy="436017"/>
          </a:xfrm>
          <a:prstGeom prst="rect">
            <a:avLst/>
          </a:prstGeom>
          <a:noFill/>
        </p:spPr>
        <p:txBody>
          <a:bodyPr wrap="none" lIns="0" tIns="0" rIns="0" bIns="0" rtlCol="0">
            <a:spAutoFit/>
          </a:bodyPr>
          <a:lstStyle/>
          <a:p>
            <a:pPr marL="0" lvl="1" indent="144000" fontAlgn="base">
              <a:lnSpc>
                <a:spcPts val="1700"/>
              </a:lnSpc>
              <a:buClr>
                <a:schemeClr val="tx2">
                  <a:lumMod val="60000"/>
                  <a:lumOff val="40000"/>
                </a:schemeClr>
              </a:buClr>
              <a:buSzPct val="134000"/>
              <a:buFont typeface="Arial" panose="020B0604020202020204"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제주도 재난 대응 및 안전지원체계 진단 </a:t>
            </a:r>
          </a:p>
          <a:p>
            <a:pPr marL="0" lvl="1" indent="144000" fontAlgn="base">
              <a:lnSpc>
                <a:spcPts val="1700"/>
              </a:lnSpc>
              <a:buClr>
                <a:schemeClr val="tx2">
                  <a:lumMod val="60000"/>
                  <a:lumOff val="40000"/>
                </a:schemeClr>
              </a:buClr>
              <a:buSzPct val="134000"/>
              <a:buFont typeface="Arial" panose="020B0604020202020204"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제주도 홍수 비상대처계획 및 매뉴얼 개발</a:t>
            </a:r>
          </a:p>
        </p:txBody>
      </p:sp>
      <p:cxnSp>
        <p:nvCxnSpPr>
          <p:cNvPr id="108" name="직선 연결선 107"/>
          <p:cNvCxnSpPr/>
          <p:nvPr/>
        </p:nvCxnSpPr>
        <p:spPr>
          <a:xfrm>
            <a:off x="2633727" y="5852307"/>
            <a:ext cx="4046491"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39295" y="2155802"/>
            <a:ext cx="4039757" cy="216000"/>
          </a:xfrm>
          <a:prstGeom prst="roundRect">
            <a:avLst/>
          </a:prstGeom>
          <a:solidFill>
            <a:srgbClr val="ECF1F8"/>
          </a:solidFill>
          <a:ln>
            <a:solidFill>
              <a:schemeClr val="accent1">
                <a:lumMod val="60000"/>
                <a:lumOff val="40000"/>
              </a:schemeClr>
            </a:solidFill>
          </a:ln>
        </p:spPr>
        <p:txBody>
          <a:bodyPr wrap="square" lIns="0" tIns="0" rIns="0" bIns="0" rtlCol="0" anchor="ctr" anchorCtr="0">
            <a:noAutofit/>
          </a:bodyPr>
          <a:lstStyle/>
          <a:p>
            <a:pPr algn="ctr">
              <a:spcBef>
                <a:spcPct val="0"/>
              </a:spcBef>
              <a:defRPr/>
            </a:pPr>
            <a:r>
              <a:rPr lang="ko-KR" altLang="en-US" sz="11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제주 홍수위험특성 및 안전수요를 고려한 기술개념 정립 및 안전지원 기술 개발</a:t>
            </a:r>
            <a:endParaRPr lang="en-US" altLang="ko-KR" sz="11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113" name="TextBox 112">
            <a:extLst>
              <a:ext uri="{FF2B5EF4-FFF2-40B4-BE49-F238E27FC236}">
                <a16:creationId xmlns:a16="http://schemas.microsoft.com/office/drawing/2014/main" id="{42860CB4-7337-43FE-D907-92513C8EE516}"/>
              </a:ext>
            </a:extLst>
          </p:cNvPr>
          <p:cNvSpPr txBox="1"/>
          <p:nvPr/>
        </p:nvSpPr>
        <p:spPr>
          <a:xfrm>
            <a:off x="4748471" y="2155802"/>
            <a:ext cx="4039758" cy="216000"/>
          </a:xfrm>
          <a:prstGeom prst="roundRect">
            <a:avLst/>
          </a:prstGeom>
          <a:solidFill>
            <a:srgbClr val="ECF1F8"/>
          </a:solidFill>
          <a:ln>
            <a:solidFill>
              <a:schemeClr val="accent1">
                <a:lumMod val="60000"/>
                <a:lumOff val="40000"/>
              </a:schemeClr>
            </a:solidFill>
          </a:ln>
        </p:spPr>
        <p:txBody>
          <a:bodyPr wrap="square" lIns="0" tIns="0" rIns="0" bIns="0" rtlCol="0" anchor="ctr" anchorCtr="0">
            <a:noAutofit/>
          </a:bodyPr>
          <a:lstStyle/>
          <a:p>
            <a:pPr algn="ctr">
              <a:spcBef>
                <a:spcPct val="0"/>
              </a:spcBef>
              <a:defRPr/>
            </a:pPr>
            <a:r>
              <a:rPr lang="ko-KR" altLang="en-US" sz="1100" b="1" kern="0" spc="-5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제주도 재난 안전지원체계 진단 및 홍수 비상대처계획 매뉴얼 개발</a:t>
            </a:r>
            <a:endParaRPr lang="en-US" altLang="ko-KR" sz="1100" b="1" kern="0" spc="-5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43"/>
          <a:stretch/>
        </p:blipFill>
        <p:spPr bwMode="auto">
          <a:xfrm>
            <a:off x="0" y="919809"/>
            <a:ext cx="9039758" cy="70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직사각형 66">
            <a:extLst>
              <a:ext uri="{FF2B5EF4-FFF2-40B4-BE49-F238E27FC236}">
                <a16:creationId xmlns:a16="http://schemas.microsoft.com/office/drawing/2014/main" id="{B93A0F40-9914-4B7F-A1B8-9E206A8E3E37}"/>
              </a:ext>
            </a:extLst>
          </p:cNvPr>
          <p:cNvSpPr/>
          <p:nvPr/>
        </p:nvSpPr>
        <p:spPr>
          <a:xfrm>
            <a:off x="1025860" y="1159034"/>
            <a:ext cx="7678050" cy="307777"/>
          </a:xfrm>
          <a:prstGeom prst="rect">
            <a:avLst/>
          </a:prstGeom>
          <a:noFill/>
        </p:spPr>
        <p:txBody>
          <a:bodyPr wrap="square" lIns="0" tIns="0" rIns="0" bIns="0" rtlCol="0" anchor="ctr" anchorCtr="0">
            <a:spAutoFit/>
          </a:bodyPr>
          <a:lstStyle/>
          <a:p>
            <a:pPr marL="0" lvl="1" fontAlgn="base">
              <a:spcBef>
                <a:spcPts val="306"/>
              </a:spcBef>
              <a:spcAft>
                <a:spcPts val="200"/>
              </a:spcAft>
              <a:buClr>
                <a:schemeClr val="tx1">
                  <a:lumMod val="75000"/>
                  <a:lumOff val="25000"/>
                </a:schemeClr>
              </a:buClr>
              <a:buSzPct val="100000"/>
              <a:tabLst>
                <a:tab pos="420408" algn="l"/>
              </a:tabLst>
              <a:defRPr/>
            </a:pPr>
            <a:r>
              <a:rPr kumimoji="1" lang="ko-KR" altLang="en-US" sz="2000" b="1" dirty="0">
                <a:ln>
                  <a:solidFill>
                    <a:srgbClr val="4F81BD">
                      <a:alpha val="0"/>
                    </a:srgbClr>
                  </a:solidFill>
                </a:ln>
                <a:solidFill>
                  <a:schemeClr val="tx1">
                    <a:lumMod val="85000"/>
                    <a:lumOff val="15000"/>
                  </a:schemeClr>
                </a:solidFill>
                <a:latin typeface="KoPub돋움체 Bold" pitchFamily="18" charset="-127"/>
                <a:ea typeface="KoPub돋움체 Bold" pitchFamily="18" charset="-127"/>
              </a:rPr>
              <a:t>제주지역 맞춤형 안전지원 기술 </a:t>
            </a:r>
          </a:p>
        </p:txBody>
      </p:sp>
      <p:grpSp>
        <p:nvGrpSpPr>
          <p:cNvPr id="69" name="그룹 68">
            <a:extLst>
              <a:ext uri="{FF2B5EF4-FFF2-40B4-BE49-F238E27FC236}">
                <a16:creationId xmlns:a16="http://schemas.microsoft.com/office/drawing/2014/main" id="{49400282-979B-4E77-B097-BA028D18267A}"/>
              </a:ext>
            </a:extLst>
          </p:cNvPr>
          <p:cNvGrpSpPr/>
          <p:nvPr/>
        </p:nvGrpSpPr>
        <p:grpSpPr>
          <a:xfrm>
            <a:off x="329878" y="1102487"/>
            <a:ext cx="583362" cy="438504"/>
            <a:chOff x="283950" y="1745410"/>
            <a:chExt cx="500224" cy="438504"/>
          </a:xfrm>
        </p:grpSpPr>
        <p:sp>
          <p:nvSpPr>
            <p:cNvPr id="70" name="TextBox 69">
              <a:extLst>
                <a:ext uri="{FF2B5EF4-FFF2-40B4-BE49-F238E27FC236}">
                  <a16:creationId xmlns:a16="http://schemas.microsoft.com/office/drawing/2014/main" id="{7DEADE7B-4D17-466E-86AC-1DF88BC46A16}"/>
                </a:ext>
              </a:extLst>
            </p:cNvPr>
            <p:cNvSpPr txBox="1"/>
            <p:nvPr/>
          </p:nvSpPr>
          <p:spPr>
            <a:xfrm>
              <a:off x="283950" y="1745410"/>
              <a:ext cx="500224" cy="184666"/>
            </a:xfrm>
            <a:prstGeom prst="rect">
              <a:avLst/>
            </a:prstGeom>
            <a:noFill/>
          </p:spPr>
          <p:txBody>
            <a:bodyPr wrap="square" lIns="0" tIns="0" rIns="0" bIns="0" rtlCol="0" anchor="ctr">
              <a:spAutoFit/>
            </a:bodyPr>
            <a:lstStyle/>
            <a:p>
              <a:pPr algn="ctr" latinLnBrk="0"/>
              <a:r>
                <a:rPr lang="ko-KR" altLang="en-US"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rPr>
                <a:t>핵심성과</a:t>
              </a:r>
              <a:endParaRPr lang="en-US" altLang="ko-KR"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endParaRPr>
            </a:p>
          </p:txBody>
        </p:sp>
        <p:sp>
          <p:nvSpPr>
            <p:cNvPr id="71" name="제목 1">
              <a:extLst>
                <a:ext uri="{FF2B5EF4-FFF2-40B4-BE49-F238E27FC236}">
                  <a16:creationId xmlns:a16="http://schemas.microsoft.com/office/drawing/2014/main" id="{6FEC304C-CAF9-45C5-9EFF-680990BEE3AC}"/>
                </a:ext>
              </a:extLst>
            </p:cNvPr>
            <p:cNvSpPr txBox="1">
              <a:spLocks/>
            </p:cNvSpPr>
            <p:nvPr/>
          </p:nvSpPr>
          <p:spPr>
            <a:xfrm>
              <a:off x="357201" y="1937693"/>
              <a:ext cx="353723" cy="246221"/>
            </a:xfrm>
            <a:prstGeom prst="rect">
              <a:avLst/>
            </a:prstGeom>
          </p:spPr>
          <p:txBody>
            <a:bodyPr wrap="square" lIns="0" tIns="0" rIns="0" bIns="0" anchor="ctr">
              <a:sp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1600" b="1" dirty="0">
                  <a:ln>
                    <a:solidFill>
                      <a:schemeClr val="accent1">
                        <a:alpha val="0"/>
                      </a:schemeClr>
                    </a:solidFill>
                  </a:ln>
                  <a:solidFill>
                    <a:schemeClr val="bg1">
                      <a:alpha val="61000"/>
                    </a:schemeClr>
                  </a:solidFill>
                  <a:latin typeface="Dinmed" pitchFamily="2" charset="0"/>
                  <a:ea typeface="나눔스퀘어 ExtraBold" panose="020B0600000101010101" pitchFamily="50" charset="-127"/>
                  <a:cs typeface="+mn-cs"/>
                </a:rPr>
                <a:t>0</a:t>
              </a:r>
              <a:r>
                <a:rPr lang="en-US" altLang="ko-KR" sz="1600" b="1" dirty="0">
                  <a:ln>
                    <a:solidFill>
                      <a:schemeClr val="accent1">
                        <a:alpha val="0"/>
                      </a:schemeClr>
                    </a:solidFill>
                  </a:ln>
                  <a:solidFill>
                    <a:schemeClr val="bg1"/>
                  </a:solidFill>
                  <a:latin typeface="Dinmed" pitchFamily="2" charset="0"/>
                  <a:ea typeface="나눔스퀘어 ExtraBold" panose="020B0600000101010101" pitchFamily="50" charset="-127"/>
                  <a:cs typeface="+mn-cs"/>
                </a:rPr>
                <a:t>1</a:t>
              </a:r>
              <a:endParaRPr lang="ko-KR" altLang="en-US" sz="1600" dirty="0">
                <a:ln>
                  <a:solidFill>
                    <a:schemeClr val="accent1">
                      <a:alpha val="0"/>
                    </a:schemeClr>
                  </a:solidFill>
                </a:ln>
                <a:solidFill>
                  <a:schemeClr val="bg1"/>
                </a:solidFill>
                <a:latin typeface="Dinmed" pitchFamily="2" charset="0"/>
                <a:ea typeface="KoPub돋움체 Medium" panose="00000600000000000000" pitchFamily="2" charset="-127"/>
                <a:cs typeface="+mn-cs"/>
              </a:endParaRPr>
            </a:p>
          </p:txBody>
        </p:sp>
        <p:cxnSp>
          <p:nvCxnSpPr>
            <p:cNvPr id="72" name="직선 연결선 71">
              <a:extLst>
                <a:ext uri="{FF2B5EF4-FFF2-40B4-BE49-F238E27FC236}">
                  <a16:creationId xmlns:a16="http://schemas.microsoft.com/office/drawing/2014/main" id="{97C25A28-C781-465F-A744-B18A93714AF1}"/>
                </a:ext>
              </a:extLst>
            </p:cNvPr>
            <p:cNvCxnSpPr/>
            <p:nvPr/>
          </p:nvCxnSpPr>
          <p:spPr>
            <a:xfrm>
              <a:off x="287106" y="1941957"/>
              <a:ext cx="493911" cy="0"/>
            </a:xfrm>
            <a:prstGeom prst="line">
              <a:avLst/>
            </a:prstGeom>
            <a:ln>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그룹 91"/>
          <p:cNvGrpSpPr/>
          <p:nvPr/>
        </p:nvGrpSpPr>
        <p:grpSpPr>
          <a:xfrm>
            <a:off x="6382019" y="5388699"/>
            <a:ext cx="904606" cy="1076434"/>
            <a:chOff x="3330475" y="3350942"/>
            <a:chExt cx="1218219" cy="1658934"/>
          </a:xfrm>
        </p:grpSpPr>
        <p:pic>
          <p:nvPicPr>
            <p:cNvPr id="93" name="Picture 46" descr="10 1"/>
            <p:cNvPicPr>
              <a:picLocks noChangeAspect="1" noChangeArrowheads="1"/>
            </p:cNvPicPr>
            <p:nvPr/>
          </p:nvPicPr>
          <p:blipFill>
            <a:blip r:embed="rId6" cstate="print">
              <a:duotone>
                <a:srgbClr val="EEECE1">
                  <a:shade val="45000"/>
                  <a:satMod val="135000"/>
                </a:srgb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146122" y="3607304"/>
              <a:ext cx="1658934" cy="114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46" descr="10 1"/>
            <p:cNvPicPr>
              <a:picLocks noChangeAspect="1" noChangeArrowheads="1"/>
            </p:cNvPicPr>
            <p:nvPr/>
          </p:nvPicPr>
          <p:blipFill>
            <a:blip r:embed="rId6" cstate="print">
              <a:duotone>
                <a:srgbClr val="4F81BD">
                  <a:shade val="45000"/>
                  <a:satMod val="135000"/>
                </a:srgb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227838" y="3609992"/>
              <a:ext cx="1347884" cy="114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 name="TextBox 108">
            <a:extLst>
              <a:ext uri="{FF2B5EF4-FFF2-40B4-BE49-F238E27FC236}">
                <a16:creationId xmlns:a16="http://schemas.microsoft.com/office/drawing/2014/main" id="{ACABF9FB-C12D-465C-A470-6E543CF628DD}"/>
              </a:ext>
            </a:extLst>
          </p:cNvPr>
          <p:cNvSpPr txBox="1"/>
          <p:nvPr/>
        </p:nvSpPr>
        <p:spPr>
          <a:xfrm>
            <a:off x="7206632" y="5562345"/>
            <a:ext cx="1573805" cy="692497"/>
          </a:xfrm>
          <a:prstGeom prst="rect">
            <a:avLst/>
          </a:prstGeom>
          <a:noFill/>
        </p:spPr>
        <p:txBody>
          <a:bodyPr wrap="square" lIns="0" tIns="0" rIns="0" bIns="0" rtlCol="0" anchor="ctr" anchorCtr="0">
            <a:spAutoFit/>
          </a:bodyPr>
          <a:lstStyle>
            <a:defPPr>
              <a:defRPr lang="en-US"/>
            </a:defPPr>
            <a:lvl2pPr marL="0" lvl="1" fontAlgn="base">
              <a:spcBef>
                <a:spcPts val="306"/>
              </a:spcBef>
              <a:spcAft>
                <a:spcPts val="200"/>
              </a:spcAft>
              <a:buClr>
                <a:schemeClr val="tx1">
                  <a:lumMod val="75000"/>
                  <a:lumOff val="25000"/>
                </a:schemeClr>
              </a:buClr>
              <a:buSzPct val="100000"/>
              <a:tabLst>
                <a:tab pos="420408" algn="l"/>
              </a:tabLst>
              <a:defRPr kumimoji="1" sz="2000">
                <a:ln>
                  <a:solidFill>
                    <a:srgbClr val="4F81BD">
                      <a:alpha val="0"/>
                    </a:srgbClr>
                  </a:solidFill>
                </a:ln>
                <a:solidFill>
                  <a:srgbClr val="0057C0"/>
                </a:solidFill>
                <a:latin typeface="Noto Sans CJK KR Black" pitchFamily="34" charset="-127"/>
                <a:ea typeface="Noto Sans CJK KR Black" pitchFamily="34" charset="-127"/>
              </a:defRPr>
            </a:lvl2pPr>
          </a:lstStyle>
          <a:p>
            <a:pPr algn="ctr"/>
            <a:r>
              <a:rPr kumimoji="1" lang="ko-KR" altLang="en-US" sz="1500" dirty="0">
                <a:ln>
                  <a:solidFill>
                    <a:srgbClr val="4F81BD">
                      <a:alpha val="0"/>
                    </a:srgbClr>
                  </a:solidFill>
                </a:ln>
                <a:solidFill>
                  <a:schemeClr val="tx1">
                    <a:lumMod val="85000"/>
                    <a:lumOff val="15000"/>
                  </a:schemeClr>
                </a:solidFill>
                <a:latin typeface="G마켓 산스 Bold" pitchFamily="50" charset="-127"/>
                <a:ea typeface="G마켓 산스 Bold" pitchFamily="50" charset="-127"/>
              </a:rPr>
              <a:t>제주지역</a:t>
            </a:r>
            <a:br>
              <a:rPr kumimoji="1" lang="en-US" altLang="ko-KR" sz="1500" dirty="0">
                <a:ln>
                  <a:solidFill>
                    <a:srgbClr val="4F81BD">
                      <a:alpha val="0"/>
                    </a:srgbClr>
                  </a:solidFill>
                </a:ln>
                <a:solidFill>
                  <a:schemeClr val="tx1">
                    <a:lumMod val="85000"/>
                    <a:lumOff val="15000"/>
                  </a:schemeClr>
                </a:solidFill>
                <a:latin typeface="G마켓 산스 Bold" pitchFamily="50" charset="-127"/>
                <a:ea typeface="G마켓 산스 Bold" pitchFamily="50" charset="-127"/>
              </a:rPr>
            </a:br>
            <a:r>
              <a:rPr kumimoji="1" lang="ko-KR" altLang="en-US" sz="1500" dirty="0">
                <a:ln>
                  <a:solidFill>
                    <a:srgbClr val="4F81BD">
                      <a:alpha val="0"/>
                    </a:srgbClr>
                  </a:solidFill>
                </a:ln>
                <a:solidFill>
                  <a:schemeClr val="tx1">
                    <a:lumMod val="85000"/>
                    <a:lumOff val="15000"/>
                  </a:schemeClr>
                </a:solidFill>
                <a:latin typeface="G마켓 산스 Bold" pitchFamily="50" charset="-127"/>
                <a:ea typeface="G마켓 산스 Bold" pitchFamily="50" charset="-127"/>
              </a:rPr>
              <a:t>맞춤형 안전지원 기술 개발</a:t>
            </a:r>
          </a:p>
        </p:txBody>
      </p:sp>
      <p:grpSp>
        <p:nvGrpSpPr>
          <p:cNvPr id="35" name="그룹 34"/>
          <p:cNvGrpSpPr/>
          <p:nvPr/>
        </p:nvGrpSpPr>
        <p:grpSpPr>
          <a:xfrm>
            <a:off x="4792275" y="2476500"/>
            <a:ext cx="3960974" cy="2305343"/>
            <a:chOff x="4792275" y="2376488"/>
            <a:chExt cx="3960974" cy="2405356"/>
          </a:xfrm>
        </p:grpSpPr>
        <p:sp>
          <p:nvSpPr>
            <p:cNvPr id="122" name="TextBox 121">
              <a:extLst>
                <a:ext uri="{FF2B5EF4-FFF2-40B4-BE49-F238E27FC236}">
                  <a16:creationId xmlns:a16="http://schemas.microsoft.com/office/drawing/2014/main" id="{F3FBFA10-E2E9-3A8B-9343-19DAF2F2E2FC}"/>
                </a:ext>
              </a:extLst>
            </p:cNvPr>
            <p:cNvSpPr txBox="1"/>
            <p:nvPr/>
          </p:nvSpPr>
          <p:spPr>
            <a:xfrm>
              <a:off x="6877202" y="4612077"/>
              <a:ext cx="1866748" cy="169767"/>
            </a:xfrm>
            <a:prstGeom prst="roundRect">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비상대처계획 및 매뉴얼 개발</a:t>
              </a:r>
              <a:endParaRPr lang="en-US" altLang="ko-KR" sz="1000" dirty="0"/>
            </a:p>
          </p:txBody>
        </p:sp>
        <p:pic>
          <p:nvPicPr>
            <p:cNvPr id="121" name="_x398118624" descr="EMB00003560738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4822" y="2376488"/>
              <a:ext cx="1878427" cy="227664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 descr="C:\Documents and Settings\Administrator\바탕 화면\청담3차\화살표 copy.png">
              <a:extLst>
                <a:ext uri="{FF2B5EF4-FFF2-40B4-BE49-F238E27FC236}">
                  <a16:creationId xmlns:a16="http://schemas.microsoft.com/office/drawing/2014/main" id="{59C8EF02-9D9E-A1A3-3896-DF8FABC329EA}"/>
                </a:ext>
              </a:extLst>
            </p:cNvPr>
            <p:cNvPicPr>
              <a:picLocks noChangeAspect="1" noChangeArrowheads="1"/>
            </p:cNvPicPr>
            <p:nvPr/>
          </p:nvPicPr>
          <p:blipFill>
            <a:blip r:embed="rId8" cstate="print"/>
            <a:stretch>
              <a:fillRect/>
            </a:stretch>
          </p:blipFill>
          <p:spPr bwMode="auto">
            <a:xfrm rot="5400000" flipV="1">
              <a:off x="5822063" y="3267234"/>
              <a:ext cx="1627932" cy="718262"/>
            </a:xfrm>
            <a:prstGeom prst="rect">
              <a:avLst/>
            </a:prstGeom>
            <a:noFill/>
            <a:ln>
              <a:noFill/>
            </a:ln>
          </p:spPr>
        </p:pic>
        <p:sp>
          <p:nvSpPr>
            <p:cNvPr id="110" name="TextBox 109"/>
            <p:cNvSpPr txBox="1"/>
            <p:nvPr/>
          </p:nvSpPr>
          <p:spPr>
            <a:xfrm>
              <a:off x="4795449" y="3479800"/>
              <a:ext cx="1855257" cy="146565"/>
            </a:xfrm>
            <a:prstGeom prst="roundRect">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p>
              <a:pPr lvl="0" algn="ctr">
                <a:spcBef>
                  <a:spcPct val="0"/>
                </a:spcBef>
                <a:defRPr/>
              </a:pPr>
              <a:r>
                <a:rPr lang="ko-KR" altLang="en-US" sz="1000" b="1" kern="0" spc="-50" dirty="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제주시 재난 대피체계 검토</a:t>
              </a:r>
              <a:endParaRPr lang="en-US" altLang="ko-KR" sz="1000" b="1" kern="0" spc="-50" dirty="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114" name="_x637403944">
              <a:extLst>
                <a:ext uri="{FF2B5EF4-FFF2-40B4-BE49-F238E27FC236}">
                  <a16:creationId xmlns:a16="http://schemas.microsoft.com/office/drawing/2014/main" id="{75F85E5F-9E43-F7DF-05FB-6BF03E5F8BE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5287" b="4816"/>
            <a:stretch/>
          </p:blipFill>
          <p:spPr bwMode="auto">
            <a:xfrm>
              <a:off x="4802569" y="2391036"/>
              <a:ext cx="1838612" cy="1109971"/>
            </a:xfrm>
            <a:prstGeom prst="rect">
              <a:avLst/>
            </a:prstGeom>
            <a:noFill/>
            <a:ln w="63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F3FBFA10-E2E9-3A8B-9343-19DAF2F2E2FC}"/>
                </a:ext>
              </a:extLst>
            </p:cNvPr>
            <p:cNvSpPr txBox="1"/>
            <p:nvPr/>
          </p:nvSpPr>
          <p:spPr>
            <a:xfrm>
              <a:off x="4792275" y="4612077"/>
              <a:ext cx="1848906" cy="169767"/>
            </a:xfrm>
            <a:prstGeom prst="roundRect">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제주시 경보시스템 검토</a:t>
              </a:r>
              <a:endParaRPr lang="en-US" altLang="ko-KR" sz="1000" dirty="0"/>
            </a:p>
          </p:txBody>
        </p:sp>
        <p:pic>
          <p:nvPicPr>
            <p:cNvPr id="115" name="_x637404808">
              <a:extLst>
                <a:ext uri="{FF2B5EF4-FFF2-40B4-BE49-F238E27FC236}">
                  <a16:creationId xmlns:a16="http://schemas.microsoft.com/office/drawing/2014/main" id="{D7B166AC-FE3F-4031-F454-45E4C88EB50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0971" b="1"/>
            <a:stretch/>
          </p:blipFill>
          <p:spPr bwMode="auto">
            <a:xfrm>
              <a:off x="4802569" y="3683110"/>
              <a:ext cx="1838612" cy="970026"/>
            </a:xfrm>
            <a:prstGeom prst="rect">
              <a:avLst/>
            </a:prstGeom>
            <a:noFill/>
            <a:ln w="6350">
              <a:solidFill>
                <a:schemeClr val="bg1">
                  <a:lumMod val="50000"/>
                </a:schemeClr>
              </a:solidFill>
            </a:ln>
            <a:extLst>
              <a:ext uri="{909E8E84-426E-40DD-AFC4-6F175D3DCCD1}">
                <a14:hiddenFill xmlns:a14="http://schemas.microsoft.com/office/drawing/2010/main">
                  <a:solidFill>
                    <a:srgbClr val="FFFFFF"/>
                  </a:solidFill>
                </a14:hiddenFill>
              </a:ext>
            </a:extLst>
          </p:spPr>
        </p:pic>
      </p:grpSp>
      <p:grpSp>
        <p:nvGrpSpPr>
          <p:cNvPr id="118" name="그룹 117"/>
          <p:cNvGrpSpPr/>
          <p:nvPr/>
        </p:nvGrpSpPr>
        <p:grpSpPr>
          <a:xfrm>
            <a:off x="4321388" y="3309627"/>
            <a:ext cx="486914" cy="486910"/>
            <a:chOff x="3720327" y="4726354"/>
            <a:chExt cx="191510" cy="191508"/>
          </a:xfrm>
        </p:grpSpPr>
        <p:sp>
          <p:nvSpPr>
            <p:cNvPr id="119" name="타원 118">
              <a:extLst>
                <a:ext uri="{FF2B5EF4-FFF2-40B4-BE49-F238E27FC236}">
                  <a16:creationId xmlns:a16="http://schemas.microsoft.com/office/drawing/2014/main" id="{FC6F66AC-2F17-456A-99BB-079CA60B4514}"/>
                </a:ext>
              </a:extLst>
            </p:cNvPr>
            <p:cNvSpPr/>
            <p:nvPr/>
          </p:nvSpPr>
          <p:spPr>
            <a:xfrm>
              <a:off x="3720327" y="4726354"/>
              <a:ext cx="191510" cy="191508"/>
            </a:xfrm>
            <a:prstGeom prst="ellipse">
              <a:avLst/>
            </a:prstGeom>
            <a:solidFill>
              <a:schemeClr val="tx2">
                <a:lumMod val="60000"/>
                <a:lumOff val="40000"/>
              </a:schemeClr>
            </a:solidFill>
            <a:ln w="412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20" name="이등변 삼각형 119">
              <a:extLst>
                <a:ext uri="{FF2B5EF4-FFF2-40B4-BE49-F238E27FC236}">
                  <a16:creationId xmlns:a16="http://schemas.microsoft.com/office/drawing/2014/main" id="{9D4AFB3A-F7C9-4E19-B00F-F490DA818E67}"/>
                </a:ext>
              </a:extLst>
            </p:cNvPr>
            <p:cNvSpPr/>
            <p:nvPr/>
          </p:nvSpPr>
          <p:spPr>
            <a:xfrm rot="16200000" flipV="1">
              <a:off x="3793427" y="4802285"/>
              <a:ext cx="56637" cy="39646"/>
            </a:xfrm>
            <a:prstGeom prst="triangle">
              <a:avLst/>
            </a:prstGeom>
            <a:solidFill>
              <a:schemeClr val="bg1"/>
            </a:solidFill>
            <a:ln w="508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err="1">
                <a:solidFill>
                  <a:schemeClr val="tx1"/>
                </a:solidFill>
              </a:endParaRPr>
            </a:p>
          </p:txBody>
        </p:sp>
      </p:grpSp>
      <p:sp>
        <p:nvSpPr>
          <p:cNvPr id="128" name="TextBox 127"/>
          <p:cNvSpPr txBox="1"/>
          <p:nvPr/>
        </p:nvSpPr>
        <p:spPr>
          <a:xfrm>
            <a:off x="341825" y="2523293"/>
            <a:ext cx="1421863" cy="554966"/>
          </a:xfrm>
          <a:prstGeom prst="roundRect">
            <a:avLst>
              <a:gd name="adj" fmla="val 0"/>
            </a:avLst>
          </a:prstGeom>
          <a:solidFill>
            <a:schemeClr val="bg1">
              <a:lumMod val="95000"/>
            </a:schemeClr>
          </a:solidFill>
          <a:ln>
            <a:noFill/>
          </a:ln>
        </p:spPr>
        <p:txBody>
          <a:bodyPr wrap="square" lIns="0" tIns="0" rIns="0" bIns="0" rtlCol="0" anchor="ctr" anchorCtr="0">
            <a:noAutofit/>
          </a:bodyPr>
          <a:lstStyle>
            <a:defPPr>
              <a:defRPr lang="en-US"/>
            </a:defPPr>
            <a:lvl1pPr marL="171450" indent="-108000">
              <a:spcBef>
                <a:spcPct val="0"/>
              </a:spcBef>
              <a:buFont typeface="Arial" pitchFamily="34" charset="0"/>
              <a:buChar char="•"/>
              <a:defRPr sz="1000" b="1" kern="0" spc="-8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marL="108000" indent="-72000"/>
            <a:r>
              <a:rPr lang="ko-KR" altLang="en-US" sz="900" dirty="0"/>
              <a:t>안내판 관리 불량</a:t>
            </a:r>
            <a:r>
              <a:rPr lang="en-US" altLang="ko-KR" sz="900" dirty="0"/>
              <a:t>, </a:t>
            </a:r>
            <a:r>
              <a:rPr lang="ko-KR" altLang="en-US" sz="900" dirty="0"/>
              <a:t>부적절한 위치</a:t>
            </a:r>
            <a:r>
              <a:rPr lang="en-US" altLang="ko-KR" sz="900" dirty="0"/>
              <a:t>  </a:t>
            </a:r>
            <a:r>
              <a:rPr lang="ko-KR" altLang="ko-KR" sz="900" dirty="0"/>
              <a:t>→</a:t>
            </a:r>
            <a:r>
              <a:rPr lang="en-US" altLang="ko-KR" sz="900" dirty="0"/>
              <a:t> </a:t>
            </a:r>
            <a:r>
              <a:rPr lang="ko-KR" altLang="en-US" sz="900" dirty="0" err="1"/>
              <a:t>시인성</a:t>
            </a:r>
            <a:r>
              <a:rPr lang="ko-KR" altLang="en-US" sz="900" dirty="0"/>
              <a:t> 확보 불량</a:t>
            </a:r>
            <a:r>
              <a:rPr lang="en-US" altLang="ko-KR" sz="900" dirty="0"/>
              <a:t> </a:t>
            </a:r>
          </a:p>
          <a:p>
            <a:pPr marL="108000" indent="-72000"/>
            <a:r>
              <a:rPr lang="ko-KR" altLang="en-US" sz="900" dirty="0"/>
              <a:t>안내판 위험요소 불일치</a:t>
            </a:r>
            <a:endParaRPr lang="en-US" altLang="ko-KR" sz="900" dirty="0"/>
          </a:p>
        </p:txBody>
      </p:sp>
      <p:sp>
        <p:nvSpPr>
          <p:cNvPr id="129" name="TextBox 128"/>
          <p:cNvSpPr txBox="1"/>
          <p:nvPr/>
        </p:nvSpPr>
        <p:spPr>
          <a:xfrm>
            <a:off x="341825" y="4261854"/>
            <a:ext cx="1421863" cy="554966"/>
          </a:xfrm>
          <a:prstGeom prst="roundRect">
            <a:avLst>
              <a:gd name="adj" fmla="val 0"/>
            </a:avLst>
          </a:prstGeom>
          <a:solidFill>
            <a:schemeClr val="bg1">
              <a:lumMod val="95000"/>
            </a:schemeClr>
          </a:solidFill>
          <a:ln>
            <a:noFill/>
          </a:ln>
        </p:spPr>
        <p:txBody>
          <a:bodyPr wrap="square" lIns="0" tIns="0" rIns="0" bIns="0" rtlCol="0" anchor="ctr" anchorCtr="0">
            <a:noAutofit/>
          </a:bodyPr>
          <a:lstStyle/>
          <a:p>
            <a:pPr marL="108000" indent="-72000">
              <a:spcBef>
                <a:spcPct val="0"/>
              </a:spcBef>
              <a:buFont typeface="Arial" pitchFamily="34" charset="0"/>
              <a:buChar char="•"/>
              <a:defRPr/>
            </a:pP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대피안내</a:t>
            </a:r>
            <a:br>
              <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br>
            <a:r>
              <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지도</a:t>
            </a:r>
            <a:r>
              <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안내판 등</a:t>
            </a:r>
            <a:r>
              <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부족</a:t>
            </a:r>
            <a:endPar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marL="108000" indent="-72000">
              <a:spcBef>
                <a:spcPct val="0"/>
              </a:spcBef>
              <a:buFont typeface="Arial" pitchFamily="34" charset="0"/>
              <a:buChar char="•"/>
              <a:defRPr/>
            </a:pP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출입차단시설 부재</a:t>
            </a:r>
            <a:endPar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131" name="TextBox 130"/>
          <p:cNvSpPr txBox="1"/>
          <p:nvPr/>
        </p:nvSpPr>
        <p:spPr>
          <a:xfrm>
            <a:off x="2835882" y="2523293"/>
            <a:ext cx="1535933" cy="554966"/>
          </a:xfrm>
          <a:prstGeom prst="roundRect">
            <a:avLst>
              <a:gd name="adj" fmla="val 0"/>
            </a:avLst>
          </a:prstGeom>
          <a:solidFill>
            <a:schemeClr val="bg1">
              <a:lumMod val="95000"/>
            </a:schemeClr>
          </a:solidFill>
          <a:ln>
            <a:noFill/>
          </a:ln>
        </p:spPr>
        <p:txBody>
          <a:bodyPr wrap="square" lIns="0" tIns="0" rIns="0" bIns="0" rtlCol="0" anchor="ctr" anchorCtr="0">
            <a:noAutofit/>
          </a:bodyPr>
          <a:lstStyle/>
          <a:p>
            <a:pPr marL="108000" indent="-72000">
              <a:spcBef>
                <a:spcPct val="0"/>
              </a:spcBef>
              <a:buFont typeface="Arial" pitchFamily="34" charset="0"/>
              <a:buChar char="•"/>
              <a:defRPr/>
            </a:pP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위험 등급에 따른 체계적 관리 부재</a:t>
            </a:r>
            <a:r>
              <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위험지역 </a:t>
            </a:r>
            <a:r>
              <a:rPr lang="ko-KR" altLang="en-US" sz="900" kern="0" spc="-80" dirty="0" err="1">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관리시</a:t>
            </a:r>
            <a:r>
              <a:rPr lang="ko-KR" altLang="en-US"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선택과 집중</a:t>
            </a:r>
            <a:r>
              <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필요</a:t>
            </a:r>
            <a:r>
              <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인명피해 </a:t>
            </a:r>
            <a:r>
              <a:rPr lang="ko-KR" altLang="en-US" sz="900" kern="0" spc="-80" dirty="0" err="1">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미우려지역</a:t>
            </a:r>
            <a:r>
              <a:rPr lang="ko-KR" altLang="en-US"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상존</a:t>
            </a:r>
            <a:endPar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132" name="TextBox 131"/>
          <p:cNvSpPr txBox="1"/>
          <p:nvPr/>
        </p:nvSpPr>
        <p:spPr>
          <a:xfrm>
            <a:off x="2835882" y="4261853"/>
            <a:ext cx="1535933" cy="554966"/>
          </a:xfrm>
          <a:prstGeom prst="roundRect">
            <a:avLst>
              <a:gd name="adj" fmla="val 0"/>
            </a:avLst>
          </a:prstGeom>
          <a:solidFill>
            <a:schemeClr val="bg1">
              <a:lumMod val="95000"/>
            </a:schemeClr>
          </a:solidFill>
          <a:ln>
            <a:noFill/>
          </a:ln>
        </p:spPr>
        <p:txBody>
          <a:bodyPr wrap="square" lIns="0" tIns="0" rIns="0" bIns="0" rtlCol="0" anchor="ctr" anchorCtr="0">
            <a:noAutofit/>
          </a:bodyPr>
          <a:lstStyle/>
          <a:p>
            <a:pPr marL="108000" indent="-72000">
              <a:spcBef>
                <a:spcPct val="0"/>
              </a:spcBef>
              <a:buFont typeface="Arial" pitchFamily="34" charset="0"/>
              <a:buChar char="•"/>
              <a:defRPr/>
            </a:pP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우려지역  내 고층건물 신축</a:t>
            </a:r>
            <a:endPar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marL="108000" indent="-72000">
              <a:spcBef>
                <a:spcPct val="0"/>
              </a:spcBef>
              <a:buFont typeface="Arial" pitchFamily="34" charset="0"/>
              <a:buChar char="•"/>
              <a:defRPr/>
            </a:pP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관리불량으로 인한 안전시설 노후화</a:t>
            </a:r>
            <a:endParaRPr lang="en-US" altLang="ko-KR"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marL="108000" indent="-72000">
              <a:spcBef>
                <a:spcPct val="0"/>
              </a:spcBef>
              <a:buFont typeface="Arial" pitchFamily="34" charset="0"/>
              <a:buChar char="•"/>
              <a:defRPr/>
            </a:pP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도로 등 </a:t>
            </a:r>
            <a:r>
              <a:rPr lang="ko-KR" altLang="en-US" sz="900" b="1" kern="0" spc="-80" dirty="0" err="1">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절성토</a:t>
            </a:r>
            <a:r>
              <a:rPr lang="ko-KR" altLang="en-US" sz="900" b="1"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rPr>
              <a:t> 절개면 관리 불량</a:t>
            </a:r>
            <a:endParaRPr lang="en-US" altLang="ko-KR" sz="900" kern="0" spc="-80" dirty="0">
              <a:ln>
                <a:solidFill>
                  <a:schemeClr val="bg1">
                    <a:lumMod val="50000"/>
                    <a:alpha val="0"/>
                  </a:schemeClr>
                </a:solidFill>
              </a:ln>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2057"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6160" y="2682056"/>
            <a:ext cx="1827820" cy="170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 name="TextBox 132"/>
          <p:cNvSpPr txBox="1"/>
          <p:nvPr/>
        </p:nvSpPr>
        <p:spPr>
          <a:xfrm>
            <a:off x="1996928" y="3021059"/>
            <a:ext cx="527346" cy="216000"/>
          </a:xfrm>
          <a:prstGeom prst="roundRect">
            <a:avLst/>
          </a:prstGeom>
          <a:noFill/>
          <a:ln>
            <a:noFill/>
          </a:ln>
        </p:spPr>
        <p:txBody>
          <a:bodyPr wrap="square" lIns="0" tIns="0" rIns="0" bIns="0" rtlCol="0" anchor="ctr" anchorCtr="0">
            <a:noAutofit/>
          </a:bodyPr>
          <a:lstStyle/>
          <a:p>
            <a:pPr algn="ctr">
              <a:spcBef>
                <a:spcPct val="0"/>
              </a:spcBef>
              <a:defRPr/>
            </a:pPr>
            <a:r>
              <a:rPr lang="ko-KR" altLang="en-US" sz="1300" b="1" kern="0" spc="-80" dirty="0">
                <a:ln>
                  <a:solidFill>
                    <a:schemeClr val="bg1">
                      <a:lumMod val="50000"/>
                      <a:alpha val="0"/>
                    </a:schemeClr>
                  </a:solidFill>
                </a:ln>
                <a:solidFill>
                  <a:schemeClr val="bg1"/>
                </a:solidFill>
                <a:latin typeface="KoPub돋움체 Bold" pitchFamily="18" charset="-127"/>
                <a:ea typeface="KoPub돋움체 Bold" pitchFamily="18" charset="-127"/>
                <a:cs typeface="KoPubWorld돋움체 Medium" panose="00000600000000000000" pitchFamily="2" charset="-127"/>
              </a:rPr>
              <a:t>위험도</a:t>
            </a:r>
            <a:endParaRPr lang="en-US" altLang="ko-KR" sz="1300" b="1" kern="0" spc="-80" dirty="0">
              <a:ln>
                <a:solidFill>
                  <a:schemeClr val="bg1">
                    <a:lumMod val="50000"/>
                    <a:alpha val="0"/>
                  </a:schemeClr>
                </a:solidFill>
              </a:ln>
              <a:solidFill>
                <a:schemeClr val="bg1"/>
              </a:solidFill>
              <a:latin typeface="KoPub돋움체 Bold" pitchFamily="18" charset="-127"/>
              <a:ea typeface="KoPub돋움체 Bold" pitchFamily="18" charset="-127"/>
              <a:cs typeface="KoPubWorld돋움체 Medium" panose="00000600000000000000" pitchFamily="2" charset="-127"/>
            </a:endParaRPr>
          </a:p>
        </p:txBody>
      </p:sp>
      <p:sp>
        <p:nvSpPr>
          <p:cNvPr id="134" name="TextBox 133"/>
          <p:cNvSpPr txBox="1"/>
          <p:nvPr/>
        </p:nvSpPr>
        <p:spPr>
          <a:xfrm>
            <a:off x="1416348" y="3746624"/>
            <a:ext cx="749298" cy="216000"/>
          </a:xfrm>
          <a:prstGeom prst="roundRect">
            <a:avLst/>
          </a:prstGeom>
          <a:noFill/>
          <a:ln>
            <a:noFill/>
          </a:ln>
        </p:spPr>
        <p:txBody>
          <a:bodyPr wrap="square" lIns="0" tIns="0" rIns="0" bIns="0" rtlCol="0" anchor="ctr" anchorCtr="0">
            <a:noAutofit/>
          </a:bodyPr>
          <a:lstStyle/>
          <a:p>
            <a:pPr algn="ctr">
              <a:spcBef>
                <a:spcPct val="0"/>
              </a:spcBef>
              <a:defRPr/>
            </a:pPr>
            <a:r>
              <a:rPr lang="ko-KR" altLang="en-US" sz="1300" b="1" kern="0" spc="-80" dirty="0">
                <a:ln>
                  <a:solidFill>
                    <a:schemeClr val="bg1">
                      <a:lumMod val="50000"/>
                      <a:alpha val="0"/>
                    </a:schemeClr>
                  </a:solidFill>
                </a:ln>
                <a:solidFill>
                  <a:schemeClr val="bg1"/>
                </a:solidFill>
                <a:latin typeface="KoPub돋움체 Bold" pitchFamily="18" charset="-127"/>
                <a:ea typeface="KoPub돋움체 Bold" pitchFamily="18" charset="-127"/>
                <a:cs typeface="KoPubWorld돋움체 Medium" panose="00000600000000000000" pitchFamily="2" charset="-127"/>
              </a:rPr>
              <a:t>관리실태</a:t>
            </a:r>
            <a:endParaRPr lang="en-US" altLang="ko-KR" sz="1300" b="1" kern="0" spc="-80" dirty="0">
              <a:ln>
                <a:solidFill>
                  <a:schemeClr val="bg1">
                    <a:lumMod val="50000"/>
                    <a:alpha val="0"/>
                  </a:schemeClr>
                </a:solidFill>
              </a:ln>
              <a:solidFill>
                <a:schemeClr val="bg1"/>
              </a:solidFill>
              <a:latin typeface="KoPub돋움체 Bold" pitchFamily="18" charset="-127"/>
              <a:ea typeface="KoPub돋움체 Bold" pitchFamily="18" charset="-127"/>
              <a:cs typeface="KoPubWorld돋움체 Medium" panose="00000600000000000000" pitchFamily="2" charset="-127"/>
            </a:endParaRPr>
          </a:p>
        </p:txBody>
      </p:sp>
      <p:sp>
        <p:nvSpPr>
          <p:cNvPr id="135" name="TextBox 134"/>
          <p:cNvSpPr txBox="1"/>
          <p:nvPr/>
        </p:nvSpPr>
        <p:spPr>
          <a:xfrm>
            <a:off x="2359173" y="3746624"/>
            <a:ext cx="749298" cy="216000"/>
          </a:xfrm>
          <a:prstGeom prst="roundRect">
            <a:avLst/>
          </a:prstGeom>
          <a:noFill/>
          <a:ln>
            <a:noFill/>
          </a:ln>
        </p:spPr>
        <p:txBody>
          <a:bodyPr wrap="square" lIns="0" tIns="0" rIns="0" bIns="0" rtlCol="0" anchor="ctr" anchorCtr="0">
            <a:noAutofit/>
          </a:bodyPr>
          <a:lstStyle/>
          <a:p>
            <a:pPr algn="ctr">
              <a:spcBef>
                <a:spcPct val="0"/>
              </a:spcBef>
              <a:defRPr/>
            </a:pPr>
            <a:r>
              <a:rPr lang="ko-KR" altLang="en-US" sz="1300" b="1" kern="0" spc="-80" dirty="0">
                <a:ln>
                  <a:solidFill>
                    <a:schemeClr val="bg1">
                      <a:lumMod val="50000"/>
                      <a:alpha val="0"/>
                    </a:schemeClr>
                  </a:solidFill>
                </a:ln>
                <a:solidFill>
                  <a:schemeClr val="bg1"/>
                </a:solidFill>
                <a:latin typeface="KoPub돋움체 Bold" pitchFamily="18" charset="-127"/>
                <a:ea typeface="KoPub돋움체 Bold" pitchFamily="18" charset="-127"/>
                <a:cs typeface="KoPubWorld돋움체 Medium" panose="00000600000000000000" pitchFamily="2" charset="-127"/>
              </a:rPr>
              <a:t>위험요인</a:t>
            </a:r>
            <a:endParaRPr lang="en-US" altLang="ko-KR" sz="1300" b="1" kern="0" spc="-80" dirty="0">
              <a:ln>
                <a:solidFill>
                  <a:schemeClr val="bg1">
                    <a:lumMod val="50000"/>
                    <a:alpha val="0"/>
                  </a:schemeClr>
                </a:solidFill>
              </a:ln>
              <a:solidFill>
                <a:schemeClr val="bg1"/>
              </a:solidFill>
              <a:latin typeface="KoPub돋움체 Bold" pitchFamily="18" charset="-127"/>
              <a:ea typeface="KoPub돋움체 Bold" pitchFamily="18" charset="-127"/>
              <a:cs typeface="KoPubWorld돋움체 Medium" panose="00000600000000000000" pitchFamily="2" charset="-127"/>
            </a:endParaRPr>
          </a:p>
        </p:txBody>
      </p:sp>
      <p:cxnSp>
        <p:nvCxnSpPr>
          <p:cNvPr id="12" name="꺾인 연결선 11"/>
          <p:cNvCxnSpPr/>
          <p:nvPr/>
        </p:nvCxnSpPr>
        <p:spPr>
          <a:xfrm flipV="1">
            <a:off x="2273302" y="2647950"/>
            <a:ext cx="514348" cy="240649"/>
          </a:xfrm>
          <a:prstGeom prst="bentConnector3">
            <a:avLst>
              <a:gd name="adj1" fmla="val 463"/>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p:nvPr/>
        </p:nvCxnSpPr>
        <p:spPr>
          <a:xfrm flipV="1">
            <a:off x="1619672" y="4151114"/>
            <a:ext cx="0" cy="396333"/>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1" name="꺾인 연결선 30"/>
          <p:cNvCxnSpPr>
            <a:stCxn id="135" idx="3"/>
          </p:cNvCxnSpPr>
          <p:nvPr/>
        </p:nvCxnSpPr>
        <p:spPr>
          <a:xfrm>
            <a:off x="3108471" y="3854624"/>
            <a:ext cx="239393" cy="407229"/>
          </a:xfrm>
          <a:prstGeom prst="bentConnector2">
            <a:avLst/>
          </a:prstGeom>
          <a:ln>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p:nvPr/>
        </p:nvCxnSpPr>
        <p:spPr>
          <a:xfrm>
            <a:off x="1606972" y="2888599"/>
            <a:ext cx="0" cy="476107"/>
          </a:xfrm>
          <a:prstGeom prst="straightConnector1">
            <a:avLst/>
          </a:prstGeom>
          <a:ln>
            <a:headEnd type="oval"/>
            <a:tailEnd type="triangle"/>
          </a:ln>
        </p:spPr>
        <p:style>
          <a:lnRef idx="1">
            <a:schemeClr val="accent1"/>
          </a:lnRef>
          <a:fillRef idx="0">
            <a:schemeClr val="accent1"/>
          </a:fillRef>
          <a:effectRef idx="0">
            <a:schemeClr val="accent1"/>
          </a:effectRef>
          <a:fontRef idx="minor">
            <a:schemeClr val="tx1"/>
          </a:fontRef>
        </p:style>
      </p:cxnSp>
      <p:sp>
        <p:nvSpPr>
          <p:cNvPr id="139" name="화살표: 오각형 75">
            <a:extLst>
              <a:ext uri="{FF2B5EF4-FFF2-40B4-BE49-F238E27FC236}">
                <a16:creationId xmlns:a16="http://schemas.microsoft.com/office/drawing/2014/main" id="{ED230987-2BE0-4FE0-98B3-0C9CCCD11A9C}"/>
              </a:ext>
            </a:extLst>
          </p:cNvPr>
          <p:cNvSpPr/>
          <p:nvPr/>
        </p:nvSpPr>
        <p:spPr>
          <a:xfrm>
            <a:off x="341825" y="1700212"/>
            <a:ext cx="4039758" cy="360000"/>
          </a:xfrm>
          <a:prstGeom prst="round2SameRect">
            <a:avLst>
              <a:gd name="adj1" fmla="val 0"/>
              <a:gd name="adj2" fmla="val 21382"/>
            </a:avLst>
          </a:prstGeom>
          <a:gradFill>
            <a:gsLst>
              <a:gs pos="0">
                <a:srgbClr val="558EE7"/>
              </a:gs>
              <a:gs pos="100000">
                <a:srgbClr val="264378"/>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40" name="TextBox 139">
            <a:extLst>
              <a:ext uri="{FF2B5EF4-FFF2-40B4-BE49-F238E27FC236}">
                <a16:creationId xmlns:a16="http://schemas.microsoft.com/office/drawing/2014/main" id="{ACABF9FB-C12D-465C-A470-6E543CF628DD}"/>
              </a:ext>
            </a:extLst>
          </p:cNvPr>
          <p:cNvSpPr txBox="1"/>
          <p:nvPr/>
        </p:nvSpPr>
        <p:spPr>
          <a:xfrm>
            <a:off x="987127" y="1758771"/>
            <a:ext cx="2749151" cy="242887"/>
          </a:xfrm>
          <a:prstGeom prst="rect">
            <a:avLst/>
          </a:prstGeom>
          <a:noFill/>
        </p:spPr>
        <p:txBody>
          <a:bodyPr wrap="none" lIns="0" tIns="0" rIns="0" bIns="0" rtlCol="0" anchor="ctr" anchorCtr="0">
            <a:spAutoFit/>
          </a:bodyPr>
          <a:lstStyle/>
          <a:p>
            <a:pPr lvl="0"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제주지역 맞춤형 안전지원 기술 개발</a:t>
            </a:r>
          </a:p>
        </p:txBody>
      </p:sp>
      <p:sp>
        <p:nvSpPr>
          <p:cNvPr id="143" name="TextBox 142">
            <a:extLst>
              <a:ext uri="{FF2B5EF4-FFF2-40B4-BE49-F238E27FC236}">
                <a16:creationId xmlns:a16="http://schemas.microsoft.com/office/drawing/2014/main" id="{ACABF9FB-C12D-465C-A470-6E543CF628DD}"/>
              </a:ext>
            </a:extLst>
          </p:cNvPr>
          <p:cNvSpPr txBox="1"/>
          <p:nvPr/>
        </p:nvSpPr>
        <p:spPr>
          <a:xfrm>
            <a:off x="5407331" y="1700212"/>
            <a:ext cx="2749151" cy="242887"/>
          </a:xfrm>
          <a:prstGeom prst="rect">
            <a:avLst/>
          </a:prstGeom>
          <a:noFill/>
        </p:spPr>
        <p:txBody>
          <a:bodyPr wrap="none" lIns="0" tIns="0" rIns="0" bIns="0" rtlCol="0" anchor="ctr" anchorCtr="0">
            <a:spAutoFit/>
          </a:bodyPr>
          <a:lstStyle/>
          <a:p>
            <a:pPr lvl="0"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제주지역 맞춤형 안전지원 기술 개발</a:t>
            </a:r>
          </a:p>
        </p:txBody>
      </p:sp>
      <p:sp>
        <p:nvSpPr>
          <p:cNvPr id="145" name="화살표: 오각형 75">
            <a:extLst>
              <a:ext uri="{FF2B5EF4-FFF2-40B4-BE49-F238E27FC236}">
                <a16:creationId xmlns:a16="http://schemas.microsoft.com/office/drawing/2014/main" id="{ED230987-2BE0-4FE0-98B3-0C9CCCD11A9C}"/>
              </a:ext>
            </a:extLst>
          </p:cNvPr>
          <p:cNvSpPr/>
          <p:nvPr/>
        </p:nvSpPr>
        <p:spPr>
          <a:xfrm>
            <a:off x="4764559" y="1700212"/>
            <a:ext cx="4039758" cy="360000"/>
          </a:xfrm>
          <a:prstGeom prst="round2SameRect">
            <a:avLst>
              <a:gd name="adj1" fmla="val 0"/>
              <a:gd name="adj2" fmla="val 21382"/>
            </a:avLst>
          </a:prstGeom>
          <a:gradFill>
            <a:gsLst>
              <a:gs pos="0">
                <a:srgbClr val="558EE7"/>
              </a:gs>
              <a:gs pos="100000">
                <a:srgbClr val="264378"/>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46" name="TextBox 145">
            <a:extLst>
              <a:ext uri="{FF2B5EF4-FFF2-40B4-BE49-F238E27FC236}">
                <a16:creationId xmlns:a16="http://schemas.microsoft.com/office/drawing/2014/main" id="{ACABF9FB-C12D-465C-A470-6E543CF628DD}"/>
              </a:ext>
            </a:extLst>
          </p:cNvPr>
          <p:cNvSpPr txBox="1"/>
          <p:nvPr/>
        </p:nvSpPr>
        <p:spPr>
          <a:xfrm>
            <a:off x="5213494" y="1758771"/>
            <a:ext cx="3141886" cy="242887"/>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제주도 홍수 비상대처계획 및 매뉴얼 개발</a:t>
            </a:r>
          </a:p>
        </p:txBody>
      </p:sp>
      <p:grpSp>
        <p:nvGrpSpPr>
          <p:cNvPr id="68" name="그룹 67">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73"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6"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77"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9"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66" name="모서리가 둥근 직사각형 65">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0" name="모서리가 둥근 직사각형 79">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600390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사각형: 둥근 모서리 94">
            <a:extLst>
              <a:ext uri="{FF2B5EF4-FFF2-40B4-BE49-F238E27FC236}">
                <a16:creationId xmlns:a16="http://schemas.microsoft.com/office/drawing/2014/main" id="{55E339AD-7FD7-4EF3-92C9-3F826945549D}"/>
              </a:ext>
            </a:extLst>
          </p:cNvPr>
          <p:cNvSpPr/>
          <p:nvPr/>
        </p:nvSpPr>
        <p:spPr>
          <a:xfrm>
            <a:off x="253174" y="1700213"/>
            <a:ext cx="4212000" cy="3132000"/>
          </a:xfrm>
          <a:prstGeom prst="rect">
            <a:avLst/>
          </a:prstGeom>
          <a:solidFill>
            <a:schemeClr val="bg1"/>
          </a:solidFill>
          <a:ln w="6350">
            <a:solidFill>
              <a:schemeClr val="accent5">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83" name="TextBox 82"/>
          <p:cNvSpPr txBox="1"/>
          <p:nvPr/>
        </p:nvSpPr>
        <p:spPr>
          <a:xfrm>
            <a:off x="395359" y="4492894"/>
            <a:ext cx="2576438" cy="169766"/>
          </a:xfrm>
          <a:prstGeom prst="roundRect">
            <a:avLst>
              <a:gd name="adj" fmla="val 10052"/>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defPPr>
              <a:defRPr lang="en-US"/>
            </a:defPPr>
            <a:lvl1pPr lvl="0" algn="ctr">
              <a:spcBef>
                <a:spcPct val="0"/>
              </a:spcBef>
              <a:defRPr sz="10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dirty="0"/>
              <a:t>시공간 특성을 반영한 강우 시나리오 생산 방법</a:t>
            </a:r>
            <a:endParaRPr lang="en-US" altLang="ko-KR" dirty="0"/>
          </a:p>
        </p:txBody>
      </p:sp>
      <p:sp>
        <p:nvSpPr>
          <p:cNvPr id="85" name="직사각형 84"/>
          <p:cNvSpPr/>
          <p:nvPr/>
        </p:nvSpPr>
        <p:spPr>
          <a:xfrm>
            <a:off x="395537" y="2267009"/>
            <a:ext cx="2576263" cy="2233652"/>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모서리가 둥근 직사각형 121"/>
          <p:cNvSpPr/>
          <p:nvPr/>
        </p:nvSpPr>
        <p:spPr>
          <a:xfrm>
            <a:off x="241402" y="5043038"/>
            <a:ext cx="8628046" cy="2486650"/>
          </a:xfrm>
          <a:prstGeom prst="roundRect">
            <a:avLst>
              <a:gd name="adj" fmla="val 5201"/>
            </a:avLst>
          </a:prstGeom>
          <a:gradFill>
            <a:gsLst>
              <a:gs pos="0">
                <a:schemeClr val="accent5">
                  <a:lumMod val="40000"/>
                  <a:lumOff val="60000"/>
                </a:schemeClr>
              </a:gs>
              <a:gs pos="29000">
                <a:schemeClr val="accent5">
                  <a:lumMod val="20000"/>
                  <a:lumOff val="80000"/>
                </a:schemeClr>
              </a:gs>
              <a:gs pos="76000">
                <a:schemeClr val="bg1">
                  <a:alpha val="0"/>
                </a:schemeClr>
              </a:gs>
            </a:gsLst>
            <a:lin ang="5400000" scaled="0"/>
          </a:gra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84" name="사각형: 둥근 모서리 94">
            <a:extLst>
              <a:ext uri="{FF2B5EF4-FFF2-40B4-BE49-F238E27FC236}">
                <a16:creationId xmlns:a16="http://schemas.microsoft.com/office/drawing/2014/main" id="{55E339AD-7FD7-4EF3-92C9-3F826945549D}"/>
              </a:ext>
            </a:extLst>
          </p:cNvPr>
          <p:cNvSpPr/>
          <p:nvPr/>
        </p:nvSpPr>
        <p:spPr>
          <a:xfrm>
            <a:off x="4662350" y="1700213"/>
            <a:ext cx="4212000" cy="3132000"/>
          </a:xfrm>
          <a:prstGeom prst="rect">
            <a:avLst/>
          </a:prstGeom>
          <a:solidFill>
            <a:schemeClr val="bg1"/>
          </a:solidFill>
          <a:ln w="6350">
            <a:solidFill>
              <a:schemeClr val="accent5">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98" name="TextBox 97"/>
          <p:cNvSpPr txBox="1"/>
          <p:nvPr/>
        </p:nvSpPr>
        <p:spPr>
          <a:xfrm>
            <a:off x="4748319" y="4492894"/>
            <a:ext cx="2234503" cy="169766"/>
          </a:xfrm>
          <a:prstGeom prst="roundRect">
            <a:avLst>
              <a:gd name="adj" fmla="val 10052"/>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defPPr>
              <a:defRPr lang="en-US"/>
            </a:defPPr>
            <a:lvl1pPr lvl="0" algn="ctr">
              <a:spcBef>
                <a:spcPct val="0"/>
              </a:spcBef>
              <a:defRPr sz="10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dirty="0"/>
              <a:t>호우시나리오 기반 도시침수 및 하천 홍수예측</a:t>
            </a:r>
            <a:endParaRPr lang="en-US" altLang="ko-KR" dirty="0"/>
          </a:p>
        </p:txBody>
      </p:sp>
      <p:pic>
        <p:nvPicPr>
          <p:cNvPr id="6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 t="1" b="-17735"/>
          <a:stretch/>
        </p:blipFill>
        <p:spPr bwMode="auto">
          <a:xfrm>
            <a:off x="0" y="919809"/>
            <a:ext cx="9039758" cy="83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17462057-003F-40EC-B16B-766EF48BC713}"/>
              </a:ext>
            </a:extLst>
          </p:cNvPr>
          <p:cNvSpPr txBox="1"/>
          <p:nvPr/>
        </p:nvSpPr>
        <p:spPr>
          <a:xfrm>
            <a:off x="157980" y="400592"/>
            <a:ext cx="423064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목표달성을 위한 연구개발내용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핵심성과</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2</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78"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17</a:t>
            </a:fld>
            <a:endParaRPr lang="ko-KR" altLang="en-US" dirty="0"/>
          </a:p>
        </p:txBody>
      </p:sp>
      <p:cxnSp>
        <p:nvCxnSpPr>
          <p:cNvPr id="96" name="직선 연결선 95"/>
          <p:cNvCxnSpPr/>
          <p:nvPr/>
        </p:nvCxnSpPr>
        <p:spPr>
          <a:xfrm>
            <a:off x="6858160" y="7600952"/>
            <a:ext cx="4356000"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1" name="_x637437568">
            <a:extLst>
              <a:ext uri="{FF2B5EF4-FFF2-40B4-BE49-F238E27FC236}">
                <a16:creationId xmlns:a16="http://schemas.microsoft.com/office/drawing/2014/main" id="{FD532FE1-9D68-101A-D28D-05A4085DE220}"/>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12133"/>
          <a:stretch/>
        </p:blipFill>
        <p:spPr bwMode="auto">
          <a:xfrm>
            <a:off x="426557" y="2323355"/>
            <a:ext cx="1124622" cy="2083686"/>
          </a:xfrm>
          <a:prstGeom prst="rect">
            <a:avLst/>
          </a:prstGeom>
          <a:noFill/>
          <a:extLst>
            <a:ext uri="{909E8E84-426E-40DD-AFC4-6F175D3DCCD1}">
              <a14:hiddenFill xmlns:a14="http://schemas.microsoft.com/office/drawing/2010/main">
                <a:solidFill>
                  <a:srgbClr val="FFFFFF"/>
                </a:solidFill>
              </a14:hiddenFill>
            </a:ext>
          </a:extLst>
        </p:spPr>
      </p:pic>
      <p:pic>
        <p:nvPicPr>
          <p:cNvPr id="102" name="_x637430944">
            <a:extLst>
              <a:ext uri="{FF2B5EF4-FFF2-40B4-BE49-F238E27FC236}">
                <a16:creationId xmlns:a16="http://schemas.microsoft.com/office/drawing/2014/main" id="{BBE7D0FC-3692-B3CB-C417-E76910B0AC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571700" y="2346085"/>
            <a:ext cx="1352403" cy="206095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4FF48D94-5EE0-5304-6BA3-D00763F482A9}"/>
              </a:ext>
            </a:extLst>
          </p:cNvPr>
          <p:cNvSpPr txBox="1"/>
          <p:nvPr/>
        </p:nvSpPr>
        <p:spPr>
          <a:xfrm>
            <a:off x="7083772" y="3272850"/>
            <a:ext cx="1710019" cy="184696"/>
          </a:xfrm>
          <a:prstGeom prst="roundRect">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홍수 위험지수 산출</a:t>
            </a:r>
            <a:endParaRPr lang="en-US" altLang="ko-KR" sz="1000" dirty="0"/>
          </a:p>
        </p:txBody>
      </p:sp>
      <p:sp>
        <p:nvSpPr>
          <p:cNvPr id="114" name="TextBox 113">
            <a:extLst>
              <a:ext uri="{FF2B5EF4-FFF2-40B4-BE49-F238E27FC236}">
                <a16:creationId xmlns:a16="http://schemas.microsoft.com/office/drawing/2014/main" id="{3FEA0A38-F5FB-B94C-8018-779F73C017F9}"/>
              </a:ext>
            </a:extLst>
          </p:cNvPr>
          <p:cNvSpPr txBox="1"/>
          <p:nvPr/>
        </p:nvSpPr>
        <p:spPr>
          <a:xfrm>
            <a:off x="7083772" y="4492894"/>
            <a:ext cx="1710634" cy="169767"/>
          </a:xfrm>
          <a:prstGeom prst="roundRect">
            <a:avLst/>
          </a:prstGeom>
          <a:solidFill>
            <a:schemeClr val="bg1">
              <a:lumMod val="50000"/>
            </a:schemeClr>
          </a:solidFill>
          <a:ln>
            <a:solidFill>
              <a:schemeClr val="bg1">
                <a:lumMod val="50000"/>
              </a:schemeClr>
            </a:solidFill>
          </a:ln>
        </p:spPr>
        <p:txBody>
          <a:bodyPr wrap="square" lIns="0" tIns="180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침수 위험지수 산출</a:t>
            </a:r>
            <a:endParaRPr lang="en-US" altLang="ko-KR" sz="1000" dirty="0"/>
          </a:p>
        </p:txBody>
      </p:sp>
      <p:sp>
        <p:nvSpPr>
          <p:cNvPr id="68" name="직사각형 67">
            <a:extLst>
              <a:ext uri="{FF2B5EF4-FFF2-40B4-BE49-F238E27FC236}">
                <a16:creationId xmlns:a16="http://schemas.microsoft.com/office/drawing/2014/main" id="{B93A0F40-9914-4B7F-A1B8-9E206A8E3E37}"/>
              </a:ext>
            </a:extLst>
          </p:cNvPr>
          <p:cNvSpPr/>
          <p:nvPr/>
        </p:nvSpPr>
        <p:spPr>
          <a:xfrm>
            <a:off x="1025860" y="1159034"/>
            <a:ext cx="7678050" cy="307777"/>
          </a:xfrm>
          <a:prstGeom prst="rect">
            <a:avLst/>
          </a:prstGeom>
          <a:noFill/>
        </p:spPr>
        <p:txBody>
          <a:bodyPr wrap="square" lIns="0" tIns="0" rIns="0" bIns="0" rtlCol="0" anchor="ctr" anchorCtr="0">
            <a:spAutoFit/>
          </a:bodyPr>
          <a:lstStyle/>
          <a:p>
            <a:pPr marL="0" lvl="1" fontAlgn="base">
              <a:spcBef>
                <a:spcPts val="306"/>
              </a:spcBef>
              <a:spcAft>
                <a:spcPts val="200"/>
              </a:spcAft>
              <a:buClr>
                <a:schemeClr val="tx1">
                  <a:lumMod val="75000"/>
                  <a:lumOff val="25000"/>
                </a:schemeClr>
              </a:buClr>
              <a:buSzPct val="100000"/>
              <a:tabLst>
                <a:tab pos="420408" algn="l"/>
              </a:tabLst>
            </a:pPr>
            <a:r>
              <a:rPr kumimoji="1" lang="ko-KR" altLang="en-US" sz="2000" b="1" dirty="0">
                <a:ln>
                  <a:solidFill>
                    <a:srgbClr val="4F81BD">
                      <a:alpha val="0"/>
                    </a:srgbClr>
                  </a:solidFill>
                </a:ln>
                <a:solidFill>
                  <a:schemeClr val="tx1">
                    <a:lumMod val="85000"/>
                    <a:lumOff val="15000"/>
                  </a:schemeClr>
                </a:solidFill>
                <a:latin typeface="KoPub돋움체 Bold" pitchFamily="18" charset="-127"/>
                <a:ea typeface="KoPub돋움체 Bold" pitchFamily="18" charset="-127"/>
              </a:rPr>
              <a:t>실시간 모델링 및 호우시나리오 기반 홍수위험 추정 시스템 개발</a:t>
            </a:r>
          </a:p>
        </p:txBody>
      </p:sp>
      <p:grpSp>
        <p:nvGrpSpPr>
          <p:cNvPr id="116" name="그룹 115">
            <a:extLst>
              <a:ext uri="{FF2B5EF4-FFF2-40B4-BE49-F238E27FC236}">
                <a16:creationId xmlns:a16="http://schemas.microsoft.com/office/drawing/2014/main" id="{49400282-979B-4E77-B097-BA028D18267A}"/>
              </a:ext>
            </a:extLst>
          </p:cNvPr>
          <p:cNvGrpSpPr/>
          <p:nvPr/>
        </p:nvGrpSpPr>
        <p:grpSpPr>
          <a:xfrm>
            <a:off x="329878" y="1102487"/>
            <a:ext cx="583362" cy="438504"/>
            <a:chOff x="283950" y="1745410"/>
            <a:chExt cx="500224" cy="438504"/>
          </a:xfrm>
        </p:grpSpPr>
        <p:sp>
          <p:nvSpPr>
            <p:cNvPr id="117" name="TextBox 116">
              <a:extLst>
                <a:ext uri="{FF2B5EF4-FFF2-40B4-BE49-F238E27FC236}">
                  <a16:creationId xmlns:a16="http://schemas.microsoft.com/office/drawing/2014/main" id="{7DEADE7B-4D17-466E-86AC-1DF88BC46A16}"/>
                </a:ext>
              </a:extLst>
            </p:cNvPr>
            <p:cNvSpPr txBox="1"/>
            <p:nvPr/>
          </p:nvSpPr>
          <p:spPr>
            <a:xfrm>
              <a:off x="283950" y="1745410"/>
              <a:ext cx="500224" cy="184666"/>
            </a:xfrm>
            <a:prstGeom prst="rect">
              <a:avLst/>
            </a:prstGeom>
            <a:noFill/>
          </p:spPr>
          <p:txBody>
            <a:bodyPr wrap="square" lIns="0" tIns="0" rIns="0" bIns="0" rtlCol="0" anchor="ctr">
              <a:spAutoFit/>
            </a:bodyPr>
            <a:lstStyle/>
            <a:p>
              <a:pPr algn="ctr" latinLnBrk="0"/>
              <a:r>
                <a:rPr lang="ko-KR" altLang="en-US"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rPr>
                <a:t>핵심성과</a:t>
              </a:r>
              <a:endParaRPr lang="en-US" altLang="ko-KR"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endParaRPr>
            </a:p>
          </p:txBody>
        </p:sp>
        <p:sp>
          <p:nvSpPr>
            <p:cNvPr id="118" name="제목 1">
              <a:extLst>
                <a:ext uri="{FF2B5EF4-FFF2-40B4-BE49-F238E27FC236}">
                  <a16:creationId xmlns:a16="http://schemas.microsoft.com/office/drawing/2014/main" id="{6FEC304C-CAF9-45C5-9EFF-680990BEE3AC}"/>
                </a:ext>
              </a:extLst>
            </p:cNvPr>
            <p:cNvSpPr txBox="1">
              <a:spLocks/>
            </p:cNvSpPr>
            <p:nvPr/>
          </p:nvSpPr>
          <p:spPr>
            <a:xfrm>
              <a:off x="357201" y="1937693"/>
              <a:ext cx="353723" cy="246221"/>
            </a:xfrm>
            <a:prstGeom prst="rect">
              <a:avLst/>
            </a:prstGeom>
          </p:spPr>
          <p:txBody>
            <a:bodyPr wrap="square" lIns="0" tIns="0" rIns="0" bIns="0" anchor="ctr">
              <a:sp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1600" b="1" dirty="0">
                  <a:ln>
                    <a:solidFill>
                      <a:schemeClr val="accent1">
                        <a:alpha val="0"/>
                      </a:schemeClr>
                    </a:solidFill>
                  </a:ln>
                  <a:solidFill>
                    <a:schemeClr val="bg1">
                      <a:alpha val="61000"/>
                    </a:schemeClr>
                  </a:solidFill>
                  <a:latin typeface="Dinmed" pitchFamily="2" charset="0"/>
                  <a:ea typeface="나눔스퀘어 ExtraBold" panose="020B0600000101010101" pitchFamily="50" charset="-127"/>
                  <a:cs typeface="+mn-cs"/>
                </a:rPr>
                <a:t>0</a:t>
              </a:r>
              <a:r>
                <a:rPr lang="en-US" altLang="ko-KR" sz="1600" b="1" dirty="0">
                  <a:ln>
                    <a:solidFill>
                      <a:schemeClr val="accent1">
                        <a:alpha val="0"/>
                      </a:schemeClr>
                    </a:solidFill>
                  </a:ln>
                  <a:solidFill>
                    <a:schemeClr val="bg1"/>
                  </a:solidFill>
                  <a:latin typeface="Dinmed" pitchFamily="2" charset="0"/>
                  <a:ea typeface="나눔스퀘어 ExtraBold" panose="020B0600000101010101" pitchFamily="50" charset="-127"/>
                  <a:cs typeface="+mn-cs"/>
                </a:rPr>
                <a:t>2</a:t>
              </a:r>
              <a:endParaRPr lang="ko-KR" altLang="en-US" sz="1600" dirty="0">
                <a:ln>
                  <a:solidFill>
                    <a:schemeClr val="accent1">
                      <a:alpha val="0"/>
                    </a:schemeClr>
                  </a:solidFill>
                </a:ln>
                <a:solidFill>
                  <a:schemeClr val="bg1"/>
                </a:solidFill>
                <a:latin typeface="Dinmed" pitchFamily="2" charset="0"/>
                <a:ea typeface="KoPub돋움체 Medium" panose="00000600000000000000" pitchFamily="2" charset="-127"/>
                <a:cs typeface="+mn-cs"/>
              </a:endParaRPr>
            </a:p>
          </p:txBody>
        </p:sp>
        <p:cxnSp>
          <p:nvCxnSpPr>
            <p:cNvPr id="119" name="직선 연결선 118">
              <a:extLst>
                <a:ext uri="{FF2B5EF4-FFF2-40B4-BE49-F238E27FC236}">
                  <a16:creationId xmlns:a16="http://schemas.microsoft.com/office/drawing/2014/main" id="{97C25A28-C781-465F-A744-B18A93714AF1}"/>
                </a:ext>
              </a:extLst>
            </p:cNvPr>
            <p:cNvCxnSpPr/>
            <p:nvPr/>
          </p:nvCxnSpPr>
          <p:spPr>
            <a:xfrm>
              <a:off x="287106" y="1941957"/>
              <a:ext cx="493911" cy="0"/>
            </a:xfrm>
            <a:prstGeom prst="line">
              <a:avLst/>
            </a:prstGeom>
            <a:ln>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11" name="_x637466008">
            <a:extLst>
              <a:ext uri="{FF2B5EF4-FFF2-40B4-BE49-F238E27FC236}">
                <a16:creationId xmlns:a16="http://schemas.microsoft.com/office/drawing/2014/main" id="{BE99934B-03C8-7DD0-C904-361B577D751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33" t="3585" r="3868" b="2108"/>
          <a:stretch/>
        </p:blipFill>
        <p:spPr bwMode="auto">
          <a:xfrm>
            <a:off x="7083771" y="2267009"/>
            <a:ext cx="1704458" cy="1040515"/>
          </a:xfrm>
          <a:prstGeom prst="rect">
            <a:avLst/>
          </a:prstGeom>
          <a:solidFill>
            <a:schemeClr val="bg1"/>
          </a:solidFill>
          <a:ln w="6350">
            <a:solidFill>
              <a:schemeClr val="bg1">
                <a:lumMod val="50000"/>
              </a:schemeClr>
            </a:solidFill>
          </a:ln>
        </p:spPr>
      </p:pic>
      <p:pic>
        <p:nvPicPr>
          <p:cNvPr id="112" name="_x637464712">
            <a:extLst>
              <a:ext uri="{FF2B5EF4-FFF2-40B4-BE49-F238E27FC236}">
                <a16:creationId xmlns:a16="http://schemas.microsoft.com/office/drawing/2014/main" id="{18456BA5-2E46-811F-6D54-2DFB82E2D5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7413" y="3535583"/>
            <a:ext cx="1702230" cy="979458"/>
          </a:xfrm>
          <a:prstGeom prst="rect">
            <a:avLst/>
          </a:prstGeom>
          <a:noFill/>
          <a:ln w="63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직사각형 1"/>
          <p:cNvSpPr/>
          <p:nvPr/>
        </p:nvSpPr>
        <p:spPr>
          <a:xfrm>
            <a:off x="4748471" y="2267009"/>
            <a:ext cx="2234351" cy="2233652"/>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0" name="_x637342960">
            <a:extLst>
              <a:ext uri="{FF2B5EF4-FFF2-40B4-BE49-F238E27FC236}">
                <a16:creationId xmlns:a16="http://schemas.microsoft.com/office/drawing/2014/main" id="{4B8EE6D9-46AD-3AA4-CAE8-4074D93B86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8882" y="2499174"/>
            <a:ext cx="2149383" cy="1716196"/>
          </a:xfrm>
          <a:prstGeom prst="rect">
            <a:avLst/>
          </a:prstGeom>
          <a:noFill/>
          <a:extLst>
            <a:ext uri="{909E8E84-426E-40DD-AFC4-6F175D3DCCD1}">
              <a14:hiddenFill xmlns:a14="http://schemas.microsoft.com/office/drawing/2010/main">
                <a:solidFill>
                  <a:srgbClr val="FFFFFF"/>
                </a:solidFill>
              </a14:hiddenFill>
            </a:ext>
          </a:extLst>
        </p:spPr>
      </p:pic>
      <p:sp>
        <p:nvSpPr>
          <p:cNvPr id="123"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17</a:t>
            </a:fld>
            <a:endParaRPr lang="ko-KR" altLang="en-US" dirty="0"/>
          </a:p>
        </p:txBody>
      </p:sp>
      <p:sp>
        <p:nvSpPr>
          <p:cNvPr id="124" name="사각형: 둥근 모서리 94">
            <a:extLst>
              <a:ext uri="{FF2B5EF4-FFF2-40B4-BE49-F238E27FC236}">
                <a16:creationId xmlns:a16="http://schemas.microsoft.com/office/drawing/2014/main" id="{37A0256D-FA25-49AE-8729-890F713C1AE5}"/>
              </a:ext>
            </a:extLst>
          </p:cNvPr>
          <p:cNvSpPr/>
          <p:nvPr/>
        </p:nvSpPr>
        <p:spPr>
          <a:xfrm>
            <a:off x="371904" y="5144649"/>
            <a:ext cx="6400371" cy="1415311"/>
          </a:xfrm>
          <a:prstGeom prst="roundRect">
            <a:avLst>
              <a:gd name="adj" fmla="val 2122"/>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29" name="사각형: 둥근 모서리 94">
            <a:extLst>
              <a:ext uri="{FF2B5EF4-FFF2-40B4-BE49-F238E27FC236}">
                <a16:creationId xmlns:a16="http://schemas.microsoft.com/office/drawing/2014/main" id="{37A0256D-FA25-49AE-8729-890F713C1AE5}"/>
              </a:ext>
            </a:extLst>
          </p:cNvPr>
          <p:cNvSpPr/>
          <p:nvPr/>
        </p:nvSpPr>
        <p:spPr>
          <a:xfrm>
            <a:off x="427084" y="5209967"/>
            <a:ext cx="1988009" cy="615353"/>
          </a:xfrm>
          <a:prstGeom prst="rect">
            <a:avLst/>
          </a:prstGeom>
          <a:solidFill>
            <a:schemeClr val="accent5">
              <a:lumMod val="60000"/>
              <a:lumOff val="40000"/>
              <a:alpha val="47059"/>
            </a:scheme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30" name="사각형: 둥근 모서리 94">
            <a:extLst>
              <a:ext uri="{FF2B5EF4-FFF2-40B4-BE49-F238E27FC236}">
                <a16:creationId xmlns:a16="http://schemas.microsoft.com/office/drawing/2014/main" id="{37A0256D-FA25-49AE-8729-890F713C1AE5}"/>
              </a:ext>
            </a:extLst>
          </p:cNvPr>
          <p:cNvSpPr/>
          <p:nvPr/>
        </p:nvSpPr>
        <p:spPr>
          <a:xfrm>
            <a:off x="427084" y="5879291"/>
            <a:ext cx="1988009" cy="615353"/>
          </a:xfrm>
          <a:prstGeom prst="rect">
            <a:avLst/>
          </a:prstGeom>
          <a:solidFill>
            <a:schemeClr val="accent5">
              <a:lumMod val="60000"/>
              <a:lumOff val="40000"/>
              <a:alpha val="47059"/>
            </a:scheme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31"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228271"/>
            <a:ext cx="1869270" cy="5822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vl="0"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chemeClr val="accent5">
                    <a:lumMod val="75000"/>
                  </a:schemeClr>
                </a:solidFill>
                <a:latin typeface="KoPub돋움체 Bold" panose="02020603020101020101" pitchFamily="18" charset="-127"/>
                <a:ea typeface="KoPub돋움체 Bold" panose="02020603020101020101" pitchFamily="18" charset="-127"/>
              </a:rPr>
              <a:t>실시간 모델링을 위한 제주도 홍수 및 침수 위험지수 산정 모델 개발</a:t>
            </a:r>
          </a:p>
        </p:txBody>
      </p:sp>
      <p:sp>
        <p:nvSpPr>
          <p:cNvPr id="132"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49180" y="5983391"/>
            <a:ext cx="1951120" cy="3877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vl="0" algn="ctr" fontAlgn="base">
              <a:lnSpc>
                <a:spcPct val="90000"/>
              </a:lnSpc>
              <a:spcBef>
                <a:spcPct val="0"/>
              </a:spcBef>
              <a:spcAft>
                <a:spcPct val="0"/>
              </a:spcAft>
              <a:buClr>
                <a:schemeClr val="tx1">
                  <a:lumMod val="50000"/>
                  <a:lumOff val="50000"/>
                </a:schemeClr>
              </a:buClr>
              <a:buSzPct val="100000"/>
              <a:defRPr/>
            </a:pPr>
            <a:r>
              <a:rPr lang="ko-KR" altLang="en-US" sz="1400" spc="-110" dirty="0">
                <a:ln>
                  <a:solidFill>
                    <a:schemeClr val="accent1">
                      <a:shade val="50000"/>
                      <a:alpha val="0"/>
                    </a:schemeClr>
                  </a:solidFill>
                </a:ln>
                <a:solidFill>
                  <a:schemeClr val="accent5">
                    <a:lumMod val="75000"/>
                  </a:schemeClr>
                </a:solidFill>
                <a:latin typeface="KoPub돋움체 Bold" panose="02020603020101020101" pitchFamily="18" charset="-127"/>
                <a:ea typeface="KoPub돋움체 Bold" panose="02020603020101020101" pitchFamily="18" charset="-127"/>
              </a:rPr>
              <a:t>호우시나리오 기반 홍수 및 침수 위험 추정 시스템 개발</a:t>
            </a:r>
          </a:p>
        </p:txBody>
      </p:sp>
      <p:cxnSp>
        <p:nvCxnSpPr>
          <p:cNvPr id="134" name="직선 연결선 133"/>
          <p:cNvCxnSpPr/>
          <p:nvPr/>
        </p:nvCxnSpPr>
        <p:spPr>
          <a:xfrm>
            <a:off x="2633727" y="5852307"/>
            <a:ext cx="4046491"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35" name="그룹 134"/>
          <p:cNvGrpSpPr/>
          <p:nvPr/>
        </p:nvGrpSpPr>
        <p:grpSpPr>
          <a:xfrm>
            <a:off x="6382019" y="5369035"/>
            <a:ext cx="904606" cy="1076434"/>
            <a:chOff x="3330475" y="3350942"/>
            <a:chExt cx="1218219" cy="1658934"/>
          </a:xfrm>
        </p:grpSpPr>
        <p:pic>
          <p:nvPicPr>
            <p:cNvPr id="136" name="Picture 46" descr="10 1"/>
            <p:cNvPicPr>
              <a:picLocks noChangeAspect="1" noChangeArrowheads="1"/>
            </p:cNvPicPr>
            <p:nvPr/>
          </p:nvPicPr>
          <p:blipFill>
            <a:blip r:embed="rId11" cstate="print">
              <a:duotone>
                <a:srgbClr val="EEECE1">
                  <a:shade val="45000"/>
                  <a:satMod val="135000"/>
                </a:srgb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146122" y="3607304"/>
              <a:ext cx="1658934" cy="114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46" descr="10 1"/>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227838" y="3609992"/>
              <a:ext cx="1347884" cy="114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 name="TextBox 137">
            <a:extLst>
              <a:ext uri="{FF2B5EF4-FFF2-40B4-BE49-F238E27FC236}">
                <a16:creationId xmlns:a16="http://schemas.microsoft.com/office/drawing/2014/main" id="{ACABF9FB-C12D-465C-A470-6E543CF628DD}"/>
              </a:ext>
            </a:extLst>
          </p:cNvPr>
          <p:cNvSpPr txBox="1"/>
          <p:nvPr/>
        </p:nvSpPr>
        <p:spPr>
          <a:xfrm>
            <a:off x="7185116" y="5216938"/>
            <a:ext cx="1673164" cy="1329595"/>
          </a:xfrm>
          <a:prstGeom prst="rect">
            <a:avLst/>
          </a:prstGeom>
          <a:noFill/>
        </p:spPr>
        <p:txBody>
          <a:bodyPr wrap="square" lIns="0" tIns="0" rIns="0" bIns="0" rtlCol="0" anchor="ctr" anchorCtr="0">
            <a:spAutoFit/>
          </a:bodyPr>
          <a:lstStyle>
            <a:defPPr>
              <a:defRPr lang="en-US"/>
            </a:defPPr>
            <a:lvl1pPr algn="ctr">
              <a:defRPr kumimoji="1" sz="1500">
                <a:ln>
                  <a:solidFill>
                    <a:srgbClr val="4F81BD">
                      <a:alpha val="0"/>
                    </a:srgbClr>
                  </a:solidFill>
                </a:ln>
                <a:solidFill>
                  <a:schemeClr val="tx1">
                    <a:lumMod val="85000"/>
                    <a:lumOff val="15000"/>
                  </a:schemeClr>
                </a:solidFill>
                <a:latin typeface="Noto Sans CJK KR Black" pitchFamily="34" charset="-127"/>
                <a:ea typeface="Noto Sans CJK KR Black" pitchFamily="34" charset="-127"/>
              </a:defRPr>
            </a:lvl1pPr>
            <a:lvl2pPr marL="0" lvl="1" fontAlgn="base">
              <a:spcBef>
                <a:spcPts val="306"/>
              </a:spcBef>
              <a:spcAft>
                <a:spcPts val="200"/>
              </a:spcAft>
              <a:buClr>
                <a:schemeClr val="tx1">
                  <a:lumMod val="75000"/>
                  <a:lumOff val="25000"/>
                </a:schemeClr>
              </a:buClr>
              <a:buSzPct val="100000"/>
              <a:tabLst>
                <a:tab pos="420408" algn="l"/>
              </a:tabLst>
              <a:defRPr kumimoji="1" sz="2000">
                <a:ln>
                  <a:solidFill>
                    <a:srgbClr val="4F81BD">
                      <a:alpha val="0"/>
                    </a:srgbClr>
                  </a:solidFill>
                </a:ln>
                <a:solidFill>
                  <a:srgbClr val="0057C0"/>
                </a:solidFill>
                <a:latin typeface="Noto Sans CJK KR Black" pitchFamily="34" charset="-127"/>
                <a:ea typeface="Noto Sans CJK KR Black" pitchFamily="34" charset="-127"/>
              </a:defRPr>
            </a:lvl2pPr>
          </a:lstStyle>
          <a:p>
            <a:pPr>
              <a:lnSpc>
                <a:spcPct val="120000"/>
              </a:lnSpc>
            </a:pPr>
            <a:r>
              <a:rPr lang="ko-KR" altLang="en-US" sz="1800" dirty="0">
                <a:latin typeface="KoPub돋움체 Bold" pitchFamily="2" charset="-127"/>
                <a:ea typeface="KoPub돋움체 Bold" pitchFamily="2" charset="-127"/>
              </a:rPr>
              <a:t>실시간 모델링 및 호우시나리오 기반 홍수위험 추정 시스템 개발</a:t>
            </a:r>
          </a:p>
        </p:txBody>
      </p:sp>
      <p:sp>
        <p:nvSpPr>
          <p:cNvPr id="90" name="TextBox 89">
            <a:extLst>
              <a:ext uri="{FF2B5EF4-FFF2-40B4-BE49-F238E27FC236}">
                <a16:creationId xmlns:a16="http://schemas.microsoft.com/office/drawing/2014/main" id="{ACABF9FB-C12D-465C-A470-6E543CF628DD}"/>
              </a:ext>
            </a:extLst>
          </p:cNvPr>
          <p:cNvSpPr txBox="1"/>
          <p:nvPr/>
        </p:nvSpPr>
        <p:spPr>
          <a:xfrm>
            <a:off x="2489970" y="5287407"/>
            <a:ext cx="3018134" cy="436017"/>
          </a:xfrm>
          <a:prstGeom prst="rect">
            <a:avLst/>
          </a:prstGeom>
          <a:noFill/>
        </p:spPr>
        <p:txBody>
          <a:bodyPr wrap="none" lIns="0" tIns="0" rIns="0" bIns="0" rtlCol="0">
            <a:spAutoFit/>
          </a:bodyPr>
          <a:lstStyle>
            <a:defPPr>
              <a:defRPr lang="en-US"/>
            </a:defPPr>
            <a:lvl1pPr indent="144000" fontAlgn="base">
              <a:lnSpc>
                <a:spcPts val="1700"/>
              </a:lnSpc>
              <a:buClr>
                <a:schemeClr val="tx2">
                  <a:lumMod val="60000"/>
                  <a:lumOff val="40000"/>
                </a:schemeClr>
              </a:buClr>
              <a:buSzPct val="134000"/>
              <a:buFont typeface="Arial" pitchFamily="34" charset="0"/>
              <a:buChar char="•"/>
              <a:tabLst>
                <a:tab pos="177800" algn="l"/>
              </a:tabLst>
              <a:defRPr sz="1200" spc="-10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defRPr>
            </a:lvl1pPr>
          </a:lstStyle>
          <a:p>
            <a:r>
              <a:rPr lang="ko-KR" altLang="en-US" dirty="0"/>
              <a:t>호우의 시공간 분포 특성을 고려한 호우시나리오 개발</a:t>
            </a:r>
            <a:endParaRPr lang="en-US" altLang="ko-KR" dirty="0"/>
          </a:p>
          <a:p>
            <a:r>
              <a:rPr lang="ko-KR" altLang="en-US" dirty="0"/>
              <a:t>제주도 홍수 및 침수 위험지수 산정 모델 개발</a:t>
            </a:r>
            <a:endParaRPr lang="en-US" altLang="ko-KR" dirty="0"/>
          </a:p>
        </p:txBody>
      </p:sp>
      <p:sp>
        <p:nvSpPr>
          <p:cNvPr id="139" name="TextBox 138">
            <a:extLst>
              <a:ext uri="{FF2B5EF4-FFF2-40B4-BE49-F238E27FC236}">
                <a16:creationId xmlns:a16="http://schemas.microsoft.com/office/drawing/2014/main" id="{ACABF9FB-C12D-465C-A470-6E543CF628DD}"/>
              </a:ext>
            </a:extLst>
          </p:cNvPr>
          <p:cNvSpPr txBox="1"/>
          <p:nvPr/>
        </p:nvSpPr>
        <p:spPr>
          <a:xfrm>
            <a:off x="2483768" y="5972128"/>
            <a:ext cx="3999172" cy="423514"/>
          </a:xfrm>
          <a:prstGeom prst="rect">
            <a:avLst/>
          </a:prstGeom>
          <a:noFill/>
        </p:spPr>
        <p:txBody>
          <a:bodyPr wrap="none" lIns="0" tIns="0" rIns="0" bIns="0" rtlCol="0">
            <a:spAutoFit/>
          </a:bodyPr>
          <a:lstStyle>
            <a:defPPr>
              <a:defRPr lang="en-US"/>
            </a:defPPr>
            <a:lvl1pPr indent="144000" fontAlgn="base">
              <a:lnSpc>
                <a:spcPts val="1700"/>
              </a:lnSpc>
              <a:buClr>
                <a:schemeClr val="tx2">
                  <a:lumMod val="60000"/>
                  <a:lumOff val="40000"/>
                </a:schemeClr>
              </a:buClr>
              <a:buSzPct val="134000"/>
              <a:buFont typeface="Arial" pitchFamily="34" charset="0"/>
              <a:buChar char="•"/>
              <a:tabLst>
                <a:tab pos="177800" algn="l"/>
              </a:tabLst>
              <a:defRPr sz="1200" spc="-10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defRPr>
            </a:lvl1pPr>
          </a:lstStyle>
          <a:p>
            <a:pPr marL="0" lvl="1" indent="144000" fontAlgn="base">
              <a:lnSpc>
                <a:spcPts val="1700"/>
              </a:lnSpc>
              <a:buClr>
                <a:schemeClr val="tx2">
                  <a:lumMod val="60000"/>
                  <a:lumOff val="40000"/>
                </a:schemeClr>
              </a:buClr>
              <a:buSzPct val="134000"/>
              <a:buFont typeface="Arial" pitchFamily="34" charset="0"/>
              <a:buChar char="•"/>
              <a:tabLst>
                <a:tab pos="177800" algn="l"/>
              </a:tabLst>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호우시나리오 기반 도시 침수 및 하천 홍수예측</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lvl="1" indent="144000" fontAlgn="base">
              <a:lnSpc>
                <a:spcPts val="1700"/>
              </a:lnSpc>
              <a:buClr>
                <a:schemeClr val="tx2">
                  <a:lumMod val="60000"/>
                  <a:lumOff val="40000"/>
                </a:schemeClr>
              </a:buClr>
              <a:buSzPct val="134000"/>
              <a:buFont typeface="Arial" pitchFamily="34" charset="0"/>
              <a:buChar char="•"/>
              <a:tabLst>
                <a:tab pos="177800" algn="l"/>
              </a:tabLst>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레이더 강우 및 호우시나리오 기반 홍수 및 침수 시뮬레이션 시스템 개발</a:t>
            </a:r>
          </a:p>
        </p:txBody>
      </p:sp>
      <p:grpSp>
        <p:nvGrpSpPr>
          <p:cNvPr id="5" name="그룹 4"/>
          <p:cNvGrpSpPr/>
          <p:nvPr/>
        </p:nvGrpSpPr>
        <p:grpSpPr>
          <a:xfrm>
            <a:off x="341825" y="1707954"/>
            <a:ext cx="4039758" cy="360000"/>
            <a:chOff x="341825" y="1042619"/>
            <a:chExt cx="4039758" cy="360000"/>
          </a:xfrm>
        </p:grpSpPr>
        <p:sp>
          <p:nvSpPr>
            <p:cNvPr id="69" name="화살표: 오각형 75">
              <a:extLst>
                <a:ext uri="{FF2B5EF4-FFF2-40B4-BE49-F238E27FC236}">
                  <a16:creationId xmlns:a16="http://schemas.microsoft.com/office/drawing/2014/main" id="{ED230987-2BE0-4FE0-98B3-0C9CCCD11A9C}"/>
                </a:ext>
              </a:extLst>
            </p:cNvPr>
            <p:cNvSpPr/>
            <p:nvPr/>
          </p:nvSpPr>
          <p:spPr>
            <a:xfrm>
              <a:off x="341825" y="1042619"/>
              <a:ext cx="4039758" cy="360000"/>
            </a:xfrm>
            <a:prstGeom prst="round2SameRect">
              <a:avLst>
                <a:gd name="adj1" fmla="val 0"/>
                <a:gd name="adj2" fmla="val 21382"/>
              </a:avLst>
            </a:prstGeom>
            <a:gradFill>
              <a:gsLst>
                <a:gs pos="0">
                  <a:srgbClr val="3A9DB8"/>
                </a:gs>
                <a:gs pos="100000">
                  <a:srgbClr val="27697B"/>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70" name="TextBox 69">
              <a:extLst>
                <a:ext uri="{FF2B5EF4-FFF2-40B4-BE49-F238E27FC236}">
                  <a16:creationId xmlns:a16="http://schemas.microsoft.com/office/drawing/2014/main" id="{ACABF9FB-C12D-465C-A470-6E543CF628DD}"/>
                </a:ext>
              </a:extLst>
            </p:cNvPr>
            <p:cNvSpPr txBox="1"/>
            <p:nvPr/>
          </p:nvSpPr>
          <p:spPr>
            <a:xfrm>
              <a:off x="594392" y="1091653"/>
              <a:ext cx="3534622" cy="242887"/>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호우시나리오 개발 및 위험지수 산정 모델 개발</a:t>
              </a:r>
            </a:p>
          </p:txBody>
        </p:sp>
      </p:grpSp>
      <p:grpSp>
        <p:nvGrpSpPr>
          <p:cNvPr id="3" name="그룹 2"/>
          <p:cNvGrpSpPr/>
          <p:nvPr/>
        </p:nvGrpSpPr>
        <p:grpSpPr>
          <a:xfrm>
            <a:off x="4745509" y="1707954"/>
            <a:ext cx="4039758" cy="360000"/>
            <a:chOff x="4764559" y="1042619"/>
            <a:chExt cx="4039758" cy="360000"/>
          </a:xfrm>
        </p:grpSpPr>
        <p:sp>
          <p:nvSpPr>
            <p:cNvPr id="72" name="화살표: 오각형 75">
              <a:extLst>
                <a:ext uri="{FF2B5EF4-FFF2-40B4-BE49-F238E27FC236}">
                  <a16:creationId xmlns:a16="http://schemas.microsoft.com/office/drawing/2014/main" id="{ED230987-2BE0-4FE0-98B3-0C9CCCD11A9C}"/>
                </a:ext>
              </a:extLst>
            </p:cNvPr>
            <p:cNvSpPr/>
            <p:nvPr/>
          </p:nvSpPr>
          <p:spPr>
            <a:xfrm>
              <a:off x="4764559" y="1042619"/>
              <a:ext cx="4039758" cy="360000"/>
            </a:xfrm>
            <a:prstGeom prst="round2SameRect">
              <a:avLst>
                <a:gd name="adj1" fmla="val 0"/>
                <a:gd name="adj2" fmla="val 21382"/>
              </a:avLst>
            </a:prstGeom>
            <a:gradFill>
              <a:gsLst>
                <a:gs pos="0">
                  <a:srgbClr val="3A9DB8"/>
                </a:gs>
                <a:gs pos="100000">
                  <a:srgbClr val="27697B"/>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73" name="TextBox 72">
              <a:extLst>
                <a:ext uri="{FF2B5EF4-FFF2-40B4-BE49-F238E27FC236}">
                  <a16:creationId xmlns:a16="http://schemas.microsoft.com/office/drawing/2014/main" id="{ACABF9FB-C12D-465C-A470-6E543CF628DD}"/>
                </a:ext>
              </a:extLst>
            </p:cNvPr>
            <p:cNvSpPr txBox="1"/>
            <p:nvPr/>
          </p:nvSpPr>
          <p:spPr>
            <a:xfrm>
              <a:off x="4900908" y="1091653"/>
              <a:ext cx="3767058" cy="242887"/>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5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호우시나리오 기반 홍수 및 침수 위험 추정 시스템 개발</a:t>
              </a:r>
            </a:p>
          </p:txBody>
        </p:sp>
      </p:grpSp>
      <p:sp>
        <p:nvSpPr>
          <p:cNvPr id="71" name="TextBox 70">
            <a:extLst>
              <a:ext uri="{FF2B5EF4-FFF2-40B4-BE49-F238E27FC236}">
                <a16:creationId xmlns:a16="http://schemas.microsoft.com/office/drawing/2014/main" id="{3FEA0A38-F5FB-B94C-8018-779F73C017F9}"/>
              </a:ext>
            </a:extLst>
          </p:cNvPr>
          <p:cNvSpPr txBox="1"/>
          <p:nvPr/>
        </p:nvSpPr>
        <p:spPr>
          <a:xfrm>
            <a:off x="3035300" y="4331850"/>
            <a:ext cx="1304967" cy="337952"/>
          </a:xfrm>
          <a:prstGeom prst="roundRect">
            <a:avLst>
              <a:gd name="adj" fmla="val 6803"/>
            </a:avLst>
          </a:prstGeom>
          <a:solidFill>
            <a:schemeClr val="bg1">
              <a:lumMod val="50000"/>
            </a:schemeClr>
          </a:solidFill>
          <a:ln>
            <a:solidFill>
              <a:schemeClr val="bg1">
                <a:lumMod val="50000"/>
              </a:schemeClr>
            </a:solidFill>
          </a:ln>
        </p:spPr>
        <p:txBody>
          <a:bodyPr wrap="square" lIns="0" tIns="324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lnSpc>
                <a:spcPts val="1100"/>
              </a:lnSpc>
              <a:defRPr/>
            </a:pPr>
            <a:r>
              <a:rPr lang="ko-KR" altLang="en-US" sz="1000" spc="-110" dirty="0"/>
              <a:t>홍수 </a:t>
            </a:r>
            <a:r>
              <a:rPr lang="ko-KR" altLang="en-US" sz="1000" spc="-110" dirty="0">
                <a:latin typeface="Noto Sans CJK KR Bold"/>
                <a:ea typeface="Noto Sans CJK KR Bold"/>
              </a:rPr>
              <a:t>〮 </a:t>
            </a:r>
            <a:r>
              <a:rPr lang="ko-KR" altLang="en-US" sz="1000" spc="-110" dirty="0"/>
              <a:t>침수 위험지수 기반 모델</a:t>
            </a:r>
            <a:endParaRPr lang="en-US" altLang="ko-KR" sz="1000" spc="-110" dirty="0"/>
          </a:p>
        </p:txBody>
      </p:sp>
      <p:sp>
        <p:nvSpPr>
          <p:cNvPr id="77" name="직사각형 76"/>
          <p:cNvSpPr/>
          <p:nvPr/>
        </p:nvSpPr>
        <p:spPr>
          <a:xfrm>
            <a:off x="3035300" y="2267009"/>
            <a:ext cx="1304967" cy="2233652"/>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4" name="_x637390696">
            <a:extLst>
              <a:ext uri="{FF2B5EF4-FFF2-40B4-BE49-F238E27FC236}">
                <a16:creationId xmlns:a16="http://schemas.microsoft.com/office/drawing/2014/main" id="{6720D9D3-7A9B-81A0-CF0F-CD1960DAD9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35017" y="2312022"/>
            <a:ext cx="1111640" cy="88603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 descr="C:\Documents and Settings\Administrator\바탕 화면\청담3차\화살표 copy.png">
            <a:extLst>
              <a:ext uri="{FF2B5EF4-FFF2-40B4-BE49-F238E27FC236}">
                <a16:creationId xmlns:a16="http://schemas.microsoft.com/office/drawing/2014/main" id="{71773437-59ED-EABA-BA3B-3C2377069D4A}"/>
              </a:ext>
            </a:extLst>
          </p:cNvPr>
          <p:cNvPicPr>
            <a:picLocks noChangeAspect="1" noChangeArrowheads="1"/>
          </p:cNvPicPr>
          <p:nvPr/>
        </p:nvPicPr>
        <p:blipFill>
          <a:blip r:embed="rId13" cstate="print"/>
          <a:stretch>
            <a:fillRect/>
          </a:stretch>
        </p:blipFill>
        <p:spPr bwMode="auto">
          <a:xfrm rot="10800000" flipV="1">
            <a:off x="3055945" y="3068960"/>
            <a:ext cx="1278597" cy="455587"/>
          </a:xfrm>
          <a:prstGeom prst="rect">
            <a:avLst/>
          </a:prstGeom>
          <a:noFill/>
          <a:ln>
            <a:noFill/>
          </a:ln>
        </p:spPr>
      </p:pic>
      <p:pic>
        <p:nvPicPr>
          <p:cNvPr id="105" name="_x637390696">
            <a:extLst>
              <a:ext uri="{FF2B5EF4-FFF2-40B4-BE49-F238E27FC236}">
                <a16:creationId xmlns:a16="http://schemas.microsoft.com/office/drawing/2014/main" id="{033117E4-312A-39EB-0A5D-BAED277782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42073" y="3513708"/>
            <a:ext cx="1131658" cy="94157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F7BDE993-4624-73FE-E6E3-CC1BCE3E0FC6}"/>
              </a:ext>
            </a:extLst>
          </p:cNvPr>
          <p:cNvSpPr txBox="1"/>
          <p:nvPr/>
        </p:nvSpPr>
        <p:spPr>
          <a:xfrm>
            <a:off x="3105093" y="2312022"/>
            <a:ext cx="287057"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700" dirty="0" err="1">
                <a:solidFill>
                  <a:schemeClr val="tx1">
                    <a:lumMod val="95000"/>
                    <a:lumOff val="5000"/>
                  </a:schemeClr>
                </a:solidFill>
              </a:rPr>
              <a:t>벡터망</a:t>
            </a:r>
            <a:endParaRPr lang="en-US" altLang="ko-KR" sz="700" dirty="0">
              <a:solidFill>
                <a:schemeClr val="tx1">
                  <a:lumMod val="95000"/>
                  <a:lumOff val="5000"/>
                </a:schemeClr>
              </a:solidFill>
            </a:endParaRPr>
          </a:p>
        </p:txBody>
      </p:sp>
      <p:sp>
        <p:nvSpPr>
          <p:cNvPr id="81" name="TextBox 80">
            <a:extLst>
              <a:ext uri="{FF2B5EF4-FFF2-40B4-BE49-F238E27FC236}">
                <a16:creationId xmlns:a16="http://schemas.microsoft.com/office/drawing/2014/main" id="{F7BDE993-4624-73FE-E6E3-CC1BCE3E0FC6}"/>
              </a:ext>
            </a:extLst>
          </p:cNvPr>
          <p:cNvSpPr txBox="1"/>
          <p:nvPr/>
        </p:nvSpPr>
        <p:spPr>
          <a:xfrm>
            <a:off x="3105093" y="3473569"/>
            <a:ext cx="381922"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700" dirty="0">
                <a:solidFill>
                  <a:schemeClr val="tx1">
                    <a:lumMod val="95000"/>
                    <a:lumOff val="5000"/>
                  </a:schemeClr>
                </a:solidFill>
              </a:rPr>
              <a:t>격자구성</a:t>
            </a:r>
            <a:endParaRPr lang="en-US" altLang="ko-KR" sz="700" dirty="0">
              <a:solidFill>
                <a:schemeClr val="tx1">
                  <a:lumMod val="95000"/>
                  <a:lumOff val="5000"/>
                </a:schemeClr>
              </a:solidFill>
            </a:endParaRPr>
          </a:p>
        </p:txBody>
      </p:sp>
      <p:grpSp>
        <p:nvGrpSpPr>
          <p:cNvPr id="115" name="그룹 114">
            <a:extLst>
              <a:ext uri="{FF2B5EF4-FFF2-40B4-BE49-F238E27FC236}">
                <a16:creationId xmlns:a16="http://schemas.microsoft.com/office/drawing/2014/main" id="{9BC692A2-E7C0-DE9B-47C0-A1C7F3D46CFE}"/>
              </a:ext>
            </a:extLst>
          </p:cNvPr>
          <p:cNvGrpSpPr/>
          <p:nvPr/>
        </p:nvGrpSpPr>
        <p:grpSpPr>
          <a:xfrm>
            <a:off x="4311968" y="3158114"/>
            <a:ext cx="486914" cy="486910"/>
            <a:chOff x="3720327" y="4726354"/>
            <a:chExt cx="191510" cy="191508"/>
          </a:xfrm>
        </p:grpSpPr>
        <p:sp>
          <p:nvSpPr>
            <p:cNvPr id="126" name="타원 125">
              <a:extLst>
                <a:ext uri="{FF2B5EF4-FFF2-40B4-BE49-F238E27FC236}">
                  <a16:creationId xmlns:a16="http://schemas.microsoft.com/office/drawing/2014/main" id="{862DCD4C-0012-F887-5E6D-72DB7349C464}"/>
                </a:ext>
              </a:extLst>
            </p:cNvPr>
            <p:cNvSpPr/>
            <p:nvPr/>
          </p:nvSpPr>
          <p:spPr>
            <a:xfrm>
              <a:off x="3720327" y="4726354"/>
              <a:ext cx="191510" cy="191508"/>
            </a:xfrm>
            <a:prstGeom prst="ellipse">
              <a:avLst/>
            </a:prstGeom>
            <a:solidFill>
              <a:srgbClr val="439AB2"/>
            </a:solidFill>
            <a:ln w="412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27" name="이등변 삼각형 126">
              <a:extLst>
                <a:ext uri="{FF2B5EF4-FFF2-40B4-BE49-F238E27FC236}">
                  <a16:creationId xmlns:a16="http://schemas.microsoft.com/office/drawing/2014/main" id="{9F5759EF-C200-8040-17FC-6AB3E934B002}"/>
                </a:ext>
              </a:extLst>
            </p:cNvPr>
            <p:cNvSpPr/>
            <p:nvPr/>
          </p:nvSpPr>
          <p:spPr>
            <a:xfrm rot="16200000" flipV="1">
              <a:off x="3793427" y="4802285"/>
              <a:ext cx="56637" cy="39646"/>
            </a:xfrm>
            <a:prstGeom prst="triangle">
              <a:avLst/>
            </a:prstGeom>
            <a:solidFill>
              <a:schemeClr val="bg1"/>
            </a:solidFill>
            <a:ln w="508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err="1">
                <a:solidFill>
                  <a:schemeClr val="tx1"/>
                </a:solidFill>
              </a:endParaRPr>
            </a:p>
          </p:txBody>
        </p:sp>
      </p:grpSp>
      <p:grpSp>
        <p:nvGrpSpPr>
          <p:cNvPr id="65" name="그룹 64">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67"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4"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75"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6"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87" name="모서리가 둥근 직사각형 86">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8" name="모서리가 둥근 직사각형 87">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501822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모서리가 둥근 직사각형 99"/>
          <p:cNvSpPr/>
          <p:nvPr/>
        </p:nvSpPr>
        <p:spPr>
          <a:xfrm>
            <a:off x="250822" y="5050141"/>
            <a:ext cx="8628046" cy="2486650"/>
          </a:xfrm>
          <a:prstGeom prst="roundRect">
            <a:avLst>
              <a:gd name="adj" fmla="val 5201"/>
            </a:avLst>
          </a:prstGeom>
          <a:gradFill>
            <a:gsLst>
              <a:gs pos="0">
                <a:srgbClr val="0094C8">
                  <a:alpha val="48000"/>
                </a:srgbClr>
              </a:gs>
              <a:gs pos="29000">
                <a:srgbClr val="00A0F0">
                  <a:alpha val="26000"/>
                </a:srgbClr>
              </a:gs>
              <a:gs pos="76000">
                <a:schemeClr val="bg1">
                  <a:alpha val="0"/>
                </a:schemeClr>
              </a:gs>
            </a:gsLst>
            <a:lin ang="5400000" scaled="0"/>
          </a:gra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140" name="사각형: 둥근 모서리 94">
            <a:extLst>
              <a:ext uri="{FF2B5EF4-FFF2-40B4-BE49-F238E27FC236}">
                <a16:creationId xmlns:a16="http://schemas.microsoft.com/office/drawing/2014/main" id="{55E339AD-7FD7-4EF3-92C9-3F826945549D}"/>
              </a:ext>
            </a:extLst>
          </p:cNvPr>
          <p:cNvSpPr/>
          <p:nvPr/>
        </p:nvSpPr>
        <p:spPr>
          <a:xfrm>
            <a:off x="4662350" y="1700213"/>
            <a:ext cx="4212000" cy="3233890"/>
          </a:xfrm>
          <a:prstGeom prst="rect">
            <a:avLst/>
          </a:prstGeom>
          <a:solidFill>
            <a:schemeClr val="bg1"/>
          </a:solidFill>
          <a:ln w="6350">
            <a:solidFill>
              <a:srgbClr val="0094C8"/>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66" name="TextBox 165">
            <a:extLst>
              <a:ext uri="{FF2B5EF4-FFF2-40B4-BE49-F238E27FC236}">
                <a16:creationId xmlns:a16="http://schemas.microsoft.com/office/drawing/2014/main" id="{2F60FB92-6BA2-BC8A-1B52-2F04C99E5B13}"/>
              </a:ext>
            </a:extLst>
          </p:cNvPr>
          <p:cNvSpPr txBox="1"/>
          <p:nvPr/>
        </p:nvSpPr>
        <p:spPr>
          <a:xfrm>
            <a:off x="4748472" y="4617898"/>
            <a:ext cx="4032236"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실시간 위험상황 감지 및 안전지원 통합시스템</a:t>
            </a:r>
            <a:endParaRPr lang="en-US" altLang="ko-KR" sz="1000" dirty="0"/>
          </a:p>
        </p:txBody>
      </p:sp>
      <p:sp>
        <p:nvSpPr>
          <p:cNvPr id="91" name="직사각형 90"/>
          <p:cNvSpPr/>
          <p:nvPr/>
        </p:nvSpPr>
        <p:spPr>
          <a:xfrm>
            <a:off x="4748471" y="3709952"/>
            <a:ext cx="4035997" cy="1008063"/>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3" name="TextBox 162">
            <a:extLst>
              <a:ext uri="{FF2B5EF4-FFF2-40B4-BE49-F238E27FC236}">
                <a16:creationId xmlns:a16="http://schemas.microsoft.com/office/drawing/2014/main" id="{F7BDE993-4624-73FE-E6E3-CC1BCE3E0FC6}"/>
              </a:ext>
            </a:extLst>
          </p:cNvPr>
          <p:cNvSpPr txBox="1"/>
          <p:nvPr/>
        </p:nvSpPr>
        <p:spPr>
          <a:xfrm>
            <a:off x="6546357" y="3417332"/>
            <a:ext cx="2241872"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실시간 위험상황 모니터링 시스템</a:t>
            </a:r>
            <a:r>
              <a:rPr lang="en-US" altLang="ko-KR" sz="1000" dirty="0"/>
              <a:t>(</a:t>
            </a:r>
            <a:r>
              <a:rPr lang="ko-KR" altLang="en-US" sz="1000" dirty="0"/>
              <a:t>웹</a:t>
            </a:r>
            <a:r>
              <a:rPr lang="en-US" altLang="ko-KR" sz="1000" dirty="0"/>
              <a:t>, </a:t>
            </a:r>
            <a:r>
              <a:rPr lang="ko-KR" altLang="en-US" sz="1000" dirty="0"/>
              <a:t>앱</a:t>
            </a:r>
            <a:r>
              <a:rPr lang="en-US" altLang="ko-KR" sz="1000" dirty="0"/>
              <a:t>) </a:t>
            </a:r>
            <a:r>
              <a:rPr lang="ko-KR" altLang="en-US" sz="1000" dirty="0"/>
              <a:t>개발</a:t>
            </a:r>
            <a:endParaRPr lang="en-US" altLang="ko-KR" sz="1000" dirty="0"/>
          </a:p>
        </p:txBody>
      </p:sp>
      <p:sp>
        <p:nvSpPr>
          <p:cNvPr id="88" name="직사각형 87"/>
          <p:cNvSpPr/>
          <p:nvPr/>
        </p:nvSpPr>
        <p:spPr>
          <a:xfrm>
            <a:off x="6546357" y="2132503"/>
            <a:ext cx="2234351" cy="1396469"/>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17462057-003F-40EC-B16B-766EF48BC713}"/>
              </a:ext>
            </a:extLst>
          </p:cNvPr>
          <p:cNvSpPr txBox="1"/>
          <p:nvPr/>
        </p:nvSpPr>
        <p:spPr>
          <a:xfrm>
            <a:off x="157980" y="400592"/>
            <a:ext cx="423064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목표달성을 위한 연구개발내용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핵심성과</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3</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79" name="사각형: 둥근 모서리 94">
            <a:extLst>
              <a:ext uri="{FF2B5EF4-FFF2-40B4-BE49-F238E27FC236}">
                <a16:creationId xmlns:a16="http://schemas.microsoft.com/office/drawing/2014/main" id="{55E339AD-7FD7-4EF3-92C9-3F826945549D}"/>
              </a:ext>
            </a:extLst>
          </p:cNvPr>
          <p:cNvSpPr/>
          <p:nvPr/>
        </p:nvSpPr>
        <p:spPr>
          <a:xfrm>
            <a:off x="304824" y="1707278"/>
            <a:ext cx="4212000" cy="3233890"/>
          </a:xfrm>
          <a:prstGeom prst="rect">
            <a:avLst/>
          </a:prstGeom>
          <a:solidFill>
            <a:schemeClr val="bg1"/>
          </a:solidFill>
          <a:ln w="6350">
            <a:solidFill>
              <a:srgbClr val="0094C8"/>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pic>
        <p:nvPicPr>
          <p:cNvPr id="162" name="_x637456864">
            <a:extLst>
              <a:ext uri="{FF2B5EF4-FFF2-40B4-BE49-F238E27FC236}">
                <a16:creationId xmlns:a16="http://schemas.microsoft.com/office/drawing/2014/main" id="{9FCE696C-41A8-BCAB-2528-1E6FE93C8B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0350" y="2173149"/>
            <a:ext cx="2108200" cy="1315212"/>
          </a:xfrm>
          <a:prstGeom prst="rect">
            <a:avLst/>
          </a:prstGeom>
          <a:noFill/>
          <a:extLst>
            <a:ext uri="{909E8E84-426E-40DD-AFC4-6F175D3DCCD1}">
              <a14:hiddenFill xmlns:a14="http://schemas.microsoft.com/office/drawing/2010/main">
                <a:solidFill>
                  <a:srgbClr val="FFFFFF"/>
                </a:solidFill>
              </a14:hiddenFill>
            </a:ext>
          </a:extLst>
        </p:spPr>
      </p:pic>
      <p:pic>
        <p:nvPicPr>
          <p:cNvPr id="164" name="_x637406752">
            <a:extLst>
              <a:ext uri="{FF2B5EF4-FFF2-40B4-BE49-F238E27FC236}">
                <a16:creationId xmlns:a16="http://schemas.microsoft.com/office/drawing/2014/main" id="{F06D8FF4-530F-8394-60FC-5A4B054B27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8981"/>
          <a:stretch/>
        </p:blipFill>
        <p:spPr bwMode="auto">
          <a:xfrm>
            <a:off x="4817471" y="3787829"/>
            <a:ext cx="2669179" cy="858137"/>
          </a:xfrm>
          <a:prstGeom prst="rect">
            <a:avLst/>
          </a:prstGeom>
          <a:noFill/>
          <a:ln w="31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7"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09"/>
          <a:stretch/>
        </p:blipFill>
        <p:spPr bwMode="auto">
          <a:xfrm>
            <a:off x="-1" y="919809"/>
            <a:ext cx="9043022" cy="70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직사각형 68">
            <a:extLst>
              <a:ext uri="{FF2B5EF4-FFF2-40B4-BE49-F238E27FC236}">
                <a16:creationId xmlns:a16="http://schemas.microsoft.com/office/drawing/2014/main" id="{B93A0F40-9914-4B7F-A1B8-9E206A8E3E37}"/>
              </a:ext>
            </a:extLst>
          </p:cNvPr>
          <p:cNvSpPr/>
          <p:nvPr/>
        </p:nvSpPr>
        <p:spPr>
          <a:xfrm>
            <a:off x="1025860" y="1159034"/>
            <a:ext cx="7678050" cy="307777"/>
          </a:xfrm>
          <a:prstGeom prst="rect">
            <a:avLst/>
          </a:prstGeom>
          <a:noFill/>
        </p:spPr>
        <p:txBody>
          <a:bodyPr wrap="square" lIns="0" tIns="0" rIns="0" bIns="0" rtlCol="0" anchor="ctr" anchorCtr="0">
            <a:spAutoFit/>
          </a:bodyPr>
          <a:lstStyle/>
          <a:p>
            <a:pPr marL="0" lvl="1" fontAlgn="base">
              <a:spcBef>
                <a:spcPts val="306"/>
              </a:spcBef>
              <a:spcAft>
                <a:spcPts val="200"/>
              </a:spcAft>
              <a:buClr>
                <a:schemeClr val="tx1">
                  <a:lumMod val="75000"/>
                  <a:lumOff val="25000"/>
                </a:schemeClr>
              </a:buClr>
              <a:buSzPct val="100000"/>
              <a:tabLst>
                <a:tab pos="420408" algn="l"/>
              </a:tabLst>
            </a:pPr>
            <a:r>
              <a:rPr kumimoji="1" lang="ko-KR" altLang="en-US" sz="2000" b="1" dirty="0">
                <a:ln>
                  <a:solidFill>
                    <a:srgbClr val="4F81BD">
                      <a:alpha val="0"/>
                    </a:srgbClr>
                  </a:solidFill>
                </a:ln>
                <a:solidFill>
                  <a:schemeClr val="tx1">
                    <a:lumMod val="85000"/>
                    <a:lumOff val="15000"/>
                  </a:schemeClr>
                </a:solidFill>
                <a:latin typeface="KoPub돋움체 Bold" pitchFamily="18" charset="-127"/>
                <a:ea typeface="KoPub돋움체 Bold" pitchFamily="18" charset="-127"/>
              </a:rPr>
              <a:t>실시간 홍수 위험 기반의 안전지원 시스템 개발</a:t>
            </a:r>
          </a:p>
        </p:txBody>
      </p:sp>
      <p:grpSp>
        <p:nvGrpSpPr>
          <p:cNvPr id="80" name="그룹 79">
            <a:extLst>
              <a:ext uri="{FF2B5EF4-FFF2-40B4-BE49-F238E27FC236}">
                <a16:creationId xmlns:a16="http://schemas.microsoft.com/office/drawing/2014/main" id="{49400282-979B-4E77-B097-BA028D18267A}"/>
              </a:ext>
            </a:extLst>
          </p:cNvPr>
          <p:cNvGrpSpPr/>
          <p:nvPr/>
        </p:nvGrpSpPr>
        <p:grpSpPr>
          <a:xfrm>
            <a:off x="329878" y="1102487"/>
            <a:ext cx="583362" cy="438504"/>
            <a:chOff x="283950" y="1745410"/>
            <a:chExt cx="500224" cy="438504"/>
          </a:xfrm>
        </p:grpSpPr>
        <p:sp>
          <p:nvSpPr>
            <p:cNvPr id="81" name="TextBox 80">
              <a:extLst>
                <a:ext uri="{FF2B5EF4-FFF2-40B4-BE49-F238E27FC236}">
                  <a16:creationId xmlns:a16="http://schemas.microsoft.com/office/drawing/2014/main" id="{7DEADE7B-4D17-466E-86AC-1DF88BC46A16}"/>
                </a:ext>
              </a:extLst>
            </p:cNvPr>
            <p:cNvSpPr txBox="1"/>
            <p:nvPr/>
          </p:nvSpPr>
          <p:spPr>
            <a:xfrm>
              <a:off x="283950" y="1745410"/>
              <a:ext cx="500224" cy="184666"/>
            </a:xfrm>
            <a:prstGeom prst="rect">
              <a:avLst/>
            </a:prstGeom>
            <a:noFill/>
          </p:spPr>
          <p:txBody>
            <a:bodyPr wrap="square" lIns="0" tIns="0" rIns="0" bIns="0" rtlCol="0" anchor="ctr">
              <a:spAutoFit/>
            </a:bodyPr>
            <a:lstStyle/>
            <a:p>
              <a:pPr algn="ctr" latinLnBrk="0"/>
              <a:r>
                <a:rPr lang="ko-KR" altLang="en-US"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rPr>
                <a:t>핵심성과</a:t>
              </a:r>
              <a:endParaRPr lang="en-US" altLang="ko-KR"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endParaRPr>
            </a:p>
          </p:txBody>
        </p:sp>
        <p:sp>
          <p:nvSpPr>
            <p:cNvPr id="83" name="제목 1">
              <a:extLst>
                <a:ext uri="{FF2B5EF4-FFF2-40B4-BE49-F238E27FC236}">
                  <a16:creationId xmlns:a16="http://schemas.microsoft.com/office/drawing/2014/main" id="{6FEC304C-CAF9-45C5-9EFF-680990BEE3AC}"/>
                </a:ext>
              </a:extLst>
            </p:cNvPr>
            <p:cNvSpPr txBox="1">
              <a:spLocks/>
            </p:cNvSpPr>
            <p:nvPr/>
          </p:nvSpPr>
          <p:spPr>
            <a:xfrm>
              <a:off x="357201" y="1937693"/>
              <a:ext cx="353723" cy="246221"/>
            </a:xfrm>
            <a:prstGeom prst="rect">
              <a:avLst/>
            </a:prstGeom>
          </p:spPr>
          <p:txBody>
            <a:bodyPr wrap="square" lIns="0" tIns="0" rIns="0" bIns="0" anchor="ctr">
              <a:sp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1600" b="1" dirty="0">
                  <a:ln>
                    <a:solidFill>
                      <a:schemeClr val="accent1">
                        <a:alpha val="0"/>
                      </a:schemeClr>
                    </a:solidFill>
                  </a:ln>
                  <a:solidFill>
                    <a:schemeClr val="bg1">
                      <a:alpha val="61000"/>
                    </a:schemeClr>
                  </a:solidFill>
                  <a:latin typeface="Dinmed" pitchFamily="2" charset="0"/>
                  <a:ea typeface="나눔스퀘어 ExtraBold" panose="020B0600000101010101" pitchFamily="50" charset="-127"/>
                  <a:cs typeface="+mn-cs"/>
                </a:rPr>
                <a:t>0</a:t>
              </a:r>
              <a:r>
                <a:rPr lang="en-US" altLang="ko-KR" sz="1600" b="1" dirty="0">
                  <a:ln>
                    <a:solidFill>
                      <a:schemeClr val="accent1">
                        <a:alpha val="0"/>
                      </a:schemeClr>
                    </a:solidFill>
                  </a:ln>
                  <a:solidFill>
                    <a:schemeClr val="bg1"/>
                  </a:solidFill>
                  <a:latin typeface="Dinmed" pitchFamily="2" charset="0"/>
                  <a:ea typeface="나눔스퀘어 ExtraBold" panose="020B0600000101010101" pitchFamily="50" charset="-127"/>
                  <a:cs typeface="+mn-cs"/>
                </a:rPr>
                <a:t>3</a:t>
              </a:r>
              <a:endParaRPr lang="ko-KR" altLang="en-US" sz="1600" dirty="0">
                <a:ln>
                  <a:solidFill>
                    <a:schemeClr val="accent1">
                      <a:alpha val="0"/>
                    </a:schemeClr>
                  </a:solidFill>
                </a:ln>
                <a:solidFill>
                  <a:schemeClr val="bg1"/>
                </a:solidFill>
                <a:latin typeface="Dinmed" pitchFamily="2" charset="0"/>
                <a:ea typeface="KoPub돋움체 Medium" panose="00000600000000000000" pitchFamily="2" charset="-127"/>
                <a:cs typeface="+mn-cs"/>
              </a:endParaRPr>
            </a:p>
          </p:txBody>
        </p:sp>
        <p:cxnSp>
          <p:nvCxnSpPr>
            <p:cNvPr id="84" name="직선 연결선 83">
              <a:extLst>
                <a:ext uri="{FF2B5EF4-FFF2-40B4-BE49-F238E27FC236}">
                  <a16:creationId xmlns:a16="http://schemas.microsoft.com/office/drawing/2014/main" id="{97C25A28-C781-465F-A744-B18A93714AF1}"/>
                </a:ext>
              </a:extLst>
            </p:cNvPr>
            <p:cNvCxnSpPr/>
            <p:nvPr/>
          </p:nvCxnSpPr>
          <p:spPr>
            <a:xfrm>
              <a:off x="287106" y="1941957"/>
              <a:ext cx="493911" cy="0"/>
            </a:xfrm>
            <a:prstGeom prst="line">
              <a:avLst/>
            </a:prstGeom>
            <a:ln>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F7BDE993-4624-73FE-E6E3-CC1BCE3E0FC6}"/>
              </a:ext>
            </a:extLst>
          </p:cNvPr>
          <p:cNvSpPr txBox="1"/>
          <p:nvPr/>
        </p:nvSpPr>
        <p:spPr>
          <a:xfrm>
            <a:off x="8011646" y="2190187"/>
            <a:ext cx="719105"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700" dirty="0">
                <a:solidFill>
                  <a:schemeClr val="tx1">
                    <a:lumMod val="95000"/>
                    <a:lumOff val="5000"/>
                  </a:schemeClr>
                </a:solidFill>
              </a:rPr>
              <a:t>각 위치 별 상태표기</a:t>
            </a:r>
            <a:endParaRPr lang="en-US" altLang="ko-KR" sz="700" dirty="0">
              <a:solidFill>
                <a:schemeClr val="tx1">
                  <a:lumMod val="95000"/>
                  <a:lumOff val="5000"/>
                </a:schemeClr>
              </a:solidFill>
            </a:endParaRPr>
          </a:p>
        </p:txBody>
      </p:sp>
      <p:sp>
        <p:nvSpPr>
          <p:cNvPr id="90" name="TextBox 89">
            <a:extLst>
              <a:ext uri="{FF2B5EF4-FFF2-40B4-BE49-F238E27FC236}">
                <a16:creationId xmlns:a16="http://schemas.microsoft.com/office/drawing/2014/main" id="{F7BDE993-4624-73FE-E6E3-CC1BCE3E0FC6}"/>
              </a:ext>
            </a:extLst>
          </p:cNvPr>
          <p:cNvSpPr txBox="1"/>
          <p:nvPr/>
        </p:nvSpPr>
        <p:spPr>
          <a:xfrm>
            <a:off x="6592990" y="3355261"/>
            <a:ext cx="719105"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700" dirty="0">
                <a:solidFill>
                  <a:schemeClr val="tx1">
                    <a:lumMod val="95000"/>
                    <a:lumOff val="5000"/>
                  </a:schemeClr>
                </a:solidFill>
              </a:rPr>
              <a:t>위치기반 상황 인지</a:t>
            </a:r>
            <a:endParaRPr lang="en-US" altLang="ko-KR" sz="700" dirty="0">
              <a:solidFill>
                <a:schemeClr val="tx1">
                  <a:lumMod val="95000"/>
                  <a:lumOff val="5000"/>
                </a:schemeClr>
              </a:solidFill>
            </a:endParaRPr>
          </a:p>
        </p:txBody>
      </p:sp>
      <p:sp>
        <p:nvSpPr>
          <p:cNvPr id="2" name="직사각형 1"/>
          <p:cNvSpPr/>
          <p:nvPr/>
        </p:nvSpPr>
        <p:spPr>
          <a:xfrm>
            <a:off x="7537028" y="3787829"/>
            <a:ext cx="1181522" cy="858137"/>
          </a:xfrm>
          <a:prstGeom prst="rect">
            <a:avLst/>
          </a:prstGeom>
          <a:solidFill>
            <a:schemeClr val="bg1">
              <a:lumMod val="9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5" name="_x637406752">
            <a:extLst>
              <a:ext uri="{FF2B5EF4-FFF2-40B4-BE49-F238E27FC236}">
                <a16:creationId xmlns:a16="http://schemas.microsoft.com/office/drawing/2014/main" id="{A6CABFBA-B6CB-C567-18A7-CDA3ED6CEBF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293" t="51019" r="30441"/>
          <a:stretch/>
        </p:blipFill>
        <p:spPr bwMode="auto">
          <a:xfrm>
            <a:off x="7646850" y="3831577"/>
            <a:ext cx="990601" cy="78050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F7BDE993-4624-73FE-E6E3-CC1BCE3E0FC6}"/>
              </a:ext>
            </a:extLst>
          </p:cNvPr>
          <p:cNvSpPr txBox="1"/>
          <p:nvPr/>
        </p:nvSpPr>
        <p:spPr>
          <a:xfrm>
            <a:off x="4748472" y="3417332"/>
            <a:ext cx="1719056" cy="251262"/>
          </a:xfrm>
          <a:prstGeom prst="roundRect">
            <a:avLst/>
          </a:prstGeom>
          <a:solidFill>
            <a:srgbClr val="0094C8"/>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1000" dirty="0"/>
              <a:t>모니터링 웹</a:t>
            </a:r>
            <a:r>
              <a:rPr lang="en-US" altLang="ko-KR" sz="1000" dirty="0"/>
              <a:t>, </a:t>
            </a:r>
            <a:r>
              <a:rPr lang="ko-KR" altLang="en-US" sz="1000" dirty="0" err="1"/>
              <a:t>앱</a:t>
            </a:r>
            <a:endParaRPr lang="en-US" altLang="ko-KR" sz="1000" dirty="0"/>
          </a:p>
          <a:p>
            <a:r>
              <a:rPr lang="ko-KR" altLang="en-US" sz="1000" dirty="0"/>
              <a:t>모니터링 웹</a:t>
            </a:r>
            <a:r>
              <a:rPr lang="en-US" altLang="ko-KR" sz="1000" dirty="0"/>
              <a:t>, </a:t>
            </a:r>
            <a:r>
              <a:rPr lang="ko-KR" altLang="en-US" sz="1000" dirty="0" err="1"/>
              <a:t>앱</a:t>
            </a:r>
            <a:endParaRPr lang="en-US" altLang="ko-KR" sz="1000" dirty="0"/>
          </a:p>
          <a:p>
            <a:r>
              <a:rPr lang="ko-KR" altLang="en-US" sz="1000" dirty="0"/>
              <a:t>모니터링 웹</a:t>
            </a:r>
            <a:r>
              <a:rPr lang="en-US" altLang="ko-KR" sz="1000" dirty="0"/>
              <a:t>, </a:t>
            </a:r>
            <a:r>
              <a:rPr lang="ko-KR" altLang="en-US" sz="1000" dirty="0" err="1"/>
              <a:t>앱</a:t>
            </a:r>
            <a:endParaRPr lang="en-US" altLang="ko-KR" sz="1000" dirty="0"/>
          </a:p>
        </p:txBody>
      </p:sp>
      <p:sp>
        <p:nvSpPr>
          <p:cNvPr id="93" name="직사각형 92"/>
          <p:cNvSpPr/>
          <p:nvPr/>
        </p:nvSpPr>
        <p:spPr>
          <a:xfrm>
            <a:off x="4748471" y="2132503"/>
            <a:ext cx="1713289" cy="1396469"/>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 name="그룹 3"/>
          <p:cNvGrpSpPr/>
          <p:nvPr/>
        </p:nvGrpSpPr>
        <p:grpSpPr>
          <a:xfrm>
            <a:off x="4910372" y="2857464"/>
            <a:ext cx="1339480" cy="630770"/>
            <a:chOff x="5004048" y="2826745"/>
            <a:chExt cx="1152128" cy="558934"/>
          </a:xfrm>
        </p:grpSpPr>
        <p:pic>
          <p:nvPicPr>
            <p:cNvPr id="173" name="_x398119744" descr="EMB00003560738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87" t="252" r="57408" b="51547"/>
            <a:stretch/>
          </p:blipFill>
          <p:spPr bwMode="auto">
            <a:xfrm>
              <a:off x="5018337" y="2864222"/>
              <a:ext cx="314324" cy="521457"/>
            </a:xfrm>
            <a:prstGeom prst="rect">
              <a:avLst/>
            </a:prstGeom>
            <a:noFill/>
            <a:extLst>
              <a:ext uri="{909E8E84-426E-40DD-AFC4-6F175D3DCCD1}">
                <a14:hiddenFill xmlns:a14="http://schemas.microsoft.com/office/drawing/2010/main">
                  <a:solidFill>
                    <a:srgbClr val="FFFFFF"/>
                  </a:solidFill>
                </a14:hiddenFill>
              </a:ext>
            </a:extLst>
          </p:spPr>
        </p:pic>
        <p:pic>
          <p:nvPicPr>
            <p:cNvPr id="174" name="_x398119744" descr="EMB00003560738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874" t="50308" r="57660" b="1492"/>
            <a:stretch/>
          </p:blipFill>
          <p:spPr bwMode="auto">
            <a:xfrm>
              <a:off x="5848350" y="2864221"/>
              <a:ext cx="303710" cy="521458"/>
            </a:xfrm>
            <a:prstGeom prst="rect">
              <a:avLst/>
            </a:prstGeom>
            <a:noFill/>
            <a:extLst>
              <a:ext uri="{909E8E84-426E-40DD-AFC4-6F175D3DCCD1}">
                <a14:hiddenFill xmlns:a14="http://schemas.microsoft.com/office/drawing/2010/main">
                  <a:solidFill>
                    <a:srgbClr val="FFFFFF"/>
                  </a:solidFill>
                </a14:hiddenFill>
              </a:ext>
            </a:extLst>
          </p:spPr>
        </p:pic>
        <p:pic>
          <p:nvPicPr>
            <p:cNvPr id="94" name="_x398119744" descr="EMB00003560738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176" t="365" r="9580" b="51549"/>
            <a:stretch/>
          </p:blipFill>
          <p:spPr bwMode="auto">
            <a:xfrm>
              <a:off x="5445919" y="2865455"/>
              <a:ext cx="301809" cy="520224"/>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5004048" y="2826745"/>
              <a:ext cx="11521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77" name="그림 176">
            <a:extLst>
              <a:ext uri="{FF2B5EF4-FFF2-40B4-BE49-F238E27FC236}">
                <a16:creationId xmlns:a16="http://schemas.microsoft.com/office/drawing/2014/main" id="{79790FBF-8C82-1BCE-5813-C09A26530611}"/>
              </a:ext>
            </a:extLst>
          </p:cNvPr>
          <p:cNvPicPr>
            <a:picLocks noChangeAspect="1"/>
          </p:cNvPicPr>
          <p:nvPr/>
        </p:nvPicPr>
        <p:blipFill rotWithShape="1">
          <a:blip r:embed="rId10" cstate="print"/>
          <a:srcRect l="-1" t="7830" r="-29"/>
          <a:stretch/>
        </p:blipFill>
        <p:spPr>
          <a:xfrm>
            <a:off x="4823820" y="2184643"/>
            <a:ext cx="1583329" cy="691871"/>
          </a:xfrm>
          <a:prstGeom prst="rect">
            <a:avLst/>
          </a:prstGeom>
          <a:ln w="3175">
            <a:solidFill>
              <a:schemeClr val="bg1">
                <a:lumMod val="75000"/>
              </a:schemeClr>
            </a:solidFill>
          </a:ln>
        </p:spPr>
      </p:pic>
      <p:sp>
        <p:nvSpPr>
          <p:cNvPr id="95" name="TextBox 94">
            <a:extLst>
              <a:ext uri="{FF2B5EF4-FFF2-40B4-BE49-F238E27FC236}">
                <a16:creationId xmlns:a16="http://schemas.microsoft.com/office/drawing/2014/main" id="{2F60FB92-6BA2-BC8A-1B52-2F04C99E5B13}"/>
              </a:ext>
            </a:extLst>
          </p:cNvPr>
          <p:cNvSpPr txBox="1"/>
          <p:nvPr/>
        </p:nvSpPr>
        <p:spPr>
          <a:xfrm>
            <a:off x="388227" y="4617898"/>
            <a:ext cx="4028048" cy="251262"/>
          </a:xfrm>
          <a:prstGeom prst="roundRect">
            <a:avLst/>
          </a:prstGeom>
          <a:solidFill>
            <a:schemeClr val="tx1">
              <a:lumMod val="50000"/>
              <a:lumOff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solidFill>
                  <a:schemeClr val="tx1">
                    <a:lumMod val="75000"/>
                    <a:lumOff val="25000"/>
                  </a:schemeClr>
                </a:solidFill>
              </a:rPr>
              <a:t>안전지원 시설 배치 및 </a:t>
            </a:r>
            <a:endParaRPr lang="en-US" altLang="ko-KR" sz="1000" dirty="0">
              <a:solidFill>
                <a:schemeClr val="tx1">
                  <a:lumMod val="75000"/>
                  <a:lumOff val="25000"/>
                </a:schemeClr>
              </a:solidFill>
            </a:endParaRPr>
          </a:p>
          <a:p>
            <a:pPr lvl="0">
              <a:defRPr/>
            </a:pPr>
            <a:r>
              <a:rPr lang="ko-KR" altLang="en-US" sz="1000" dirty="0"/>
              <a:t>안전지원 시설 배치 및 위험상황 감시 기능</a:t>
            </a:r>
            <a:endParaRPr lang="en-US" altLang="ko-KR" sz="1000" dirty="0"/>
          </a:p>
        </p:txBody>
      </p:sp>
      <p:sp>
        <p:nvSpPr>
          <p:cNvPr id="96" name="직사각형 95"/>
          <p:cNvSpPr/>
          <p:nvPr/>
        </p:nvSpPr>
        <p:spPr>
          <a:xfrm>
            <a:off x="388226" y="3528977"/>
            <a:ext cx="4031805" cy="1189038"/>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9" name="_x637393072">
            <a:extLst>
              <a:ext uri="{FF2B5EF4-FFF2-40B4-BE49-F238E27FC236}">
                <a16:creationId xmlns:a16="http://schemas.microsoft.com/office/drawing/2014/main" id="{971202E0-A7C0-EA04-8505-01710C38667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8353"/>
          <a:stretch/>
        </p:blipFill>
        <p:spPr bwMode="auto">
          <a:xfrm>
            <a:off x="1220804" y="3551659"/>
            <a:ext cx="2345228" cy="1148137"/>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2F60FB92-6BA2-BC8A-1B52-2F04C99E5B13}"/>
              </a:ext>
            </a:extLst>
          </p:cNvPr>
          <p:cNvSpPr txBox="1"/>
          <p:nvPr/>
        </p:nvSpPr>
        <p:spPr>
          <a:xfrm>
            <a:off x="388227" y="3235796"/>
            <a:ext cx="4028048"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t>안전지원 통합시스템 기반의 위험상황 전파 개념도</a:t>
            </a:r>
            <a:endParaRPr lang="en-US" altLang="ko-KR" sz="1000" dirty="0"/>
          </a:p>
        </p:txBody>
      </p:sp>
      <p:sp>
        <p:nvSpPr>
          <p:cNvPr id="98" name="직사각형 97"/>
          <p:cNvSpPr/>
          <p:nvPr/>
        </p:nvSpPr>
        <p:spPr>
          <a:xfrm>
            <a:off x="388227" y="2137788"/>
            <a:ext cx="4039758" cy="1200689"/>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8" name="_x637378600">
            <a:extLst>
              <a:ext uri="{FF2B5EF4-FFF2-40B4-BE49-F238E27FC236}">
                <a16:creationId xmlns:a16="http://schemas.microsoft.com/office/drawing/2014/main" id="{F4F7FE93-D406-3F56-0690-23959775C5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6848" y="2171297"/>
            <a:ext cx="2633140" cy="1126280"/>
          </a:xfrm>
          <a:prstGeom prst="rect">
            <a:avLst/>
          </a:prstGeom>
          <a:noFill/>
          <a:extLst>
            <a:ext uri="{909E8E84-426E-40DD-AFC4-6F175D3DCCD1}">
              <a14:hiddenFill xmlns:a14="http://schemas.microsoft.com/office/drawing/2010/main">
                <a:solidFill>
                  <a:srgbClr val="FFFFFF"/>
                </a:solidFill>
              </a14:hiddenFill>
            </a:ext>
          </a:extLst>
        </p:spPr>
      </p:pic>
      <p:pic>
        <p:nvPicPr>
          <p:cNvPr id="99" name="_x637393072">
            <a:extLst>
              <a:ext uri="{FF2B5EF4-FFF2-40B4-BE49-F238E27FC236}">
                <a16:creationId xmlns:a16="http://schemas.microsoft.com/office/drawing/2014/main" id="{971202E0-A7C0-EA04-8505-01710C38667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2022" r="79130"/>
          <a:stretch/>
        </p:blipFill>
        <p:spPr bwMode="auto">
          <a:xfrm>
            <a:off x="1259632" y="4562106"/>
            <a:ext cx="489446" cy="99951"/>
          </a:xfrm>
          <a:prstGeom prst="rect">
            <a:avLst/>
          </a:prstGeom>
          <a:noFill/>
          <a:extLst>
            <a:ext uri="{909E8E84-426E-40DD-AFC4-6F175D3DCCD1}">
              <a14:hiddenFill xmlns:a14="http://schemas.microsoft.com/office/drawing/2010/main">
                <a:solidFill>
                  <a:srgbClr val="FFFFFF"/>
                </a:solidFill>
              </a14:hiddenFill>
            </a:ext>
          </a:extLst>
        </p:spPr>
      </p:pic>
      <p:grpSp>
        <p:nvGrpSpPr>
          <p:cNvPr id="155" name="그룹 154"/>
          <p:cNvGrpSpPr/>
          <p:nvPr/>
        </p:nvGrpSpPr>
        <p:grpSpPr>
          <a:xfrm>
            <a:off x="4337860" y="3308204"/>
            <a:ext cx="486914" cy="486910"/>
            <a:chOff x="3720327" y="4726354"/>
            <a:chExt cx="191510" cy="191508"/>
          </a:xfrm>
        </p:grpSpPr>
        <p:sp>
          <p:nvSpPr>
            <p:cNvPr id="156" name="타원 155">
              <a:extLst>
                <a:ext uri="{FF2B5EF4-FFF2-40B4-BE49-F238E27FC236}">
                  <a16:creationId xmlns:a16="http://schemas.microsoft.com/office/drawing/2014/main" id="{FC6F66AC-2F17-456A-99BB-079CA60B4514}"/>
                </a:ext>
              </a:extLst>
            </p:cNvPr>
            <p:cNvSpPr/>
            <p:nvPr/>
          </p:nvSpPr>
          <p:spPr>
            <a:xfrm>
              <a:off x="3720327" y="4726354"/>
              <a:ext cx="191510" cy="191508"/>
            </a:xfrm>
            <a:prstGeom prst="ellipse">
              <a:avLst/>
            </a:prstGeom>
            <a:solidFill>
              <a:srgbClr val="0094C8"/>
            </a:solidFill>
            <a:ln w="412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57" name="이등변 삼각형 156">
              <a:extLst>
                <a:ext uri="{FF2B5EF4-FFF2-40B4-BE49-F238E27FC236}">
                  <a16:creationId xmlns:a16="http://schemas.microsoft.com/office/drawing/2014/main" id="{9D4AFB3A-F7C9-4E19-B00F-F490DA818E67}"/>
                </a:ext>
              </a:extLst>
            </p:cNvPr>
            <p:cNvSpPr/>
            <p:nvPr/>
          </p:nvSpPr>
          <p:spPr>
            <a:xfrm rot="16200000" flipV="1">
              <a:off x="3793427" y="4802285"/>
              <a:ext cx="56637" cy="39646"/>
            </a:xfrm>
            <a:prstGeom prst="triangle">
              <a:avLst/>
            </a:prstGeom>
            <a:solidFill>
              <a:schemeClr val="bg1"/>
            </a:solidFill>
            <a:ln w="508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err="1">
                <a:solidFill>
                  <a:schemeClr val="tx1"/>
                </a:solidFill>
              </a:endParaRPr>
            </a:p>
          </p:txBody>
        </p:sp>
      </p:grpSp>
      <p:sp>
        <p:nvSpPr>
          <p:cNvPr id="102" name="사각형: 둥근 모서리 94">
            <a:extLst>
              <a:ext uri="{FF2B5EF4-FFF2-40B4-BE49-F238E27FC236}">
                <a16:creationId xmlns:a16="http://schemas.microsoft.com/office/drawing/2014/main" id="{37A0256D-FA25-49AE-8729-890F713C1AE5}"/>
              </a:ext>
            </a:extLst>
          </p:cNvPr>
          <p:cNvSpPr/>
          <p:nvPr/>
        </p:nvSpPr>
        <p:spPr>
          <a:xfrm>
            <a:off x="371904" y="5144649"/>
            <a:ext cx="6400371" cy="1415311"/>
          </a:xfrm>
          <a:prstGeom prst="roundRect">
            <a:avLst>
              <a:gd name="adj" fmla="val 2122"/>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03" name="TextBox 102">
            <a:extLst>
              <a:ext uri="{FF2B5EF4-FFF2-40B4-BE49-F238E27FC236}">
                <a16:creationId xmlns:a16="http://schemas.microsoft.com/office/drawing/2014/main" id="{ACABF9FB-C12D-465C-A470-6E543CF628DD}"/>
              </a:ext>
            </a:extLst>
          </p:cNvPr>
          <p:cNvSpPr txBox="1"/>
          <p:nvPr/>
        </p:nvSpPr>
        <p:spPr>
          <a:xfrm>
            <a:off x="2482830" y="5200016"/>
            <a:ext cx="2823209" cy="641522"/>
          </a:xfrm>
          <a:prstGeom prst="rect">
            <a:avLst/>
          </a:prstGeom>
          <a:noFill/>
        </p:spPr>
        <p:txBody>
          <a:bodyPr wrap="none" lIns="0" tIns="0" rIns="0" bIns="0" rtlCol="0">
            <a:spAutoFit/>
          </a:bodyPr>
          <a:lstStyle/>
          <a:p>
            <a:pPr marL="0" marR="353060" lvl="1"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안전지원 시설 설치계획 수립 및 장비 구축</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marR="353060" lvl="1"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실시간 위험상황 감시 기능 개발</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marR="353060" lvl="1"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홍수위험 기반의 안전지원 통합시스템 설계</a:t>
            </a:r>
          </a:p>
        </p:txBody>
      </p:sp>
      <p:sp>
        <p:nvSpPr>
          <p:cNvPr id="104" name="사각형: 둥근 모서리 94">
            <a:extLst>
              <a:ext uri="{FF2B5EF4-FFF2-40B4-BE49-F238E27FC236}">
                <a16:creationId xmlns:a16="http://schemas.microsoft.com/office/drawing/2014/main" id="{37A0256D-FA25-49AE-8729-890F713C1AE5}"/>
              </a:ext>
            </a:extLst>
          </p:cNvPr>
          <p:cNvSpPr/>
          <p:nvPr/>
        </p:nvSpPr>
        <p:spPr>
          <a:xfrm>
            <a:off x="427084" y="5209967"/>
            <a:ext cx="1988009" cy="615353"/>
          </a:xfrm>
          <a:prstGeom prst="rect">
            <a:avLst/>
          </a:prstGeom>
          <a:solidFill>
            <a:srgbClr val="00A0F0">
              <a:alpha val="23137"/>
            </a:srgb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05" name="사각형: 둥근 모서리 94">
            <a:extLst>
              <a:ext uri="{FF2B5EF4-FFF2-40B4-BE49-F238E27FC236}">
                <a16:creationId xmlns:a16="http://schemas.microsoft.com/office/drawing/2014/main" id="{37A0256D-FA25-49AE-8729-890F713C1AE5}"/>
              </a:ext>
            </a:extLst>
          </p:cNvPr>
          <p:cNvSpPr/>
          <p:nvPr/>
        </p:nvSpPr>
        <p:spPr>
          <a:xfrm>
            <a:off x="427084" y="5879291"/>
            <a:ext cx="1988009" cy="615353"/>
          </a:xfrm>
          <a:prstGeom prst="rect">
            <a:avLst/>
          </a:prstGeom>
          <a:solidFill>
            <a:srgbClr val="00A0F0">
              <a:alpha val="23137"/>
            </a:srgb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06"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315838"/>
            <a:ext cx="1869270" cy="388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79A4"/>
                </a:solidFill>
                <a:latin typeface="KoPub돋움체 Bold" panose="02020603020101020101" pitchFamily="18" charset="-127"/>
                <a:ea typeface="KoPub돋움체 Bold" panose="02020603020101020101" pitchFamily="18" charset="-127"/>
              </a:rPr>
              <a:t>안전지원 시설 구축 및 통합 시스템 설계</a:t>
            </a:r>
          </a:p>
        </p:txBody>
      </p:sp>
      <p:sp>
        <p:nvSpPr>
          <p:cNvPr id="107"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995914"/>
            <a:ext cx="1869270" cy="388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79A4"/>
                </a:solidFill>
                <a:latin typeface="KoPub돋움체 Bold" panose="02020603020101020101" pitchFamily="18" charset="-127"/>
                <a:ea typeface="KoPub돋움체 Bold" panose="02020603020101020101" pitchFamily="18" charset="-127"/>
              </a:rPr>
              <a:t>안전지원 통합시스템</a:t>
            </a:r>
            <a:endParaRPr lang="en-US" altLang="ko-KR" sz="1400" dirty="0">
              <a:ln>
                <a:solidFill>
                  <a:schemeClr val="accent1">
                    <a:shade val="50000"/>
                    <a:alpha val="0"/>
                  </a:schemeClr>
                </a:solidFill>
              </a:ln>
              <a:solidFill>
                <a:srgbClr val="0079A4"/>
              </a:solidFill>
              <a:latin typeface="KoPub돋움체 Bold" panose="02020603020101020101" pitchFamily="18" charset="-127"/>
              <a:ea typeface="KoPub돋움체 Bold" panose="02020603020101020101" pitchFamily="18" charset="-127"/>
            </a:endParaRPr>
          </a:p>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79A4"/>
                </a:solidFill>
                <a:latin typeface="KoPub돋움체 Bold" panose="02020603020101020101" pitchFamily="18" charset="-127"/>
                <a:ea typeface="KoPub돋움체 Bold" panose="02020603020101020101" pitchFamily="18" charset="-127"/>
              </a:rPr>
              <a:t>개발 및 검증</a:t>
            </a:r>
          </a:p>
        </p:txBody>
      </p:sp>
      <p:sp>
        <p:nvSpPr>
          <p:cNvPr id="108" name="TextBox 107">
            <a:extLst>
              <a:ext uri="{FF2B5EF4-FFF2-40B4-BE49-F238E27FC236}">
                <a16:creationId xmlns:a16="http://schemas.microsoft.com/office/drawing/2014/main" id="{ACABF9FB-C12D-465C-A470-6E543CF628DD}"/>
              </a:ext>
            </a:extLst>
          </p:cNvPr>
          <p:cNvSpPr txBox="1"/>
          <p:nvPr/>
        </p:nvSpPr>
        <p:spPr>
          <a:xfrm>
            <a:off x="2482830" y="5967117"/>
            <a:ext cx="3252814" cy="436017"/>
          </a:xfrm>
          <a:prstGeom prst="rect">
            <a:avLst/>
          </a:prstGeom>
          <a:noFill/>
        </p:spPr>
        <p:txBody>
          <a:bodyPr wrap="none" lIns="0" tIns="0" rIns="0" bIns="0" rtlCol="0">
            <a:spAutoFit/>
          </a:bodyPr>
          <a:lstStyle/>
          <a:p>
            <a:pPr marL="0" marR="353060" lvl="1" indent="144000" fontAlgn="base">
              <a:lnSpc>
                <a:spcPts val="1700"/>
              </a:lnSpc>
              <a:buClr>
                <a:schemeClr val="tx2">
                  <a:lumMod val="60000"/>
                  <a:lumOff val="40000"/>
                </a:schemeClr>
              </a:buClr>
              <a:buSzPct val="134000"/>
              <a:buFont typeface="Arial" panose="020B0604020202020204"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실시간 위험상황 모니터링 시스템</a:t>
            </a:r>
            <a:r>
              <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a:t>
            </a: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웹</a:t>
            </a:r>
            <a:r>
              <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 </a:t>
            </a:r>
            <a:r>
              <a:rPr lang="ko-KR" altLang="en-US" sz="1200" spc="-100" dirty="0" err="1">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앱</a:t>
            </a:r>
            <a:r>
              <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 </a:t>
            </a: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개발</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marR="353060" lvl="1" indent="144000" fontAlgn="base">
              <a:lnSpc>
                <a:spcPts val="1700"/>
              </a:lnSpc>
              <a:buClr>
                <a:schemeClr val="tx2">
                  <a:lumMod val="60000"/>
                  <a:lumOff val="40000"/>
                </a:schemeClr>
              </a:buClr>
              <a:buSzPct val="134000"/>
              <a:buFont typeface="Arial" panose="020B0604020202020204"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홍수위험 기반의 안전지원 통합시스템 개발 및 검증</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p:txBody>
      </p:sp>
      <p:cxnSp>
        <p:nvCxnSpPr>
          <p:cNvPr id="109" name="직선 연결선 108"/>
          <p:cNvCxnSpPr/>
          <p:nvPr/>
        </p:nvCxnSpPr>
        <p:spPr>
          <a:xfrm>
            <a:off x="2633727" y="5891219"/>
            <a:ext cx="4046491"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0" name="그룹 109"/>
          <p:cNvGrpSpPr/>
          <p:nvPr/>
        </p:nvGrpSpPr>
        <p:grpSpPr>
          <a:xfrm>
            <a:off x="6382019" y="5388699"/>
            <a:ext cx="904606" cy="1076434"/>
            <a:chOff x="3330475" y="3350942"/>
            <a:chExt cx="1218219" cy="1658934"/>
          </a:xfrm>
        </p:grpSpPr>
        <p:pic>
          <p:nvPicPr>
            <p:cNvPr id="111" name="Picture 46" descr="10 1"/>
            <p:cNvPicPr>
              <a:picLocks noChangeAspect="1" noChangeArrowheads="1"/>
            </p:cNvPicPr>
            <p:nvPr/>
          </p:nvPicPr>
          <p:blipFill>
            <a:blip r:embed="rId13" cstate="print">
              <a:duotone>
                <a:srgbClr val="EEECE1">
                  <a:shade val="45000"/>
                  <a:satMod val="135000"/>
                </a:srgb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146122" y="3607304"/>
              <a:ext cx="1658934" cy="114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46" descr="10 1"/>
            <p:cNvPicPr>
              <a:picLocks noChangeAspect="1" noChangeArrowheads="1"/>
            </p:cNvPicPr>
            <p:nvPr/>
          </p:nvPicPr>
          <p:blipFill>
            <a:blip r:embed="rId14" cstate="print">
              <a:duotone>
                <a:schemeClr val="accent1">
                  <a:shade val="45000"/>
                  <a:satMod val="135000"/>
                </a:schemeClr>
                <a:prstClr val="white"/>
              </a:duotone>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l="577" t="68268" r="78058" b="20354"/>
            <a:stretch>
              <a:fillRect/>
            </a:stretch>
          </p:blipFill>
          <p:spPr bwMode="auto">
            <a:xfrm rot="16200000">
              <a:off x="3227838" y="3609992"/>
              <a:ext cx="1347884" cy="114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 name="TextBox 112">
            <a:extLst>
              <a:ext uri="{FF2B5EF4-FFF2-40B4-BE49-F238E27FC236}">
                <a16:creationId xmlns:a16="http://schemas.microsoft.com/office/drawing/2014/main" id="{ACABF9FB-C12D-465C-A470-6E543CF628DD}"/>
              </a:ext>
            </a:extLst>
          </p:cNvPr>
          <p:cNvSpPr txBox="1"/>
          <p:nvPr/>
        </p:nvSpPr>
        <p:spPr>
          <a:xfrm>
            <a:off x="7164288" y="5359814"/>
            <a:ext cx="1573805" cy="977062"/>
          </a:xfrm>
          <a:prstGeom prst="rect">
            <a:avLst/>
          </a:prstGeom>
          <a:noFill/>
        </p:spPr>
        <p:txBody>
          <a:bodyPr wrap="square" lIns="0" tIns="0" rIns="0" bIns="0" rtlCol="0" anchor="ctr" anchorCtr="0">
            <a:spAutoFit/>
          </a:bodyPr>
          <a:lstStyle>
            <a:defPPr>
              <a:defRPr lang="en-US"/>
            </a:defPPr>
            <a:lvl1pPr algn="ctr">
              <a:defRPr kumimoji="1" sz="1500">
                <a:ln>
                  <a:solidFill>
                    <a:srgbClr val="4F81BD">
                      <a:alpha val="0"/>
                    </a:srgbClr>
                  </a:solidFill>
                </a:ln>
                <a:solidFill>
                  <a:schemeClr val="tx1">
                    <a:lumMod val="85000"/>
                    <a:lumOff val="15000"/>
                  </a:schemeClr>
                </a:solidFill>
                <a:latin typeface="Noto Sans CJK KR Black" pitchFamily="34" charset="-127"/>
                <a:ea typeface="Noto Sans CJK KR Black" pitchFamily="34" charset="-127"/>
              </a:defRPr>
            </a:lvl1pPr>
            <a:lvl2pPr marL="0" lvl="1" fontAlgn="base">
              <a:spcBef>
                <a:spcPts val="306"/>
              </a:spcBef>
              <a:spcAft>
                <a:spcPts val="200"/>
              </a:spcAft>
              <a:buClr>
                <a:schemeClr val="tx1">
                  <a:lumMod val="75000"/>
                  <a:lumOff val="25000"/>
                </a:schemeClr>
              </a:buClr>
              <a:buSzPct val="100000"/>
              <a:tabLst>
                <a:tab pos="420408" algn="l"/>
              </a:tabLst>
              <a:defRPr kumimoji="1" sz="2000">
                <a:ln>
                  <a:solidFill>
                    <a:srgbClr val="4F81BD">
                      <a:alpha val="0"/>
                    </a:srgbClr>
                  </a:solidFill>
                </a:ln>
                <a:solidFill>
                  <a:srgbClr val="0057C0"/>
                </a:solidFill>
                <a:latin typeface="Noto Sans CJK KR Black" pitchFamily="34" charset="-127"/>
                <a:ea typeface="Noto Sans CJK KR Black" pitchFamily="34" charset="-127"/>
              </a:defRPr>
            </a:lvl2pPr>
          </a:lstStyle>
          <a:p>
            <a:pPr>
              <a:lnSpc>
                <a:spcPct val="120000"/>
              </a:lnSpc>
            </a:pPr>
            <a:r>
              <a:rPr lang="ko-KR" altLang="en-US" sz="1800" dirty="0">
                <a:latin typeface="KoPub돋움체 Bold" pitchFamily="2" charset="-127"/>
                <a:ea typeface="KoPub돋움체 Bold" pitchFamily="2" charset="-127"/>
              </a:rPr>
              <a:t>실시간 홍수 위험 기반의 안전지원 통합시스템 개발</a:t>
            </a:r>
          </a:p>
        </p:txBody>
      </p:sp>
      <p:grpSp>
        <p:nvGrpSpPr>
          <p:cNvPr id="5" name="그룹 4"/>
          <p:cNvGrpSpPr/>
          <p:nvPr/>
        </p:nvGrpSpPr>
        <p:grpSpPr>
          <a:xfrm>
            <a:off x="341825" y="1707278"/>
            <a:ext cx="4039758" cy="360000"/>
            <a:chOff x="341825" y="927153"/>
            <a:chExt cx="4039758" cy="360000"/>
          </a:xfrm>
        </p:grpSpPr>
        <p:sp>
          <p:nvSpPr>
            <p:cNvPr id="71" name="화살표: 오각형 75">
              <a:extLst>
                <a:ext uri="{FF2B5EF4-FFF2-40B4-BE49-F238E27FC236}">
                  <a16:creationId xmlns:a16="http://schemas.microsoft.com/office/drawing/2014/main" id="{ED230987-2BE0-4FE0-98B3-0C9CCCD11A9C}"/>
                </a:ext>
              </a:extLst>
            </p:cNvPr>
            <p:cNvSpPr/>
            <p:nvPr/>
          </p:nvSpPr>
          <p:spPr>
            <a:xfrm>
              <a:off x="341825" y="927153"/>
              <a:ext cx="4039758" cy="360000"/>
            </a:xfrm>
            <a:prstGeom prst="round2SameRect">
              <a:avLst>
                <a:gd name="adj1" fmla="val 0"/>
                <a:gd name="adj2" fmla="val 21382"/>
              </a:avLst>
            </a:prstGeom>
            <a:gradFill>
              <a:gsLst>
                <a:gs pos="0">
                  <a:srgbClr val="0094C8"/>
                </a:gs>
                <a:gs pos="100000">
                  <a:srgbClr val="006C92"/>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72" name="TextBox 71">
              <a:extLst>
                <a:ext uri="{FF2B5EF4-FFF2-40B4-BE49-F238E27FC236}">
                  <a16:creationId xmlns:a16="http://schemas.microsoft.com/office/drawing/2014/main" id="{ACABF9FB-C12D-465C-A470-6E543CF628DD}"/>
                </a:ext>
              </a:extLst>
            </p:cNvPr>
            <p:cNvSpPr txBox="1"/>
            <p:nvPr/>
          </p:nvSpPr>
          <p:spPr>
            <a:xfrm>
              <a:off x="846865" y="976187"/>
              <a:ext cx="3029676" cy="242887"/>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안전지원 시설 구축 및 통합 시스템 설계</a:t>
              </a:r>
            </a:p>
          </p:txBody>
        </p:sp>
      </p:grpSp>
      <p:grpSp>
        <p:nvGrpSpPr>
          <p:cNvPr id="6" name="그룹 5"/>
          <p:cNvGrpSpPr/>
          <p:nvPr/>
        </p:nvGrpSpPr>
        <p:grpSpPr>
          <a:xfrm>
            <a:off x="4745509" y="1707278"/>
            <a:ext cx="4039758" cy="360000"/>
            <a:chOff x="4745509" y="927153"/>
            <a:chExt cx="4039758" cy="360000"/>
          </a:xfrm>
        </p:grpSpPr>
        <p:sp>
          <p:nvSpPr>
            <p:cNvPr id="74" name="화살표: 오각형 75">
              <a:extLst>
                <a:ext uri="{FF2B5EF4-FFF2-40B4-BE49-F238E27FC236}">
                  <a16:creationId xmlns:a16="http://schemas.microsoft.com/office/drawing/2014/main" id="{ED230987-2BE0-4FE0-98B3-0C9CCCD11A9C}"/>
                </a:ext>
              </a:extLst>
            </p:cNvPr>
            <p:cNvSpPr/>
            <p:nvPr/>
          </p:nvSpPr>
          <p:spPr>
            <a:xfrm>
              <a:off x="4745509" y="927153"/>
              <a:ext cx="4039758" cy="360000"/>
            </a:xfrm>
            <a:prstGeom prst="round2SameRect">
              <a:avLst>
                <a:gd name="adj1" fmla="val 0"/>
                <a:gd name="adj2" fmla="val 21382"/>
              </a:avLst>
            </a:prstGeom>
            <a:gradFill>
              <a:gsLst>
                <a:gs pos="0">
                  <a:srgbClr val="0094C8"/>
                </a:gs>
                <a:gs pos="100000">
                  <a:srgbClr val="006C92"/>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75" name="TextBox 74">
              <a:extLst>
                <a:ext uri="{FF2B5EF4-FFF2-40B4-BE49-F238E27FC236}">
                  <a16:creationId xmlns:a16="http://schemas.microsoft.com/office/drawing/2014/main" id="{ACABF9FB-C12D-465C-A470-6E543CF628DD}"/>
                </a:ext>
              </a:extLst>
            </p:cNvPr>
            <p:cNvSpPr txBox="1"/>
            <p:nvPr/>
          </p:nvSpPr>
          <p:spPr>
            <a:xfrm>
              <a:off x="5783548" y="976187"/>
              <a:ext cx="1963678" cy="242887"/>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5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안전지원 통합시스템 개발</a:t>
              </a:r>
            </a:p>
          </p:txBody>
        </p:sp>
      </p:grpSp>
      <p:sp>
        <p:nvSpPr>
          <p:cNvPr id="115" name="오른쪽 화살표 114"/>
          <p:cNvSpPr/>
          <p:nvPr/>
        </p:nvSpPr>
        <p:spPr>
          <a:xfrm>
            <a:off x="6428511" y="2776914"/>
            <a:ext cx="177184" cy="245686"/>
          </a:xfrm>
          <a:prstGeom prst="rightArrow">
            <a:avLst>
              <a:gd name="adj1" fmla="val 27144"/>
              <a:gd name="adj2" fmla="val 5144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18</a:t>
            </a:fld>
            <a:endParaRPr lang="ko-KR" altLang="en-US" dirty="0"/>
          </a:p>
        </p:txBody>
      </p:sp>
      <p:grpSp>
        <p:nvGrpSpPr>
          <p:cNvPr id="73" name="그룹 72">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77"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8"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85"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6"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87" name="모서리가 둥근 직사각형 86">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01" name="모서리가 둥근 직사각형 100">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39371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직사각형 118"/>
          <p:cNvSpPr/>
          <p:nvPr/>
        </p:nvSpPr>
        <p:spPr>
          <a:xfrm>
            <a:off x="357371" y="2929063"/>
            <a:ext cx="1143317" cy="544506"/>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1" name="사각형: 둥근 모서리 94">
            <a:extLst>
              <a:ext uri="{FF2B5EF4-FFF2-40B4-BE49-F238E27FC236}">
                <a16:creationId xmlns:a16="http://schemas.microsoft.com/office/drawing/2014/main" id="{55E339AD-7FD7-4EF3-92C9-3F826945549D}"/>
              </a:ext>
            </a:extLst>
          </p:cNvPr>
          <p:cNvSpPr/>
          <p:nvPr/>
        </p:nvSpPr>
        <p:spPr>
          <a:xfrm>
            <a:off x="4662350" y="1700213"/>
            <a:ext cx="4212000" cy="3132000"/>
          </a:xfrm>
          <a:prstGeom prst="rect">
            <a:avLst/>
          </a:prstGeom>
          <a:solidFill>
            <a:schemeClr val="bg1"/>
          </a:solidFill>
          <a:ln w="6350">
            <a:solidFill>
              <a:srgbClr val="0070C0"/>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59" name="TextBox 158">
            <a:extLst>
              <a:ext uri="{FF2B5EF4-FFF2-40B4-BE49-F238E27FC236}">
                <a16:creationId xmlns:a16="http://schemas.microsoft.com/office/drawing/2014/main" id="{2F60FB92-6BA2-BC8A-1B52-2F04C99E5B13}"/>
              </a:ext>
            </a:extLst>
          </p:cNvPr>
          <p:cNvSpPr txBox="1"/>
          <p:nvPr/>
        </p:nvSpPr>
        <p:spPr>
          <a:xfrm>
            <a:off x="4748471" y="4473882"/>
            <a:ext cx="2041435"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a:defRPr/>
            </a:pPr>
            <a:r>
              <a:rPr lang="ko-KR" altLang="en-US" sz="1000" dirty="0"/>
              <a:t>안전지원 기술 적용 및 검증</a:t>
            </a:r>
            <a:endParaRPr lang="en-US" altLang="ko-KR" sz="1000" dirty="0"/>
          </a:p>
        </p:txBody>
      </p:sp>
      <p:sp>
        <p:nvSpPr>
          <p:cNvPr id="160" name="직사각형 159"/>
          <p:cNvSpPr/>
          <p:nvPr/>
        </p:nvSpPr>
        <p:spPr>
          <a:xfrm>
            <a:off x="4748471" y="2212254"/>
            <a:ext cx="2041435" cy="2354156"/>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9" name="모서리가 둥근 직사각형 138"/>
          <p:cNvSpPr/>
          <p:nvPr/>
        </p:nvSpPr>
        <p:spPr>
          <a:xfrm flipH="1">
            <a:off x="5024203" y="2310627"/>
            <a:ext cx="188774" cy="2093733"/>
          </a:xfrm>
          <a:prstGeom prst="roundRect">
            <a:avLst>
              <a:gd name="adj" fmla="val 46004"/>
            </a:avLst>
          </a:prstGeom>
          <a:solidFill>
            <a:srgbClr val="4472C4">
              <a:alpha val="5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64" name="아래쪽 화살표 163"/>
          <p:cNvSpPr/>
          <p:nvPr/>
        </p:nvSpPr>
        <p:spPr>
          <a:xfrm>
            <a:off x="5080000" y="2853134"/>
            <a:ext cx="77036" cy="392034"/>
          </a:xfrm>
          <a:prstGeom prst="downArrow">
            <a:avLst/>
          </a:prstGeom>
          <a:solidFill>
            <a:schemeClr val="accent1">
              <a:lumMod val="20000"/>
              <a:lumOff val="80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17462057-003F-40EC-B16B-766EF48BC713}"/>
              </a:ext>
            </a:extLst>
          </p:cNvPr>
          <p:cNvSpPr txBox="1"/>
          <p:nvPr/>
        </p:nvSpPr>
        <p:spPr>
          <a:xfrm>
            <a:off x="157980" y="400592"/>
            <a:ext cx="423064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목표달성을 위한 연구개발내용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핵심성과</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4</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216"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19</a:t>
            </a:fld>
            <a:endParaRPr lang="ko-KR" altLang="en-US" dirty="0"/>
          </a:p>
        </p:txBody>
      </p:sp>
      <p:sp>
        <p:nvSpPr>
          <p:cNvPr id="217" name="사각형: 둥근 모서리 94">
            <a:extLst>
              <a:ext uri="{FF2B5EF4-FFF2-40B4-BE49-F238E27FC236}">
                <a16:creationId xmlns:a16="http://schemas.microsoft.com/office/drawing/2014/main" id="{55E339AD-7FD7-4EF3-92C9-3F826945549D}"/>
              </a:ext>
            </a:extLst>
          </p:cNvPr>
          <p:cNvSpPr/>
          <p:nvPr/>
        </p:nvSpPr>
        <p:spPr>
          <a:xfrm>
            <a:off x="253174" y="1700213"/>
            <a:ext cx="4212000" cy="3132000"/>
          </a:xfrm>
          <a:prstGeom prst="rect">
            <a:avLst/>
          </a:prstGeom>
          <a:solidFill>
            <a:schemeClr val="bg1"/>
          </a:solidFill>
          <a:ln w="6350">
            <a:solidFill>
              <a:srgbClr val="0070C0"/>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pic>
        <p:nvPicPr>
          <p:cNvPr id="8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09"/>
          <a:stretch/>
        </p:blipFill>
        <p:spPr bwMode="auto">
          <a:xfrm>
            <a:off x="-1" y="919809"/>
            <a:ext cx="9043021" cy="70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직사각형 83">
            <a:extLst>
              <a:ext uri="{FF2B5EF4-FFF2-40B4-BE49-F238E27FC236}">
                <a16:creationId xmlns:a16="http://schemas.microsoft.com/office/drawing/2014/main" id="{B93A0F40-9914-4B7F-A1B8-9E206A8E3E37}"/>
              </a:ext>
            </a:extLst>
          </p:cNvPr>
          <p:cNvSpPr/>
          <p:nvPr/>
        </p:nvSpPr>
        <p:spPr>
          <a:xfrm>
            <a:off x="1025860" y="1159034"/>
            <a:ext cx="7678050" cy="307777"/>
          </a:xfrm>
          <a:prstGeom prst="rect">
            <a:avLst/>
          </a:prstGeom>
          <a:noFill/>
        </p:spPr>
        <p:txBody>
          <a:bodyPr wrap="square" lIns="0" tIns="0" rIns="0" bIns="0" rtlCol="0" anchor="ctr" anchorCtr="0">
            <a:spAutoFit/>
          </a:bodyPr>
          <a:lstStyle/>
          <a:p>
            <a:pPr marL="0" lvl="1" fontAlgn="base">
              <a:spcBef>
                <a:spcPts val="306"/>
              </a:spcBef>
              <a:spcAft>
                <a:spcPts val="200"/>
              </a:spcAft>
              <a:buClr>
                <a:schemeClr val="tx1">
                  <a:lumMod val="75000"/>
                  <a:lumOff val="25000"/>
                </a:schemeClr>
              </a:buClr>
              <a:buSzPct val="100000"/>
              <a:tabLst>
                <a:tab pos="420408" algn="l"/>
              </a:tabLst>
            </a:pPr>
            <a:r>
              <a:rPr kumimoji="1" lang="ko-KR" altLang="en-US" sz="2000" b="1" dirty="0">
                <a:ln>
                  <a:solidFill>
                    <a:srgbClr val="4F81BD">
                      <a:alpha val="0"/>
                    </a:srgbClr>
                  </a:solidFill>
                </a:ln>
                <a:solidFill>
                  <a:schemeClr val="tx1">
                    <a:lumMod val="85000"/>
                    <a:lumOff val="15000"/>
                  </a:schemeClr>
                </a:solidFill>
                <a:latin typeface="KoPub돋움체 Bold" pitchFamily="18" charset="-127"/>
                <a:ea typeface="KoPub돋움체 Bold" pitchFamily="18" charset="-127"/>
              </a:rPr>
              <a:t>실시간 안전지원 기술 적용 및 검증</a:t>
            </a:r>
          </a:p>
        </p:txBody>
      </p:sp>
      <p:grpSp>
        <p:nvGrpSpPr>
          <p:cNvPr id="85" name="그룹 84">
            <a:extLst>
              <a:ext uri="{FF2B5EF4-FFF2-40B4-BE49-F238E27FC236}">
                <a16:creationId xmlns:a16="http://schemas.microsoft.com/office/drawing/2014/main" id="{49400282-979B-4E77-B097-BA028D18267A}"/>
              </a:ext>
            </a:extLst>
          </p:cNvPr>
          <p:cNvGrpSpPr/>
          <p:nvPr/>
        </p:nvGrpSpPr>
        <p:grpSpPr>
          <a:xfrm>
            <a:off x="329878" y="1102487"/>
            <a:ext cx="583362" cy="438504"/>
            <a:chOff x="283950" y="1745410"/>
            <a:chExt cx="500224" cy="438504"/>
          </a:xfrm>
        </p:grpSpPr>
        <p:sp>
          <p:nvSpPr>
            <p:cNvPr id="86" name="TextBox 85">
              <a:extLst>
                <a:ext uri="{FF2B5EF4-FFF2-40B4-BE49-F238E27FC236}">
                  <a16:creationId xmlns:a16="http://schemas.microsoft.com/office/drawing/2014/main" id="{7DEADE7B-4D17-466E-86AC-1DF88BC46A16}"/>
                </a:ext>
              </a:extLst>
            </p:cNvPr>
            <p:cNvSpPr txBox="1"/>
            <p:nvPr/>
          </p:nvSpPr>
          <p:spPr>
            <a:xfrm>
              <a:off x="283950" y="1745410"/>
              <a:ext cx="500224" cy="184666"/>
            </a:xfrm>
            <a:prstGeom prst="rect">
              <a:avLst/>
            </a:prstGeom>
            <a:noFill/>
          </p:spPr>
          <p:txBody>
            <a:bodyPr wrap="square" lIns="0" tIns="0" rIns="0" bIns="0" rtlCol="0" anchor="ctr">
              <a:spAutoFit/>
            </a:bodyPr>
            <a:lstStyle/>
            <a:p>
              <a:pPr algn="ctr" latinLnBrk="0"/>
              <a:r>
                <a:rPr lang="ko-KR" altLang="en-US"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rPr>
                <a:t>핵심성과</a:t>
              </a:r>
              <a:endParaRPr lang="en-US" altLang="ko-KR" sz="1200" b="1" spc="-50" dirty="0">
                <a:ln>
                  <a:solidFill>
                    <a:schemeClr val="accent1">
                      <a:alpha val="0"/>
                    </a:schemeClr>
                  </a:solidFill>
                </a:ln>
                <a:solidFill>
                  <a:schemeClr val="bg1"/>
                </a:solidFill>
                <a:latin typeface="KoPub돋움체 Bold" pitchFamily="18" charset="-127"/>
                <a:ea typeface="KoPub돋움체 Bold" pitchFamily="18" charset="-127"/>
                <a:cs typeface="Droid Sans Fallback" panose="020B0502000000000001" pitchFamily="50" charset="-127"/>
              </a:endParaRPr>
            </a:p>
          </p:txBody>
        </p:sp>
        <p:sp>
          <p:nvSpPr>
            <p:cNvPr id="87" name="제목 1">
              <a:extLst>
                <a:ext uri="{FF2B5EF4-FFF2-40B4-BE49-F238E27FC236}">
                  <a16:creationId xmlns:a16="http://schemas.microsoft.com/office/drawing/2014/main" id="{6FEC304C-CAF9-45C5-9EFF-680990BEE3AC}"/>
                </a:ext>
              </a:extLst>
            </p:cNvPr>
            <p:cNvSpPr txBox="1">
              <a:spLocks/>
            </p:cNvSpPr>
            <p:nvPr/>
          </p:nvSpPr>
          <p:spPr>
            <a:xfrm>
              <a:off x="357201" y="1937693"/>
              <a:ext cx="353723" cy="246221"/>
            </a:xfrm>
            <a:prstGeom prst="rect">
              <a:avLst/>
            </a:prstGeom>
          </p:spPr>
          <p:txBody>
            <a:bodyPr wrap="square" lIns="0" tIns="0" rIns="0" bIns="0" anchor="ctr">
              <a:sp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1600" b="1" dirty="0">
                  <a:ln>
                    <a:solidFill>
                      <a:schemeClr val="accent1">
                        <a:alpha val="0"/>
                      </a:schemeClr>
                    </a:solidFill>
                  </a:ln>
                  <a:solidFill>
                    <a:schemeClr val="bg1">
                      <a:alpha val="61000"/>
                    </a:schemeClr>
                  </a:solidFill>
                  <a:latin typeface="Dinmed" pitchFamily="2" charset="0"/>
                  <a:ea typeface="나눔스퀘어 ExtraBold" panose="020B0600000101010101" pitchFamily="50" charset="-127"/>
                  <a:cs typeface="+mn-cs"/>
                </a:rPr>
                <a:t>0</a:t>
              </a:r>
              <a:r>
                <a:rPr lang="en-US" altLang="ko-KR" sz="1600" b="1" dirty="0">
                  <a:ln>
                    <a:solidFill>
                      <a:schemeClr val="accent1">
                        <a:alpha val="0"/>
                      </a:schemeClr>
                    </a:solidFill>
                  </a:ln>
                  <a:solidFill>
                    <a:schemeClr val="bg1"/>
                  </a:solidFill>
                  <a:latin typeface="Dinmed" pitchFamily="2" charset="0"/>
                  <a:ea typeface="나눔스퀘어 ExtraBold" panose="020B0600000101010101" pitchFamily="50" charset="-127"/>
                  <a:cs typeface="+mn-cs"/>
                </a:rPr>
                <a:t>4</a:t>
              </a:r>
              <a:endParaRPr lang="ko-KR" altLang="en-US" sz="1600" dirty="0">
                <a:ln>
                  <a:solidFill>
                    <a:schemeClr val="accent1">
                      <a:alpha val="0"/>
                    </a:schemeClr>
                  </a:solidFill>
                </a:ln>
                <a:solidFill>
                  <a:schemeClr val="bg1"/>
                </a:solidFill>
                <a:latin typeface="Dinmed" pitchFamily="2" charset="0"/>
                <a:ea typeface="KoPub돋움체 Medium" panose="00000600000000000000" pitchFamily="2" charset="-127"/>
                <a:cs typeface="+mn-cs"/>
              </a:endParaRPr>
            </a:p>
          </p:txBody>
        </p:sp>
        <p:cxnSp>
          <p:nvCxnSpPr>
            <p:cNvPr id="88" name="직선 연결선 87">
              <a:extLst>
                <a:ext uri="{FF2B5EF4-FFF2-40B4-BE49-F238E27FC236}">
                  <a16:creationId xmlns:a16="http://schemas.microsoft.com/office/drawing/2014/main" id="{97C25A28-C781-465F-A744-B18A93714AF1}"/>
                </a:ext>
              </a:extLst>
            </p:cNvPr>
            <p:cNvCxnSpPr/>
            <p:nvPr/>
          </p:nvCxnSpPr>
          <p:spPr>
            <a:xfrm>
              <a:off x="287106" y="1941957"/>
              <a:ext cx="493911" cy="0"/>
            </a:xfrm>
            <a:prstGeom prst="line">
              <a:avLst/>
            </a:prstGeom>
            <a:ln>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9" name="모서리가 둥근 직사각형 88"/>
          <p:cNvSpPr/>
          <p:nvPr/>
        </p:nvSpPr>
        <p:spPr>
          <a:xfrm>
            <a:off x="250822" y="5050141"/>
            <a:ext cx="8628046" cy="2486650"/>
          </a:xfrm>
          <a:prstGeom prst="roundRect">
            <a:avLst>
              <a:gd name="adj" fmla="val 5201"/>
            </a:avLst>
          </a:prstGeom>
          <a:gradFill>
            <a:gsLst>
              <a:gs pos="0">
                <a:srgbClr val="0066CC">
                  <a:alpha val="55000"/>
                </a:srgbClr>
              </a:gs>
              <a:gs pos="29000">
                <a:schemeClr val="accent1">
                  <a:tint val="44500"/>
                  <a:satMod val="160000"/>
                </a:schemeClr>
              </a:gs>
              <a:gs pos="76000">
                <a:schemeClr val="bg1">
                  <a:alpha val="0"/>
                </a:schemeClr>
              </a:gs>
            </a:gsLst>
            <a:lin ang="5400000" scaled="0"/>
          </a:gra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sp>
        <p:nvSpPr>
          <p:cNvPr id="90" name="사각형: 둥근 모서리 94">
            <a:extLst>
              <a:ext uri="{FF2B5EF4-FFF2-40B4-BE49-F238E27FC236}">
                <a16:creationId xmlns:a16="http://schemas.microsoft.com/office/drawing/2014/main" id="{37A0256D-FA25-49AE-8729-890F713C1AE5}"/>
              </a:ext>
            </a:extLst>
          </p:cNvPr>
          <p:cNvSpPr/>
          <p:nvPr/>
        </p:nvSpPr>
        <p:spPr>
          <a:xfrm>
            <a:off x="371904" y="5144649"/>
            <a:ext cx="6551902" cy="1415311"/>
          </a:xfrm>
          <a:prstGeom prst="roundRect">
            <a:avLst>
              <a:gd name="adj" fmla="val 2122"/>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91" name="TextBox 90">
            <a:extLst>
              <a:ext uri="{FF2B5EF4-FFF2-40B4-BE49-F238E27FC236}">
                <a16:creationId xmlns:a16="http://schemas.microsoft.com/office/drawing/2014/main" id="{ACABF9FB-C12D-465C-A470-6E543CF628DD}"/>
              </a:ext>
            </a:extLst>
          </p:cNvPr>
          <p:cNvSpPr txBox="1"/>
          <p:nvPr/>
        </p:nvSpPr>
        <p:spPr>
          <a:xfrm>
            <a:off x="2482830" y="5181638"/>
            <a:ext cx="4666983" cy="654025"/>
          </a:xfrm>
          <a:prstGeom prst="rect">
            <a:avLst/>
          </a:prstGeom>
          <a:noFill/>
        </p:spPr>
        <p:txBody>
          <a:bodyPr wrap="none" lIns="0" tIns="0" rIns="0" bIns="0" rtlCol="0">
            <a:spAutoFit/>
          </a:bodyPr>
          <a:lstStyle/>
          <a:p>
            <a:pPr marL="0" marR="353060" lvl="1"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제주도 홍수피해 현황 파악 및 침수피해 사례 조사 등 기초자료 조사 및 분석</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marR="353060" lvl="1"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2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홍수위험요인 분석 및 지형</a:t>
            </a:r>
            <a:r>
              <a:rPr lang="en-US" altLang="ko-KR" sz="1200" spc="-12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a:t>
            </a:r>
            <a:r>
              <a:rPr lang="ko-KR" altLang="en-US" sz="1200" spc="-12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지질 특성을 고려한 위험 분석 기반의 실증지역 선정</a:t>
            </a:r>
            <a:endParaRPr lang="en-US" altLang="ko-KR" sz="1200" spc="-12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marR="353060" lvl="1" indent="144000" fontAlgn="base">
              <a:lnSpc>
                <a:spcPts val="1700"/>
              </a:lnSpc>
              <a:buClr>
                <a:schemeClr val="tx2">
                  <a:lumMod val="60000"/>
                  <a:lumOff val="40000"/>
                </a:schemeClr>
              </a:buClr>
              <a:buSzPct val="134000"/>
              <a:buFont typeface="Arial"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관측기기 기반의 하천유량 </a:t>
            </a:r>
            <a:r>
              <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DB </a:t>
            </a: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구축 및 검증</a:t>
            </a:r>
          </a:p>
        </p:txBody>
      </p:sp>
      <p:sp>
        <p:nvSpPr>
          <p:cNvPr id="92" name="사각형: 둥근 모서리 94">
            <a:extLst>
              <a:ext uri="{FF2B5EF4-FFF2-40B4-BE49-F238E27FC236}">
                <a16:creationId xmlns:a16="http://schemas.microsoft.com/office/drawing/2014/main" id="{37A0256D-FA25-49AE-8729-890F713C1AE5}"/>
              </a:ext>
            </a:extLst>
          </p:cNvPr>
          <p:cNvSpPr/>
          <p:nvPr/>
        </p:nvSpPr>
        <p:spPr>
          <a:xfrm>
            <a:off x="427084" y="5209967"/>
            <a:ext cx="1988009" cy="615353"/>
          </a:xfrm>
          <a:prstGeom prst="rect">
            <a:avLst/>
          </a:prstGeom>
          <a:solidFill>
            <a:srgbClr val="0066CC">
              <a:alpha val="35000"/>
            </a:srgb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93" name="사각형: 둥근 모서리 94">
            <a:extLst>
              <a:ext uri="{FF2B5EF4-FFF2-40B4-BE49-F238E27FC236}">
                <a16:creationId xmlns:a16="http://schemas.microsoft.com/office/drawing/2014/main" id="{37A0256D-FA25-49AE-8729-890F713C1AE5}"/>
              </a:ext>
            </a:extLst>
          </p:cNvPr>
          <p:cNvSpPr/>
          <p:nvPr/>
        </p:nvSpPr>
        <p:spPr>
          <a:xfrm>
            <a:off x="427084" y="5879291"/>
            <a:ext cx="1988009" cy="615353"/>
          </a:xfrm>
          <a:prstGeom prst="rect">
            <a:avLst/>
          </a:prstGeom>
          <a:solidFill>
            <a:srgbClr val="0066CC">
              <a:alpha val="35000"/>
            </a:srgbClr>
          </a:solidFill>
          <a:ln w="6350" cap="flat" cmpd="sng" algn="ctr">
            <a:noFill/>
            <a:prstDash val="solid"/>
          </a:ln>
          <a:effectLst>
            <a:innerShdw dist="12700" dir="16200000">
              <a:sysClr val="window" lastClr="FFFFFF">
                <a:alpha val="50000"/>
              </a:sysClr>
            </a:innerShdw>
          </a:effectLst>
        </p:spPr>
        <p:txBody>
          <a:bodyPr rtlCol="0" anchor="ctr"/>
          <a:lstStyle/>
          <a:p>
            <a:pPr algn="ct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94"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326175"/>
            <a:ext cx="1869270" cy="388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rPr>
              <a:t>실증지역 선정 및 </a:t>
            </a:r>
            <a:endParaRPr lang="en-US" altLang="ko-KR"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endParaRPr>
          </a:p>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rPr>
              <a:t>홍수량 </a:t>
            </a:r>
            <a:r>
              <a:rPr lang="en-US" altLang="ko-KR"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rPr>
              <a:t>DB </a:t>
            </a:r>
            <a:r>
              <a:rPr lang="ko-KR" altLang="en-US"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rPr>
              <a:t>구축</a:t>
            </a:r>
          </a:p>
        </p:txBody>
      </p:sp>
      <p:sp>
        <p:nvSpPr>
          <p:cNvPr id="95" name="TextBox 58">
            <a:extLst>
              <a:ext uri="{FF2B5EF4-FFF2-40B4-BE49-F238E27FC236}">
                <a16:creationId xmlns:a16="http://schemas.microsoft.com/office/drawing/2014/main" id="{513BDFCF-EAAE-4E5C-AB21-6A96E4CB5DC8}"/>
              </a:ext>
            </a:extLst>
          </p:cNvPr>
          <p:cNvSpPr txBox="1">
            <a:spLocks noChangeArrowheads="1"/>
          </p:cNvSpPr>
          <p:nvPr/>
        </p:nvSpPr>
        <p:spPr bwMode="auto">
          <a:xfrm>
            <a:off x="490105" y="5995914"/>
            <a:ext cx="1869270" cy="388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rPr>
              <a:t>안전지원 기술 </a:t>
            </a:r>
            <a:endParaRPr lang="en-US" altLang="ko-KR"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endParaRPr>
          </a:p>
          <a:p>
            <a:pPr algn="ctr" fontAlgn="base">
              <a:lnSpc>
                <a:spcPct val="90000"/>
              </a:lnSpc>
              <a:spcBef>
                <a:spcPct val="0"/>
              </a:spcBef>
              <a:spcAft>
                <a:spcPct val="0"/>
              </a:spcAft>
              <a:buClr>
                <a:schemeClr val="tx1">
                  <a:lumMod val="50000"/>
                  <a:lumOff val="50000"/>
                </a:schemeClr>
              </a:buClr>
              <a:buSzPct val="100000"/>
              <a:defRPr/>
            </a:pPr>
            <a:r>
              <a:rPr lang="ko-KR" altLang="en-US" sz="1400" dirty="0">
                <a:ln>
                  <a:solidFill>
                    <a:schemeClr val="accent1">
                      <a:shade val="50000"/>
                      <a:alpha val="0"/>
                    </a:schemeClr>
                  </a:solidFill>
                </a:ln>
                <a:solidFill>
                  <a:srgbClr val="0065B0"/>
                </a:solidFill>
                <a:latin typeface="KoPub돋움체 Bold" panose="02020603020101020101" pitchFamily="18" charset="-127"/>
                <a:ea typeface="KoPub돋움체 Bold" panose="02020603020101020101" pitchFamily="18" charset="-127"/>
              </a:rPr>
              <a:t>적용 및 검증</a:t>
            </a:r>
          </a:p>
        </p:txBody>
      </p:sp>
      <p:sp>
        <p:nvSpPr>
          <p:cNvPr id="96" name="TextBox 95">
            <a:extLst>
              <a:ext uri="{FF2B5EF4-FFF2-40B4-BE49-F238E27FC236}">
                <a16:creationId xmlns:a16="http://schemas.microsoft.com/office/drawing/2014/main" id="{ACABF9FB-C12D-465C-A470-6E543CF628DD}"/>
              </a:ext>
            </a:extLst>
          </p:cNvPr>
          <p:cNvSpPr txBox="1"/>
          <p:nvPr/>
        </p:nvSpPr>
        <p:spPr>
          <a:xfrm>
            <a:off x="2482830" y="5967117"/>
            <a:ext cx="3259226" cy="436017"/>
          </a:xfrm>
          <a:prstGeom prst="rect">
            <a:avLst/>
          </a:prstGeom>
          <a:noFill/>
        </p:spPr>
        <p:txBody>
          <a:bodyPr wrap="none" lIns="0" tIns="0" rIns="0" bIns="0" rtlCol="0">
            <a:spAutoFit/>
          </a:bodyPr>
          <a:lstStyle/>
          <a:p>
            <a:pPr marL="0" marR="353060" lvl="1" indent="144000" fontAlgn="base">
              <a:lnSpc>
                <a:spcPts val="1700"/>
              </a:lnSpc>
              <a:buClr>
                <a:schemeClr val="tx2">
                  <a:lumMod val="60000"/>
                  <a:lumOff val="40000"/>
                </a:schemeClr>
              </a:buClr>
              <a:buSzPct val="134000"/>
              <a:buFont typeface="Arial" panose="020B0604020202020204"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제주도 선행 홍수량 </a:t>
            </a:r>
            <a:r>
              <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DB </a:t>
            </a: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구축 및 </a:t>
            </a:r>
            <a:r>
              <a:rPr lang="ko-KR" altLang="en-US" sz="1200" spc="-100" dirty="0" err="1">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검보정을</a:t>
            </a: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 통한 검증</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a:p>
            <a:pPr marL="0" marR="353060" lvl="1" indent="144000" fontAlgn="base">
              <a:lnSpc>
                <a:spcPts val="1700"/>
              </a:lnSpc>
              <a:buClr>
                <a:schemeClr val="tx2">
                  <a:lumMod val="60000"/>
                  <a:lumOff val="40000"/>
                </a:schemeClr>
              </a:buClr>
              <a:buSzPct val="134000"/>
              <a:buFont typeface="Arial" panose="020B0604020202020204" pitchFamily="34" charset="0"/>
              <a:buChar char="•"/>
              <a:tabLst>
                <a:tab pos="177800" algn="l"/>
              </a:tabLst>
              <a:defRPr/>
            </a:pPr>
            <a:r>
              <a:rPr lang="ko-KR" altLang="en-US"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rPr>
              <a:t>안전지원 기술 적용 및 검증</a:t>
            </a:r>
            <a:endParaRPr lang="en-US" altLang="ko-KR" sz="1200" spc="-100" dirty="0">
              <a:ln>
                <a:solidFill>
                  <a:schemeClr val="accent1">
                    <a:shade val="50000"/>
                    <a:alpha val="0"/>
                  </a:schemeClr>
                </a:solidFill>
              </a:ln>
              <a:solidFill>
                <a:schemeClr val="tx1">
                  <a:lumMod val="75000"/>
                  <a:lumOff val="25000"/>
                </a:schemeClr>
              </a:solidFill>
              <a:latin typeface="KoPub돋움체 Medium" pitchFamily="18" charset="-127"/>
              <a:ea typeface="KoPub돋움체 Medium" pitchFamily="18" charset="-127"/>
            </a:endParaRPr>
          </a:p>
        </p:txBody>
      </p:sp>
      <p:cxnSp>
        <p:nvCxnSpPr>
          <p:cNvPr id="97" name="직선 연결선 96"/>
          <p:cNvCxnSpPr/>
          <p:nvPr/>
        </p:nvCxnSpPr>
        <p:spPr>
          <a:xfrm>
            <a:off x="2633727" y="5852307"/>
            <a:ext cx="4156179"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8" name="그룹 97"/>
          <p:cNvGrpSpPr/>
          <p:nvPr/>
        </p:nvGrpSpPr>
        <p:grpSpPr>
          <a:xfrm>
            <a:off x="6652186" y="5388699"/>
            <a:ext cx="904606" cy="1076434"/>
            <a:chOff x="3330475" y="3350942"/>
            <a:chExt cx="1218219" cy="1658934"/>
          </a:xfrm>
        </p:grpSpPr>
        <p:pic>
          <p:nvPicPr>
            <p:cNvPr id="99" name="Picture 46" descr="10 1"/>
            <p:cNvPicPr>
              <a:picLocks noChangeAspect="1" noChangeArrowheads="1"/>
            </p:cNvPicPr>
            <p:nvPr/>
          </p:nvPicPr>
          <p:blipFill>
            <a:blip r:embed="rId6" cstate="print">
              <a:duotone>
                <a:srgbClr val="EEECE1">
                  <a:shade val="45000"/>
                  <a:satMod val="135000"/>
                </a:srgb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146122" y="3607304"/>
              <a:ext cx="1658934" cy="114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46" descr="10 1"/>
            <p:cNvPicPr>
              <a:picLocks noChangeAspect="1" noChangeArrowheads="1"/>
            </p:cNvPicPr>
            <p:nvPr/>
          </p:nvPicPr>
          <p:blipFill>
            <a:blip r:embed="rId6" cstate="print">
              <a:duotone>
                <a:srgbClr val="4F81BD">
                  <a:shade val="45000"/>
                  <a:satMod val="135000"/>
                </a:srgbClr>
                <a:prstClr val="white"/>
              </a:duotone>
              <a:extLst>
                <a:ext uri="{28A0092B-C50C-407E-A947-70E740481C1C}">
                  <a14:useLocalDpi xmlns:a14="http://schemas.microsoft.com/office/drawing/2010/main" val="0"/>
                </a:ext>
              </a:extLst>
            </a:blip>
            <a:srcRect l="577" t="68268" r="78058" b="20354"/>
            <a:stretch>
              <a:fillRect/>
            </a:stretch>
          </p:blipFill>
          <p:spPr bwMode="auto">
            <a:xfrm rot="16200000">
              <a:off x="3227838" y="3609992"/>
              <a:ext cx="1347884" cy="114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 name="TextBox 100">
            <a:extLst>
              <a:ext uri="{FF2B5EF4-FFF2-40B4-BE49-F238E27FC236}">
                <a16:creationId xmlns:a16="http://schemas.microsoft.com/office/drawing/2014/main" id="{ACABF9FB-C12D-465C-A470-6E543CF628DD}"/>
              </a:ext>
            </a:extLst>
          </p:cNvPr>
          <p:cNvSpPr txBox="1"/>
          <p:nvPr/>
        </p:nvSpPr>
        <p:spPr>
          <a:xfrm>
            <a:off x="7318675" y="5421529"/>
            <a:ext cx="1573805" cy="830997"/>
          </a:xfrm>
          <a:prstGeom prst="rect">
            <a:avLst/>
          </a:prstGeom>
          <a:noFill/>
        </p:spPr>
        <p:txBody>
          <a:bodyPr wrap="square" lIns="0" tIns="0" rIns="0" bIns="0" rtlCol="0" anchor="ctr" anchorCtr="0">
            <a:spAutoFit/>
          </a:bodyPr>
          <a:lstStyle>
            <a:defPPr>
              <a:defRPr lang="en-US"/>
            </a:defPPr>
            <a:lvl1pPr algn="ctr">
              <a:defRPr kumimoji="1" sz="1500">
                <a:ln>
                  <a:solidFill>
                    <a:srgbClr val="4F81BD">
                      <a:alpha val="0"/>
                    </a:srgbClr>
                  </a:solidFill>
                </a:ln>
                <a:solidFill>
                  <a:schemeClr val="tx1">
                    <a:lumMod val="85000"/>
                    <a:lumOff val="15000"/>
                  </a:schemeClr>
                </a:solidFill>
                <a:latin typeface="Noto Sans CJK KR Black" pitchFamily="34" charset="-127"/>
                <a:ea typeface="Noto Sans CJK KR Black" pitchFamily="34" charset="-127"/>
              </a:defRPr>
            </a:lvl1pPr>
            <a:lvl2pPr marL="0" lvl="1" fontAlgn="base">
              <a:spcBef>
                <a:spcPts val="306"/>
              </a:spcBef>
              <a:spcAft>
                <a:spcPts val="200"/>
              </a:spcAft>
              <a:buClr>
                <a:schemeClr val="tx1">
                  <a:lumMod val="75000"/>
                  <a:lumOff val="25000"/>
                </a:schemeClr>
              </a:buClr>
              <a:buSzPct val="100000"/>
              <a:tabLst>
                <a:tab pos="420408" algn="l"/>
              </a:tabLst>
              <a:defRPr kumimoji="1" sz="2000">
                <a:ln>
                  <a:solidFill>
                    <a:srgbClr val="4F81BD">
                      <a:alpha val="0"/>
                    </a:srgbClr>
                  </a:solidFill>
                </a:ln>
                <a:solidFill>
                  <a:srgbClr val="0057C0"/>
                </a:solidFill>
                <a:latin typeface="Noto Sans CJK KR Black" pitchFamily="34" charset="-127"/>
                <a:ea typeface="Noto Sans CJK KR Black" pitchFamily="34" charset="-127"/>
              </a:defRPr>
            </a:lvl2pPr>
          </a:lstStyle>
          <a:p>
            <a:pPr>
              <a:lnSpc>
                <a:spcPct val="150000"/>
              </a:lnSpc>
            </a:pPr>
            <a:r>
              <a:rPr lang="ko-KR" altLang="en-US" sz="1800" dirty="0">
                <a:latin typeface="KoPub돋움체 Bold" pitchFamily="2" charset="-127"/>
                <a:ea typeface="KoPub돋움체 Bold" pitchFamily="2" charset="-127"/>
              </a:rPr>
              <a:t>안전지원 기술 적용 및</a:t>
            </a:r>
            <a:r>
              <a:rPr lang="en-US" altLang="ko-KR" sz="1800" dirty="0">
                <a:latin typeface="KoPub돋움체 Bold" pitchFamily="2" charset="-127"/>
                <a:ea typeface="KoPub돋움체 Bold" pitchFamily="2" charset="-127"/>
              </a:rPr>
              <a:t> </a:t>
            </a:r>
            <a:r>
              <a:rPr lang="ko-KR" altLang="en-US" sz="1800" dirty="0">
                <a:latin typeface="KoPub돋움체 Bold" pitchFamily="2" charset="-127"/>
                <a:ea typeface="KoPub돋움체 Bold" pitchFamily="2" charset="-127"/>
              </a:rPr>
              <a:t>검증</a:t>
            </a:r>
          </a:p>
        </p:txBody>
      </p:sp>
      <p:sp>
        <p:nvSpPr>
          <p:cNvPr id="102" name="TextBox 101">
            <a:extLst>
              <a:ext uri="{FF2B5EF4-FFF2-40B4-BE49-F238E27FC236}">
                <a16:creationId xmlns:a16="http://schemas.microsoft.com/office/drawing/2014/main" id="{2F60FB92-6BA2-BC8A-1B52-2F04C99E5B13}"/>
              </a:ext>
            </a:extLst>
          </p:cNvPr>
          <p:cNvSpPr txBox="1"/>
          <p:nvPr/>
        </p:nvSpPr>
        <p:spPr>
          <a:xfrm>
            <a:off x="6891120" y="4473882"/>
            <a:ext cx="1871709"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t>안전지원 기술 검증</a:t>
            </a:r>
            <a:endParaRPr lang="en-US" altLang="ko-KR" sz="1000" dirty="0"/>
          </a:p>
        </p:txBody>
      </p:sp>
      <p:sp>
        <p:nvSpPr>
          <p:cNvPr id="103" name="직사각형 102"/>
          <p:cNvSpPr/>
          <p:nvPr/>
        </p:nvSpPr>
        <p:spPr>
          <a:xfrm>
            <a:off x="6891120" y="2212254"/>
            <a:ext cx="1871709" cy="2354156"/>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6" name="_x637376584">
            <a:extLst>
              <a:ext uri="{FF2B5EF4-FFF2-40B4-BE49-F238E27FC236}">
                <a16:creationId xmlns:a16="http://schemas.microsoft.com/office/drawing/2014/main" id="{CEB9809F-EBFA-2AAE-258D-BA5822D149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6171" y="2240829"/>
            <a:ext cx="1724417" cy="22955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F7BDE993-4624-73FE-E6E3-CC1BCE3E0FC6}"/>
              </a:ext>
            </a:extLst>
          </p:cNvPr>
          <p:cNvSpPr txBox="1"/>
          <p:nvPr/>
        </p:nvSpPr>
        <p:spPr>
          <a:xfrm>
            <a:off x="7079234" y="2243477"/>
            <a:ext cx="448786"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dirty="0">
                <a:solidFill>
                  <a:schemeClr val="tx1">
                    <a:lumMod val="95000"/>
                    <a:lumOff val="5000"/>
                  </a:schemeClr>
                </a:solidFill>
              </a:rPr>
              <a:t>모의수위</a:t>
            </a:r>
            <a:endParaRPr lang="en-US" altLang="ko-KR" dirty="0">
              <a:solidFill>
                <a:schemeClr val="tx1">
                  <a:lumMod val="95000"/>
                  <a:lumOff val="5000"/>
                </a:schemeClr>
              </a:solidFill>
            </a:endParaRPr>
          </a:p>
        </p:txBody>
      </p:sp>
      <p:sp>
        <p:nvSpPr>
          <p:cNvPr id="105" name="TextBox 104">
            <a:extLst>
              <a:ext uri="{FF2B5EF4-FFF2-40B4-BE49-F238E27FC236}">
                <a16:creationId xmlns:a16="http://schemas.microsoft.com/office/drawing/2014/main" id="{F7BDE993-4624-73FE-E6E3-CC1BCE3E0FC6}"/>
              </a:ext>
            </a:extLst>
          </p:cNvPr>
          <p:cNvSpPr txBox="1"/>
          <p:nvPr/>
        </p:nvSpPr>
        <p:spPr>
          <a:xfrm>
            <a:off x="7079234" y="2997475"/>
            <a:ext cx="448786"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a:solidFill>
                  <a:schemeClr val="tx1">
                    <a:lumMod val="95000"/>
                    <a:lumOff val="5000"/>
                  </a:schemeClr>
                </a:solidFill>
              </a:rPr>
              <a:t>수위센서</a:t>
            </a:r>
            <a:endParaRPr lang="en-US" altLang="ko-KR" dirty="0">
              <a:solidFill>
                <a:schemeClr val="tx1">
                  <a:lumMod val="95000"/>
                  <a:lumOff val="5000"/>
                </a:schemeClr>
              </a:solidFill>
            </a:endParaRPr>
          </a:p>
        </p:txBody>
      </p:sp>
      <p:sp>
        <p:nvSpPr>
          <p:cNvPr id="106" name="TextBox 105">
            <a:extLst>
              <a:ext uri="{FF2B5EF4-FFF2-40B4-BE49-F238E27FC236}">
                <a16:creationId xmlns:a16="http://schemas.microsoft.com/office/drawing/2014/main" id="{F7BDE993-4624-73FE-E6E3-CC1BCE3E0FC6}"/>
              </a:ext>
            </a:extLst>
          </p:cNvPr>
          <p:cNvSpPr txBox="1"/>
          <p:nvPr/>
        </p:nvSpPr>
        <p:spPr>
          <a:xfrm>
            <a:off x="7079234" y="3770776"/>
            <a:ext cx="448786"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dirty="0" err="1">
                <a:solidFill>
                  <a:schemeClr val="tx1">
                    <a:lumMod val="95000"/>
                    <a:lumOff val="5000"/>
                  </a:schemeClr>
                </a:solidFill>
              </a:rPr>
              <a:t>검보정</a:t>
            </a:r>
            <a:endParaRPr lang="en-US" altLang="ko-KR" dirty="0">
              <a:solidFill>
                <a:schemeClr val="tx1">
                  <a:lumMod val="95000"/>
                  <a:lumOff val="5000"/>
                </a:schemeClr>
              </a:solidFill>
            </a:endParaRPr>
          </a:p>
        </p:txBody>
      </p:sp>
      <p:grpSp>
        <p:nvGrpSpPr>
          <p:cNvPr id="143" name="그룹 142"/>
          <p:cNvGrpSpPr/>
          <p:nvPr/>
        </p:nvGrpSpPr>
        <p:grpSpPr>
          <a:xfrm>
            <a:off x="5042950" y="2711312"/>
            <a:ext cx="405701" cy="152162"/>
            <a:chOff x="615784" y="2312156"/>
            <a:chExt cx="405701" cy="152162"/>
          </a:xfrm>
        </p:grpSpPr>
        <p:cxnSp>
          <p:nvCxnSpPr>
            <p:cNvPr id="144" name="직선 화살표 연결선 143"/>
            <p:cNvCxnSpPr>
              <a:stCxn id="145" idx="2"/>
            </p:cNvCxnSpPr>
            <p:nvPr/>
          </p:nvCxnSpPr>
          <p:spPr>
            <a:xfrm>
              <a:off x="615784" y="2388237"/>
              <a:ext cx="405701" cy="0"/>
            </a:xfrm>
            <a:prstGeom prst="straightConnector1">
              <a:avLst/>
            </a:prstGeom>
            <a:noFill/>
            <a:ln w="6350" cap="flat" cmpd="sng" algn="ctr">
              <a:solidFill>
                <a:srgbClr val="4472C4"/>
              </a:solidFill>
              <a:prstDash val="sysDash"/>
              <a:miter lim="800000"/>
              <a:headEnd type="none" w="med" len="med"/>
              <a:tailEnd type="triangle" w="med" len="med"/>
            </a:ln>
            <a:effectLst/>
          </p:spPr>
        </p:cxnSp>
        <p:sp>
          <p:nvSpPr>
            <p:cNvPr id="145" name="타원 144"/>
            <p:cNvSpPr/>
            <p:nvPr/>
          </p:nvSpPr>
          <p:spPr>
            <a:xfrm>
              <a:off x="616089" y="2312156"/>
              <a:ext cx="152162" cy="152162"/>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55" name="TextBox 154">
            <a:extLst>
              <a:ext uri="{FF2B5EF4-FFF2-40B4-BE49-F238E27FC236}">
                <a16:creationId xmlns:a16="http://schemas.microsoft.com/office/drawing/2014/main" id="{F7BDE993-4624-73FE-E6E3-CC1BCE3E0FC6}"/>
              </a:ext>
            </a:extLst>
          </p:cNvPr>
          <p:cNvSpPr txBox="1"/>
          <p:nvPr/>
        </p:nvSpPr>
        <p:spPr>
          <a:xfrm>
            <a:off x="5486186" y="2624064"/>
            <a:ext cx="1165999" cy="347736"/>
          </a:xfrm>
          <a:prstGeom prst="roundRect">
            <a:avLst/>
          </a:prstGeom>
          <a:solidFill>
            <a:schemeClr val="accent1">
              <a:lumMod val="20000"/>
              <a:lumOff val="80000"/>
            </a:schemeClr>
          </a:solidFill>
          <a:ln w="3175">
            <a:solidFill>
              <a:schemeClr val="tx2">
                <a:lumMod val="40000"/>
                <a:lumOff val="6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marL="108000" lvl="0" indent="-88900" algn="l">
              <a:buFont typeface="Arial" panose="020B0604020202020204" pitchFamily="34" charset="0"/>
              <a:buChar char="•"/>
              <a:defRPr/>
            </a:pPr>
            <a:r>
              <a:rPr lang="ko-KR" altLang="en-US" sz="1000" spc="-100" dirty="0">
                <a:ln>
                  <a:solidFill>
                    <a:schemeClr val="accent1">
                      <a:shade val="50000"/>
                      <a:alpha val="0"/>
                    </a:schemeClr>
                  </a:solidFill>
                </a:ln>
                <a:solidFill>
                  <a:schemeClr val="tx1"/>
                </a:solidFill>
                <a:latin typeface="KoPub돋움체 Medium" pitchFamily="18" charset="-127"/>
                <a:ea typeface="KoPub돋움체 Medium" pitchFamily="18" charset="-127"/>
              </a:rPr>
              <a:t>홍수량 검증</a:t>
            </a:r>
            <a:endParaRPr lang="en-US" altLang="ko-KR" sz="1000" spc="-100" dirty="0">
              <a:ln>
                <a:solidFill>
                  <a:schemeClr val="accent1">
                    <a:shade val="50000"/>
                    <a:alpha val="0"/>
                  </a:schemeClr>
                </a:solidFill>
              </a:ln>
              <a:solidFill>
                <a:schemeClr val="tx1"/>
              </a:solidFill>
              <a:latin typeface="KoPub돋움체 Medium" pitchFamily="18" charset="-127"/>
              <a:ea typeface="KoPub돋움체 Medium" pitchFamily="18" charset="-127"/>
            </a:endParaRPr>
          </a:p>
        </p:txBody>
      </p:sp>
      <p:sp>
        <p:nvSpPr>
          <p:cNvPr id="156" name="TextBox 155">
            <a:extLst>
              <a:ext uri="{FF2B5EF4-FFF2-40B4-BE49-F238E27FC236}">
                <a16:creationId xmlns:a16="http://schemas.microsoft.com/office/drawing/2014/main" id="{F7BDE993-4624-73FE-E6E3-CC1BCE3E0FC6}"/>
              </a:ext>
            </a:extLst>
          </p:cNvPr>
          <p:cNvSpPr txBox="1"/>
          <p:nvPr/>
        </p:nvSpPr>
        <p:spPr>
          <a:xfrm>
            <a:off x="5486186" y="3186136"/>
            <a:ext cx="1165999" cy="347736"/>
          </a:xfrm>
          <a:prstGeom prst="roundRect">
            <a:avLst/>
          </a:prstGeom>
          <a:solidFill>
            <a:schemeClr val="accent1">
              <a:lumMod val="20000"/>
              <a:lumOff val="80000"/>
            </a:schemeClr>
          </a:solidFill>
          <a:ln w="3175">
            <a:solidFill>
              <a:schemeClr val="tx2">
                <a:lumMod val="40000"/>
                <a:lumOff val="6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marL="108000" indent="-88900" algn="l">
              <a:buFont typeface="Arial" panose="020B0604020202020204" pitchFamily="34" charset="0"/>
              <a:buChar char="•"/>
              <a:defRPr/>
            </a:pPr>
            <a:r>
              <a:rPr lang="ko-KR" altLang="en-US" sz="1000" spc="-100" dirty="0">
                <a:ln>
                  <a:solidFill>
                    <a:schemeClr val="accent1">
                      <a:shade val="50000"/>
                      <a:alpha val="0"/>
                    </a:schemeClr>
                  </a:solidFill>
                </a:ln>
                <a:solidFill>
                  <a:schemeClr val="tx1"/>
                </a:solidFill>
                <a:latin typeface="KoPub돋움체 Medium" pitchFamily="18" charset="-127"/>
                <a:ea typeface="KoPub돋움체 Medium" pitchFamily="18" charset="-127"/>
              </a:rPr>
              <a:t>홍수위험 추정 시스템 검증</a:t>
            </a:r>
            <a:endParaRPr lang="en-US" altLang="ko-KR" sz="1000" spc="-100" dirty="0">
              <a:ln>
                <a:solidFill>
                  <a:schemeClr val="accent1">
                    <a:shade val="50000"/>
                    <a:alpha val="0"/>
                  </a:schemeClr>
                </a:solidFill>
              </a:ln>
              <a:solidFill>
                <a:schemeClr val="tx1"/>
              </a:solidFill>
              <a:latin typeface="KoPub돋움체 Medium" pitchFamily="18" charset="-127"/>
              <a:ea typeface="KoPub돋움체 Medium" pitchFamily="18" charset="-127"/>
            </a:endParaRPr>
          </a:p>
        </p:txBody>
      </p:sp>
      <p:sp>
        <p:nvSpPr>
          <p:cNvPr id="158" name="TextBox 157">
            <a:extLst>
              <a:ext uri="{FF2B5EF4-FFF2-40B4-BE49-F238E27FC236}">
                <a16:creationId xmlns:a16="http://schemas.microsoft.com/office/drawing/2014/main" id="{F7BDE993-4624-73FE-E6E3-CC1BCE3E0FC6}"/>
              </a:ext>
            </a:extLst>
          </p:cNvPr>
          <p:cNvSpPr txBox="1"/>
          <p:nvPr/>
        </p:nvSpPr>
        <p:spPr>
          <a:xfrm>
            <a:off x="5486186" y="3671909"/>
            <a:ext cx="1165999" cy="347736"/>
          </a:xfrm>
          <a:prstGeom prst="roundRect">
            <a:avLst/>
          </a:prstGeom>
          <a:solidFill>
            <a:schemeClr val="accent1">
              <a:lumMod val="20000"/>
              <a:lumOff val="80000"/>
            </a:schemeClr>
          </a:solidFill>
          <a:ln w="3175">
            <a:solidFill>
              <a:schemeClr val="tx2">
                <a:lumMod val="40000"/>
                <a:lumOff val="6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marL="108000" indent="-88900" algn="l">
              <a:buFont typeface="Arial" panose="020B0604020202020204" pitchFamily="34" charset="0"/>
              <a:buChar char="•"/>
              <a:defRPr/>
            </a:pPr>
            <a:r>
              <a:rPr lang="ko-KR" altLang="en-US" sz="1000" spc="-100" dirty="0">
                <a:ln>
                  <a:solidFill>
                    <a:schemeClr val="accent1">
                      <a:shade val="50000"/>
                      <a:alpha val="0"/>
                    </a:schemeClr>
                  </a:solidFill>
                </a:ln>
                <a:solidFill>
                  <a:schemeClr val="tx1"/>
                </a:solidFill>
                <a:latin typeface="KoPub돋움체 Medium" pitchFamily="18" charset="-127"/>
                <a:ea typeface="KoPub돋움체 Medium" pitchFamily="18" charset="-127"/>
              </a:rPr>
              <a:t>안전지원 시설 검증</a:t>
            </a:r>
            <a:endParaRPr lang="en-US" altLang="ko-KR" sz="1000" spc="-100" dirty="0">
              <a:ln>
                <a:solidFill>
                  <a:schemeClr val="accent1">
                    <a:shade val="50000"/>
                    <a:alpha val="0"/>
                  </a:schemeClr>
                </a:solidFill>
              </a:ln>
              <a:solidFill>
                <a:schemeClr val="tx1"/>
              </a:solidFill>
              <a:latin typeface="KoPub돋움체 Medium" pitchFamily="18" charset="-127"/>
              <a:ea typeface="KoPub돋움체 Medium" pitchFamily="18" charset="-127"/>
            </a:endParaRPr>
          </a:p>
        </p:txBody>
      </p:sp>
      <p:sp>
        <p:nvSpPr>
          <p:cNvPr id="165" name="아래쪽 화살표 164"/>
          <p:cNvSpPr/>
          <p:nvPr/>
        </p:nvSpPr>
        <p:spPr>
          <a:xfrm>
            <a:off x="5080000" y="3412982"/>
            <a:ext cx="77036" cy="392034"/>
          </a:xfrm>
          <a:prstGeom prst="downArrow">
            <a:avLst/>
          </a:prstGeom>
          <a:solidFill>
            <a:schemeClr val="accent1">
              <a:lumMod val="20000"/>
              <a:lumOff val="80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grpSp>
        <p:nvGrpSpPr>
          <p:cNvPr id="146" name="그룹 145"/>
          <p:cNvGrpSpPr/>
          <p:nvPr/>
        </p:nvGrpSpPr>
        <p:grpSpPr>
          <a:xfrm>
            <a:off x="5038757" y="3276838"/>
            <a:ext cx="405701" cy="152162"/>
            <a:chOff x="611591" y="2995418"/>
            <a:chExt cx="405701" cy="152162"/>
          </a:xfrm>
        </p:grpSpPr>
        <p:cxnSp>
          <p:nvCxnSpPr>
            <p:cNvPr id="147" name="직선 화살표 연결선 146"/>
            <p:cNvCxnSpPr>
              <a:stCxn id="148" idx="2"/>
            </p:cNvCxnSpPr>
            <p:nvPr/>
          </p:nvCxnSpPr>
          <p:spPr>
            <a:xfrm>
              <a:off x="611591" y="3071499"/>
              <a:ext cx="405701" cy="0"/>
            </a:xfrm>
            <a:prstGeom prst="straightConnector1">
              <a:avLst/>
            </a:prstGeom>
            <a:noFill/>
            <a:ln w="6350" cap="flat" cmpd="sng" algn="ctr">
              <a:solidFill>
                <a:srgbClr val="4472C4"/>
              </a:solidFill>
              <a:prstDash val="sysDash"/>
              <a:miter lim="800000"/>
              <a:headEnd type="none" w="med" len="med"/>
              <a:tailEnd type="triangle" w="med" len="med"/>
            </a:ln>
            <a:effectLst/>
          </p:spPr>
        </p:cxnSp>
        <p:sp>
          <p:nvSpPr>
            <p:cNvPr id="148" name="타원 147"/>
            <p:cNvSpPr/>
            <p:nvPr/>
          </p:nvSpPr>
          <p:spPr>
            <a:xfrm>
              <a:off x="611591" y="2995418"/>
              <a:ext cx="152162" cy="152162"/>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66" name="아래쪽 화살표 165"/>
          <p:cNvSpPr/>
          <p:nvPr/>
        </p:nvSpPr>
        <p:spPr>
          <a:xfrm>
            <a:off x="5080000" y="3905693"/>
            <a:ext cx="77036" cy="392034"/>
          </a:xfrm>
          <a:prstGeom prst="downArrow">
            <a:avLst/>
          </a:prstGeom>
          <a:solidFill>
            <a:schemeClr val="accent1">
              <a:lumMod val="20000"/>
              <a:lumOff val="80000"/>
            </a:schemeClr>
          </a:solidFill>
          <a:ln w="6350" cap="flat" cmpd="sng" algn="ctr">
            <a:noFill/>
            <a:prstDash val="solid"/>
          </a:ln>
          <a:effectLst/>
        </p:spPr>
        <p:txBody>
          <a:bodyPr rtlCol="0" anchor="ctr"/>
          <a:lstStyle/>
          <a:p>
            <a:pPr algn="ctr"/>
            <a:endParaRPr lang="ko-KR" altLang="en-US" sz="1050" b="1">
              <a:solidFill>
                <a:prstClr val="white"/>
              </a:solidFill>
              <a:latin typeface="KoPub돋움체 Bold" panose="02020603020101020101" pitchFamily="18" charset="-127"/>
              <a:ea typeface="KoPub돋움체 Bold" panose="02020603020101020101" pitchFamily="18" charset="-127"/>
            </a:endParaRPr>
          </a:p>
        </p:txBody>
      </p:sp>
      <p:grpSp>
        <p:nvGrpSpPr>
          <p:cNvPr id="149" name="그룹 148"/>
          <p:cNvGrpSpPr/>
          <p:nvPr/>
        </p:nvGrpSpPr>
        <p:grpSpPr>
          <a:xfrm>
            <a:off x="5038757" y="3826372"/>
            <a:ext cx="405701" cy="152162"/>
            <a:chOff x="611591" y="3427216"/>
            <a:chExt cx="405701" cy="152162"/>
          </a:xfrm>
        </p:grpSpPr>
        <p:cxnSp>
          <p:nvCxnSpPr>
            <p:cNvPr id="150" name="직선 화살표 연결선 149"/>
            <p:cNvCxnSpPr>
              <a:stCxn id="151" idx="2"/>
            </p:cNvCxnSpPr>
            <p:nvPr/>
          </p:nvCxnSpPr>
          <p:spPr>
            <a:xfrm>
              <a:off x="611591" y="3503297"/>
              <a:ext cx="405701" cy="0"/>
            </a:xfrm>
            <a:prstGeom prst="straightConnector1">
              <a:avLst/>
            </a:prstGeom>
            <a:noFill/>
            <a:ln w="6350" cap="flat" cmpd="sng" algn="ctr">
              <a:solidFill>
                <a:srgbClr val="4472C4"/>
              </a:solidFill>
              <a:prstDash val="sysDash"/>
              <a:miter lim="800000"/>
              <a:headEnd type="none" w="med" len="med"/>
              <a:tailEnd type="triangle" w="med" len="med"/>
            </a:ln>
            <a:effectLst/>
          </p:spPr>
        </p:cxnSp>
        <p:sp>
          <p:nvSpPr>
            <p:cNvPr id="151" name="타원 150"/>
            <p:cNvSpPr/>
            <p:nvPr/>
          </p:nvSpPr>
          <p:spPr>
            <a:xfrm>
              <a:off x="611591" y="3427216"/>
              <a:ext cx="152162" cy="152162"/>
            </a:xfrm>
            <a:prstGeom prst="ellipse">
              <a:avLst/>
            </a:prstGeom>
            <a:solidFill>
              <a:sysClr val="window" lastClr="FFFFFF"/>
            </a:solidFill>
            <a:ln w="381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07" name="화살표: 오각형 75">
            <a:extLst>
              <a:ext uri="{FF2B5EF4-FFF2-40B4-BE49-F238E27FC236}">
                <a16:creationId xmlns:a16="http://schemas.microsoft.com/office/drawing/2014/main" id="{ED230987-2BE0-4FE0-98B3-0C9CCCD11A9C}"/>
              </a:ext>
            </a:extLst>
          </p:cNvPr>
          <p:cNvSpPr/>
          <p:nvPr/>
        </p:nvSpPr>
        <p:spPr>
          <a:xfrm>
            <a:off x="339295" y="1707534"/>
            <a:ext cx="4039758" cy="360000"/>
          </a:xfrm>
          <a:prstGeom prst="round2SameRect">
            <a:avLst>
              <a:gd name="adj1" fmla="val 0"/>
              <a:gd name="adj2" fmla="val 21382"/>
            </a:avLst>
          </a:prstGeom>
          <a:gradFill>
            <a:gsLst>
              <a:gs pos="0">
                <a:srgbClr val="0070C0"/>
              </a:gs>
              <a:gs pos="100000">
                <a:srgbClr val="005A9E"/>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08" name="TextBox 107">
            <a:extLst>
              <a:ext uri="{FF2B5EF4-FFF2-40B4-BE49-F238E27FC236}">
                <a16:creationId xmlns:a16="http://schemas.microsoft.com/office/drawing/2014/main" id="{ACABF9FB-C12D-465C-A470-6E543CF628DD}"/>
              </a:ext>
            </a:extLst>
          </p:cNvPr>
          <p:cNvSpPr txBox="1"/>
          <p:nvPr/>
        </p:nvSpPr>
        <p:spPr>
          <a:xfrm>
            <a:off x="992613" y="1747763"/>
            <a:ext cx="2733122" cy="259111"/>
          </a:xfrm>
          <a:prstGeom prst="rect">
            <a:avLst/>
          </a:prstGeom>
          <a:gradFill>
            <a:gsLst>
              <a:gs pos="0">
                <a:srgbClr val="0070C0"/>
              </a:gs>
              <a:gs pos="100000">
                <a:srgbClr val="005A9E"/>
              </a:gs>
            </a:gsLst>
            <a:lin ang="4800000" scaled="0"/>
          </a:grad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실증지역 선정 및 홍수량 </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DB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구축</a:t>
            </a:r>
          </a:p>
        </p:txBody>
      </p:sp>
      <p:sp>
        <p:nvSpPr>
          <p:cNvPr id="110" name="화살표: 오각형 75">
            <a:extLst>
              <a:ext uri="{FF2B5EF4-FFF2-40B4-BE49-F238E27FC236}">
                <a16:creationId xmlns:a16="http://schemas.microsoft.com/office/drawing/2014/main" id="{ED230987-2BE0-4FE0-98B3-0C9CCCD11A9C}"/>
              </a:ext>
            </a:extLst>
          </p:cNvPr>
          <p:cNvSpPr/>
          <p:nvPr/>
        </p:nvSpPr>
        <p:spPr>
          <a:xfrm>
            <a:off x="4740950" y="1707534"/>
            <a:ext cx="4039758" cy="360000"/>
          </a:xfrm>
          <a:prstGeom prst="round2SameRect">
            <a:avLst>
              <a:gd name="adj1" fmla="val 0"/>
              <a:gd name="adj2" fmla="val 21382"/>
            </a:avLst>
          </a:prstGeom>
          <a:gradFill>
            <a:gsLst>
              <a:gs pos="0">
                <a:srgbClr val="0070C0"/>
              </a:gs>
              <a:gs pos="100000">
                <a:srgbClr val="005A9E"/>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11" name="TextBox 110">
            <a:extLst>
              <a:ext uri="{FF2B5EF4-FFF2-40B4-BE49-F238E27FC236}">
                <a16:creationId xmlns:a16="http://schemas.microsoft.com/office/drawing/2014/main" id="{ACABF9FB-C12D-465C-A470-6E543CF628DD}"/>
              </a:ext>
            </a:extLst>
          </p:cNvPr>
          <p:cNvSpPr txBox="1"/>
          <p:nvPr/>
        </p:nvSpPr>
        <p:spPr>
          <a:xfrm>
            <a:off x="5286380" y="1747763"/>
            <a:ext cx="3000396" cy="270843"/>
          </a:xfrm>
          <a:prstGeom prst="rect">
            <a:avLst/>
          </a:prstGeom>
          <a:noFill/>
        </p:spPr>
        <p:txBody>
          <a:bodyPr wrap="squar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안전지원 기술 적용 및 검증</a:t>
            </a:r>
          </a:p>
        </p:txBody>
      </p:sp>
      <p:sp>
        <p:nvSpPr>
          <p:cNvPr id="112" name="TextBox 111">
            <a:extLst>
              <a:ext uri="{FF2B5EF4-FFF2-40B4-BE49-F238E27FC236}">
                <a16:creationId xmlns:a16="http://schemas.microsoft.com/office/drawing/2014/main" id="{2F60FB92-6BA2-BC8A-1B52-2F04C99E5B13}"/>
              </a:ext>
            </a:extLst>
          </p:cNvPr>
          <p:cNvSpPr txBox="1"/>
          <p:nvPr/>
        </p:nvSpPr>
        <p:spPr>
          <a:xfrm>
            <a:off x="358401" y="2629232"/>
            <a:ext cx="1142287"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t>제주시 침수지도</a:t>
            </a:r>
            <a:endParaRPr lang="en-US" altLang="ko-KR" sz="1000" dirty="0"/>
          </a:p>
        </p:txBody>
      </p:sp>
      <p:sp>
        <p:nvSpPr>
          <p:cNvPr id="113" name="직사각형 112"/>
          <p:cNvSpPr/>
          <p:nvPr/>
        </p:nvSpPr>
        <p:spPr>
          <a:xfrm>
            <a:off x="357371" y="2180049"/>
            <a:ext cx="1143317" cy="540602"/>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36" name="_x637396456">
            <a:extLst>
              <a:ext uri="{FF2B5EF4-FFF2-40B4-BE49-F238E27FC236}">
                <a16:creationId xmlns:a16="http://schemas.microsoft.com/office/drawing/2014/main" id="{D0C0B4AA-8EF6-A56C-19D5-E7FAFC99FA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960" y="2186558"/>
            <a:ext cx="1137570" cy="53520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2F60FB92-6BA2-BC8A-1B52-2F04C99E5B13}"/>
              </a:ext>
            </a:extLst>
          </p:cNvPr>
          <p:cNvSpPr txBox="1"/>
          <p:nvPr/>
        </p:nvSpPr>
        <p:spPr>
          <a:xfrm>
            <a:off x="358401" y="3380240"/>
            <a:ext cx="1142287"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t>제주시 침수흔적도</a:t>
            </a:r>
            <a:endParaRPr lang="en-US" altLang="ko-KR" sz="1000" dirty="0"/>
          </a:p>
        </p:txBody>
      </p:sp>
      <p:pic>
        <p:nvPicPr>
          <p:cNvPr id="116" name="_x637396456">
            <a:extLst>
              <a:ext uri="{FF2B5EF4-FFF2-40B4-BE49-F238E27FC236}">
                <a16:creationId xmlns:a16="http://schemas.microsoft.com/office/drawing/2014/main" id="{D0C0B4AA-8EF6-A56C-19D5-E7FAFC99FA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960" y="2933700"/>
            <a:ext cx="1137570" cy="539066"/>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2F60FB92-6BA2-BC8A-1B52-2F04C99E5B13}"/>
              </a:ext>
            </a:extLst>
          </p:cNvPr>
          <p:cNvSpPr txBox="1"/>
          <p:nvPr/>
        </p:nvSpPr>
        <p:spPr>
          <a:xfrm>
            <a:off x="359276" y="4473883"/>
            <a:ext cx="1971174"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a:defRPr/>
            </a:pPr>
            <a:r>
              <a:rPr lang="en-US" altLang="ko-KR" sz="1000" dirty="0" err="1"/>
              <a:t>IoT</a:t>
            </a:r>
            <a:r>
              <a:rPr lang="en-US" altLang="ko-KR" sz="1000" dirty="0"/>
              <a:t> </a:t>
            </a:r>
            <a:r>
              <a:rPr lang="ko-KR" altLang="en-US" sz="1000" dirty="0"/>
              <a:t>장비를 활용한 하천 유량 관측</a:t>
            </a:r>
            <a:endParaRPr lang="en-US" altLang="ko-KR" sz="1000" dirty="0"/>
          </a:p>
        </p:txBody>
      </p:sp>
      <p:sp>
        <p:nvSpPr>
          <p:cNvPr id="120" name="직사각형 119"/>
          <p:cNvSpPr/>
          <p:nvPr/>
        </p:nvSpPr>
        <p:spPr>
          <a:xfrm>
            <a:off x="357372" y="3671908"/>
            <a:ext cx="1973078" cy="894501"/>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2" name="_x637460464">
            <a:extLst>
              <a:ext uri="{FF2B5EF4-FFF2-40B4-BE49-F238E27FC236}">
                <a16:creationId xmlns:a16="http://schemas.microsoft.com/office/drawing/2014/main" id="{16B46CA6-36C7-E1A1-DF6B-231FC412A89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8772"/>
          <a:stretch/>
        </p:blipFill>
        <p:spPr bwMode="auto">
          <a:xfrm>
            <a:off x="616328" y="3694806"/>
            <a:ext cx="1435392" cy="85329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2F60FB92-6BA2-BC8A-1B52-2F04C99E5B13}"/>
              </a:ext>
            </a:extLst>
          </p:cNvPr>
          <p:cNvSpPr txBox="1"/>
          <p:nvPr/>
        </p:nvSpPr>
        <p:spPr>
          <a:xfrm>
            <a:off x="2415094" y="4473883"/>
            <a:ext cx="1951424"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t>홍수량 산정 및 </a:t>
            </a:r>
            <a:r>
              <a:rPr lang="en-US" altLang="ko-KR" sz="1000" dirty="0"/>
              <a:t>DB </a:t>
            </a:r>
            <a:r>
              <a:rPr lang="ko-KR" altLang="en-US" sz="1000" dirty="0"/>
              <a:t>구축</a:t>
            </a:r>
            <a:endParaRPr lang="en-US" altLang="ko-KR" sz="1000" dirty="0"/>
          </a:p>
        </p:txBody>
      </p:sp>
      <p:sp>
        <p:nvSpPr>
          <p:cNvPr id="122" name="직사각형 121"/>
          <p:cNvSpPr/>
          <p:nvPr/>
        </p:nvSpPr>
        <p:spPr>
          <a:xfrm>
            <a:off x="2415093" y="3671908"/>
            <a:ext cx="1951425" cy="894501"/>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7" name="_x637373128">
            <a:extLst>
              <a:ext uri="{FF2B5EF4-FFF2-40B4-BE49-F238E27FC236}">
                <a16:creationId xmlns:a16="http://schemas.microsoft.com/office/drawing/2014/main" id="{32055A68-E59A-ECD8-9079-A969C17F0C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40484" y="3717032"/>
            <a:ext cx="1519322" cy="831064"/>
          </a:xfrm>
          <a:prstGeom prst="rect">
            <a:avLst/>
          </a:prstGeom>
          <a:noFill/>
          <a:extLst>
            <a:ext uri="{909E8E84-426E-40DD-AFC4-6F175D3DCCD1}">
              <a14:hiddenFill xmlns:a14="http://schemas.microsoft.com/office/drawing/2010/main">
                <a:solidFill>
                  <a:srgbClr val="FFFFFF"/>
                </a:solidFill>
              </a14:hiddenFill>
            </a:ext>
          </a:extLst>
        </p:spPr>
      </p:pic>
      <p:sp>
        <p:nvSpPr>
          <p:cNvPr id="124" name="직사각형 123"/>
          <p:cNvSpPr/>
          <p:nvPr/>
        </p:nvSpPr>
        <p:spPr>
          <a:xfrm>
            <a:off x="3214739" y="2180049"/>
            <a:ext cx="1143317" cy="1293520"/>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TextBox 124">
            <a:extLst>
              <a:ext uri="{FF2B5EF4-FFF2-40B4-BE49-F238E27FC236}">
                <a16:creationId xmlns:a16="http://schemas.microsoft.com/office/drawing/2014/main" id="{2F60FB92-6BA2-BC8A-1B52-2F04C99E5B13}"/>
              </a:ext>
            </a:extLst>
          </p:cNvPr>
          <p:cNvSpPr txBox="1"/>
          <p:nvPr/>
        </p:nvSpPr>
        <p:spPr>
          <a:xfrm>
            <a:off x="3215769" y="3380240"/>
            <a:ext cx="1142287"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dirty="0"/>
              <a:t>실증지역 선정</a:t>
            </a:r>
            <a:endParaRPr lang="en-US" altLang="ko-KR" sz="1000" dirty="0"/>
          </a:p>
        </p:txBody>
      </p:sp>
      <p:pic>
        <p:nvPicPr>
          <p:cNvPr id="244" name="_x637373344">
            <a:extLst>
              <a:ext uri="{FF2B5EF4-FFF2-40B4-BE49-F238E27FC236}">
                <a16:creationId xmlns:a16="http://schemas.microsoft.com/office/drawing/2014/main" id="{B3674142-8F57-D462-41D3-1A2E557F8F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25073" y="2179436"/>
            <a:ext cx="1133825" cy="1294134"/>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2F60FB92-6BA2-BC8A-1B52-2F04C99E5B13}"/>
              </a:ext>
            </a:extLst>
          </p:cNvPr>
          <p:cNvSpPr txBox="1"/>
          <p:nvPr/>
        </p:nvSpPr>
        <p:spPr>
          <a:xfrm>
            <a:off x="1708021" y="3380240"/>
            <a:ext cx="1302440" cy="251262"/>
          </a:xfrm>
          <a:prstGeom prst="roundRect">
            <a:avLst/>
          </a:prstGeom>
          <a:solidFill>
            <a:schemeClr val="bg1">
              <a:lumMod val="50000"/>
            </a:schemeClr>
          </a:solidFill>
          <a:ln>
            <a:solidFill>
              <a:schemeClr val="bg1">
                <a:lumMod val="50000"/>
              </a:schemeClr>
            </a:solidFill>
          </a:ln>
        </p:spPr>
        <p:txBody>
          <a:bodyPr wrap="square" lIns="0" tIns="252000" rIns="0" bIns="0" rtlCol="0" anchor="b"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pPr lvl="0">
              <a:defRPr/>
            </a:pPr>
            <a:r>
              <a:rPr lang="ko-KR" altLang="en-US" sz="1000" spc="-100" dirty="0"/>
              <a:t>침수흔적도 및 </a:t>
            </a:r>
            <a:r>
              <a:rPr lang="ko-KR" altLang="en-US" sz="1000" spc="-100" dirty="0" err="1"/>
              <a:t>하천변</a:t>
            </a:r>
            <a:r>
              <a:rPr lang="ko-KR" altLang="en-US" sz="1000" spc="-100" dirty="0"/>
              <a:t> 저지대</a:t>
            </a:r>
            <a:endParaRPr lang="en-US" altLang="ko-KR" sz="1000" spc="-100" dirty="0"/>
          </a:p>
        </p:txBody>
      </p:sp>
      <p:sp>
        <p:nvSpPr>
          <p:cNvPr id="127" name="직사각형 126"/>
          <p:cNvSpPr/>
          <p:nvPr/>
        </p:nvSpPr>
        <p:spPr>
          <a:xfrm>
            <a:off x="1706991" y="2180049"/>
            <a:ext cx="1303470" cy="1293520"/>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0" name="_x637418848">
            <a:extLst>
              <a:ext uri="{FF2B5EF4-FFF2-40B4-BE49-F238E27FC236}">
                <a16:creationId xmlns:a16="http://schemas.microsoft.com/office/drawing/2014/main" id="{1083EBE0-26BF-29C4-A5EB-D8A05DB1F88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8022" y="2186518"/>
            <a:ext cx="1302440" cy="1286247"/>
          </a:xfrm>
          <a:prstGeom prst="rect">
            <a:avLst/>
          </a:prstGeom>
          <a:noFill/>
          <a:extLst>
            <a:ext uri="{909E8E84-426E-40DD-AFC4-6F175D3DCCD1}">
              <a14:hiddenFill xmlns:a14="http://schemas.microsoft.com/office/drawing/2010/main">
                <a:solidFill>
                  <a:srgbClr val="FFFFFF"/>
                </a:solidFill>
              </a14:hiddenFill>
            </a:ext>
          </a:extLst>
        </p:spPr>
      </p:pic>
      <p:grpSp>
        <p:nvGrpSpPr>
          <p:cNvPr id="269" name="그룹 268">
            <a:extLst>
              <a:ext uri="{FF2B5EF4-FFF2-40B4-BE49-F238E27FC236}">
                <a16:creationId xmlns:a16="http://schemas.microsoft.com/office/drawing/2014/main" id="{B1ACCA3A-8943-058F-F720-D1FE6F246AEF}"/>
              </a:ext>
            </a:extLst>
          </p:cNvPr>
          <p:cNvGrpSpPr/>
          <p:nvPr/>
        </p:nvGrpSpPr>
        <p:grpSpPr>
          <a:xfrm>
            <a:off x="4313810" y="3158114"/>
            <a:ext cx="486914" cy="486910"/>
            <a:chOff x="3720327" y="4726354"/>
            <a:chExt cx="191510" cy="191508"/>
          </a:xfrm>
          <a:solidFill>
            <a:srgbClr val="0149B1"/>
          </a:solidFill>
        </p:grpSpPr>
        <p:sp>
          <p:nvSpPr>
            <p:cNvPr id="270" name="타원 269">
              <a:extLst>
                <a:ext uri="{FF2B5EF4-FFF2-40B4-BE49-F238E27FC236}">
                  <a16:creationId xmlns:a16="http://schemas.microsoft.com/office/drawing/2014/main" id="{97F4DD79-CE94-7129-17DD-11FD8DE1C2DF}"/>
                </a:ext>
              </a:extLst>
            </p:cNvPr>
            <p:cNvSpPr/>
            <p:nvPr/>
          </p:nvSpPr>
          <p:spPr>
            <a:xfrm>
              <a:off x="3720327" y="4726354"/>
              <a:ext cx="191510" cy="191508"/>
            </a:xfrm>
            <a:prstGeom prst="ellipse">
              <a:avLst/>
            </a:prstGeom>
            <a:solidFill>
              <a:srgbClr val="0070C0"/>
            </a:solidFill>
            <a:ln w="412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271" name="이등변 삼각형 270">
              <a:extLst>
                <a:ext uri="{FF2B5EF4-FFF2-40B4-BE49-F238E27FC236}">
                  <a16:creationId xmlns:a16="http://schemas.microsoft.com/office/drawing/2014/main" id="{6BC3A912-64B3-42DB-9F18-A8A2AF824F71}"/>
                </a:ext>
              </a:extLst>
            </p:cNvPr>
            <p:cNvSpPr/>
            <p:nvPr/>
          </p:nvSpPr>
          <p:spPr>
            <a:xfrm rot="16200000" flipV="1">
              <a:off x="3793427" y="4802285"/>
              <a:ext cx="56637" cy="39646"/>
            </a:xfrm>
            <a:prstGeom prst="triangle">
              <a:avLst/>
            </a:prstGeom>
            <a:grpFill/>
            <a:ln w="508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err="1">
                <a:solidFill>
                  <a:schemeClr val="tx1"/>
                </a:solidFill>
              </a:endParaRPr>
            </a:p>
          </p:txBody>
        </p:sp>
      </p:grpSp>
      <p:sp>
        <p:nvSpPr>
          <p:cNvPr id="133" name="직사각형 132">
            <a:extLst>
              <a:ext uri="{FF2B5EF4-FFF2-40B4-BE49-F238E27FC236}">
                <a16:creationId xmlns:a16="http://schemas.microsoft.com/office/drawing/2014/main" id="{B93A0F40-9914-4B7F-A1B8-9E206A8E3E37}"/>
              </a:ext>
            </a:extLst>
          </p:cNvPr>
          <p:cNvSpPr/>
          <p:nvPr/>
        </p:nvSpPr>
        <p:spPr>
          <a:xfrm>
            <a:off x="1529509" y="2752513"/>
            <a:ext cx="166603" cy="307777"/>
          </a:xfrm>
          <a:prstGeom prst="rect">
            <a:avLst/>
          </a:prstGeom>
          <a:noFill/>
        </p:spPr>
        <p:txBody>
          <a:bodyPr wrap="square" lIns="0" tIns="0" rIns="0" bIns="0" rtlCol="0" anchor="ctr" anchorCtr="0">
            <a:spAutoFit/>
          </a:bodyPr>
          <a:lstStyle/>
          <a:p>
            <a:pPr marL="0" lvl="1" fontAlgn="base">
              <a:spcBef>
                <a:spcPts val="306"/>
              </a:spcBef>
              <a:spcAft>
                <a:spcPts val="200"/>
              </a:spcAft>
              <a:buClr>
                <a:schemeClr val="tx1">
                  <a:lumMod val="75000"/>
                  <a:lumOff val="25000"/>
                </a:schemeClr>
              </a:buClr>
              <a:buSzPct val="100000"/>
              <a:tabLst>
                <a:tab pos="420408" algn="l"/>
              </a:tabLst>
              <a:defRPr/>
            </a:pPr>
            <a:r>
              <a:rPr kumimoji="1" lang="en-US" altLang="ko-KR" sz="2000" dirty="0">
                <a:ln>
                  <a:solidFill>
                    <a:srgbClr val="4F81BD">
                      <a:alpha val="0"/>
                    </a:srgbClr>
                  </a:solidFill>
                </a:ln>
                <a:solidFill>
                  <a:schemeClr val="tx1">
                    <a:lumMod val="85000"/>
                    <a:lumOff val="15000"/>
                  </a:schemeClr>
                </a:solidFill>
                <a:latin typeface="Arial Black" pitchFamily="34" charset="0"/>
                <a:ea typeface="Noto Sans CJK KR Black" pitchFamily="34" charset="-127"/>
              </a:rPr>
              <a:t>+</a:t>
            </a:r>
            <a:endParaRPr kumimoji="1" lang="ko-KR" altLang="en-US" sz="2000" dirty="0">
              <a:ln>
                <a:solidFill>
                  <a:srgbClr val="4F81BD">
                    <a:alpha val="0"/>
                  </a:srgbClr>
                </a:solidFill>
              </a:ln>
              <a:solidFill>
                <a:schemeClr val="tx1">
                  <a:lumMod val="85000"/>
                  <a:lumOff val="15000"/>
                </a:schemeClr>
              </a:solidFill>
              <a:latin typeface="Arial Black" pitchFamily="34" charset="0"/>
              <a:ea typeface="Noto Sans CJK KR Black" pitchFamily="34" charset="-127"/>
            </a:endParaRPr>
          </a:p>
        </p:txBody>
      </p:sp>
      <p:sp>
        <p:nvSpPr>
          <p:cNvPr id="3" name="오른쪽 화살표 2"/>
          <p:cNvSpPr/>
          <p:nvPr/>
        </p:nvSpPr>
        <p:spPr>
          <a:xfrm>
            <a:off x="3056181" y="2810046"/>
            <a:ext cx="138979" cy="192710"/>
          </a:xfrm>
          <a:prstGeom prst="rightArrow">
            <a:avLst>
              <a:gd name="adj1" fmla="val 27144"/>
              <a:gd name="adj2" fmla="val 5144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9" name="그룹 108">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115"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18"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123"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26"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130" name="모서리가 둥근 직사각형 129">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31" name="모서리가 둥근 직사각형 130">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276004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8518476" cy="400110"/>
          </a:xfrm>
          <a:prstGeom prst="rect">
            <a:avLst/>
          </a:prstGeom>
          <a:noFill/>
        </p:spPr>
        <p:txBody>
          <a:bodyPr wrap="square" rtlCol="0">
            <a:spAutoFit/>
          </a:bodyPr>
          <a:lstStyle/>
          <a:p>
            <a:pPr defTabSz="1042873" latinLnBrk="1">
              <a:spcAft>
                <a:spcPts val="600"/>
              </a:spcAft>
              <a:buClr>
                <a:schemeClr val="tx1">
                  <a:lumMod val="50000"/>
                  <a:lumOff val="50000"/>
                </a:schemeClr>
              </a:buClr>
            </a:pPr>
            <a:r>
              <a:rPr lang="ko-KR" altLang="en-US" sz="2000" dirty="0" err="1">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행정안전부</a:t>
            </a: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r>
              <a:rPr lang="ko-KR" altLang="en-US" sz="2000" spc="-1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지역맞춤형 재난안전 문제해결 기술개발 지원 사업</a:t>
            </a:r>
            <a:r>
              <a:rPr lang="en-US" altLang="ko-KR" sz="2000" spc="-1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r>
              <a:rPr lang="ko-KR" altLang="en-US" sz="2000" spc="-1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에 관하여</a:t>
            </a:r>
            <a:r>
              <a:rPr lang="en-US" altLang="ko-KR" sz="2000" spc="-1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50" name="직사각형 49"/>
          <p:cNvSpPr/>
          <p:nvPr/>
        </p:nvSpPr>
        <p:spPr>
          <a:xfrm>
            <a:off x="0" y="1124743"/>
            <a:ext cx="9144000" cy="5733257"/>
          </a:xfrm>
          <a:prstGeom prst="rect">
            <a:avLst/>
          </a:prstGeom>
          <a:solidFill>
            <a:srgbClr val="E9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2" name="그림 51" descr="002.png"/>
          <p:cNvPicPr>
            <a:picLocks noChangeAspect="1"/>
          </p:cNvPicPr>
          <p:nvPr/>
        </p:nvPicPr>
        <p:blipFill>
          <a:blip r:embed="rId5" cstate="print"/>
          <a:srcRect l="3818" r="3818"/>
          <a:stretch>
            <a:fillRect/>
          </a:stretch>
        </p:blipFill>
        <p:spPr>
          <a:xfrm>
            <a:off x="0" y="856590"/>
            <a:ext cx="9144000" cy="473000"/>
          </a:xfrm>
          <a:prstGeom prst="rect">
            <a:avLst/>
          </a:prstGeom>
        </p:spPr>
      </p:pic>
      <p:pic>
        <p:nvPicPr>
          <p:cNvPr id="5" name="그림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329590"/>
            <a:ext cx="9143999" cy="5528410"/>
          </a:xfrm>
          <a:prstGeom prst="rect">
            <a:avLst/>
          </a:prstGeom>
        </p:spPr>
      </p:pic>
      <p:pic>
        <p:nvPicPr>
          <p:cNvPr id="9" name="그림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816" y="1844824"/>
            <a:ext cx="7054168" cy="4406249"/>
          </a:xfrm>
          <a:prstGeom prst="rect">
            <a:avLst/>
          </a:prstGeom>
        </p:spPr>
      </p:pic>
      <p:cxnSp>
        <p:nvCxnSpPr>
          <p:cNvPr id="12" name="직선 연결선 11"/>
          <p:cNvCxnSpPr/>
          <p:nvPr/>
        </p:nvCxnSpPr>
        <p:spPr>
          <a:xfrm>
            <a:off x="3839220" y="4437112"/>
            <a:ext cx="1368152" cy="0"/>
          </a:xfrm>
          <a:prstGeom prst="line">
            <a:avLst/>
          </a:prstGeom>
          <a:ln w="28575">
            <a:solidFill>
              <a:srgbClr val="00C8F0"/>
            </a:solidFill>
          </a:ln>
        </p:spPr>
        <p:style>
          <a:lnRef idx="1">
            <a:schemeClr val="accent1"/>
          </a:lnRef>
          <a:fillRef idx="0">
            <a:schemeClr val="accent1"/>
          </a:fillRef>
          <a:effectRef idx="0">
            <a:schemeClr val="accent1"/>
          </a:effectRef>
          <a:fontRef idx="minor">
            <a:schemeClr val="tx1"/>
          </a:fontRef>
        </p:style>
      </p:cxnSp>
      <p:sp>
        <p:nvSpPr>
          <p:cNvPr id="32" name="제목 49"/>
          <p:cNvSpPr txBox="1">
            <a:spLocks/>
          </p:cNvSpPr>
          <p:nvPr/>
        </p:nvSpPr>
        <p:spPr>
          <a:xfrm>
            <a:off x="1138194" y="3759200"/>
            <a:ext cx="1859006" cy="1268996"/>
          </a:xfrm>
          <a:prstGeom prst="rect">
            <a:avLst/>
          </a:prstGeom>
        </p:spPr>
        <p:txBody>
          <a:bodyPr anchor="ctr"/>
          <a:lstStyle>
            <a:lvl1pPr algn="ctr" defTabSz="914362" rtl="0" eaLnBrk="1" latinLnBrk="1" hangingPunct="1">
              <a:spcBef>
                <a:spcPct val="0"/>
              </a:spcBef>
              <a:buNone/>
              <a:defRPr sz="4400" kern="1200">
                <a:solidFill>
                  <a:schemeClr val="tx1"/>
                </a:solidFill>
                <a:latin typeface="+mj-lt"/>
                <a:ea typeface="+mj-ea"/>
                <a:cs typeface="+mj-cs"/>
              </a:defRPr>
            </a:lvl1pPr>
          </a:lstStyle>
          <a:p>
            <a:pPr>
              <a:lnSpc>
                <a:spcPct val="120000"/>
              </a:lnSpc>
            </a:pPr>
            <a:r>
              <a:rPr lang="ko-KR" altLang="en-US" sz="1800" spc="-150" dirty="0">
                <a:solidFill>
                  <a:srgbClr val="009E47"/>
                </a:solidFill>
                <a:latin typeface="KoPub돋움체 Bold" pitchFamily="2" charset="-127"/>
                <a:ea typeface="KoPub돋움체 Bold" pitchFamily="2" charset="-127"/>
              </a:rPr>
              <a:t>지역 마다 상이한 </a:t>
            </a:r>
            <a:endParaRPr lang="en-US" altLang="ko-KR" sz="1800" spc="-150" dirty="0">
              <a:solidFill>
                <a:srgbClr val="009E47"/>
              </a:solidFill>
              <a:latin typeface="KoPub돋움체 Bold" pitchFamily="2" charset="-127"/>
              <a:ea typeface="KoPub돋움체 Bold" pitchFamily="2" charset="-127"/>
            </a:endParaRPr>
          </a:p>
          <a:p>
            <a:pPr>
              <a:lnSpc>
                <a:spcPct val="120000"/>
              </a:lnSpc>
            </a:pPr>
            <a:r>
              <a:rPr lang="ko-KR" altLang="en-US" sz="1800" spc="-150" dirty="0">
                <a:solidFill>
                  <a:srgbClr val="009E47"/>
                </a:solidFill>
                <a:latin typeface="KoPub돋움체 Bold" pitchFamily="2" charset="-127"/>
                <a:ea typeface="KoPub돋움체 Bold" pitchFamily="2" charset="-127"/>
              </a:rPr>
              <a:t>재난안전 </a:t>
            </a:r>
            <a:endParaRPr lang="en-US" altLang="ko-KR" sz="1800" spc="-150" dirty="0">
              <a:solidFill>
                <a:srgbClr val="009E47"/>
              </a:solidFill>
              <a:latin typeface="KoPub돋움체 Bold" pitchFamily="2" charset="-127"/>
              <a:ea typeface="KoPub돋움체 Bold" pitchFamily="2" charset="-127"/>
            </a:endParaRPr>
          </a:p>
          <a:p>
            <a:pPr>
              <a:lnSpc>
                <a:spcPct val="120000"/>
              </a:lnSpc>
            </a:pPr>
            <a:r>
              <a:rPr lang="ko-KR" altLang="en-US" sz="1800" spc="-150" dirty="0">
                <a:solidFill>
                  <a:srgbClr val="009E47"/>
                </a:solidFill>
                <a:latin typeface="KoPub돋움체 Bold" pitchFamily="2" charset="-127"/>
                <a:ea typeface="KoPub돋움체 Bold" pitchFamily="2" charset="-127"/>
              </a:rPr>
              <a:t>위험도와 취약성</a:t>
            </a:r>
            <a:endParaRPr lang="en-US" altLang="ko-KR" sz="1800" spc="-150" dirty="0">
              <a:solidFill>
                <a:srgbClr val="009E47"/>
              </a:solidFill>
              <a:latin typeface="KoPub돋움체 Bold" pitchFamily="2" charset="-127"/>
              <a:ea typeface="KoPub돋움체 Bold" pitchFamily="2" charset="-127"/>
            </a:endParaRPr>
          </a:p>
        </p:txBody>
      </p:sp>
      <p:sp>
        <p:nvSpPr>
          <p:cNvPr id="33" name="제목 49"/>
          <p:cNvSpPr txBox="1">
            <a:spLocks/>
          </p:cNvSpPr>
          <p:nvPr/>
        </p:nvSpPr>
        <p:spPr>
          <a:xfrm>
            <a:off x="3604397" y="2946400"/>
            <a:ext cx="1859006" cy="1116168"/>
          </a:xfrm>
          <a:prstGeom prst="rect">
            <a:avLst/>
          </a:prstGeom>
        </p:spPr>
        <p:txBody>
          <a:bodyPr anchor="ctr"/>
          <a:lstStyle>
            <a:lvl1pPr algn="ctr" defTabSz="914362" rtl="0" eaLnBrk="1" latinLnBrk="1" hangingPunct="1">
              <a:spcBef>
                <a:spcPct val="0"/>
              </a:spcBef>
              <a:buNone/>
              <a:defRPr sz="4400" kern="1200">
                <a:solidFill>
                  <a:schemeClr val="tx1"/>
                </a:solidFill>
                <a:latin typeface="+mj-lt"/>
                <a:ea typeface="+mj-ea"/>
                <a:cs typeface="+mj-cs"/>
              </a:defRPr>
            </a:lvl1pPr>
          </a:lstStyle>
          <a:p>
            <a:pPr>
              <a:lnSpc>
                <a:spcPct val="120000"/>
              </a:lnSpc>
            </a:pPr>
            <a:r>
              <a:rPr lang="ko-KR" altLang="en-US" sz="1800" spc="-150" dirty="0">
                <a:solidFill>
                  <a:srgbClr val="008EC0"/>
                </a:solidFill>
                <a:latin typeface="KoPub돋움체 Bold" pitchFamily="2" charset="-127"/>
                <a:ea typeface="KoPub돋움체 Bold" pitchFamily="2" charset="-127"/>
              </a:rPr>
              <a:t>지역사회 스스로 </a:t>
            </a:r>
            <a:endParaRPr lang="en-US" altLang="ko-KR" sz="1800" spc="-150" dirty="0">
              <a:solidFill>
                <a:srgbClr val="008EC0"/>
              </a:solidFill>
              <a:latin typeface="KoPub돋움체 Bold" pitchFamily="2" charset="-127"/>
              <a:ea typeface="KoPub돋움체 Bold" pitchFamily="2" charset="-127"/>
            </a:endParaRPr>
          </a:p>
          <a:p>
            <a:pPr>
              <a:lnSpc>
                <a:spcPct val="120000"/>
              </a:lnSpc>
            </a:pPr>
            <a:r>
              <a:rPr lang="ko-KR" altLang="en-US" sz="1800" spc="-150" dirty="0">
                <a:solidFill>
                  <a:srgbClr val="008EC0"/>
                </a:solidFill>
                <a:latin typeface="KoPub돋움체 Bold" pitchFamily="2" charset="-127"/>
                <a:ea typeface="KoPub돋움체 Bold" pitchFamily="2" charset="-127"/>
              </a:rPr>
              <a:t>재난안전 문제 정의</a:t>
            </a:r>
            <a:endParaRPr lang="en-US" altLang="ko-KR" sz="1800" spc="-150" dirty="0">
              <a:solidFill>
                <a:srgbClr val="008EC0"/>
              </a:solidFill>
              <a:latin typeface="KoPub돋움체 Bold" pitchFamily="2" charset="-127"/>
              <a:ea typeface="KoPub돋움체 Bold" pitchFamily="2" charset="-127"/>
            </a:endParaRPr>
          </a:p>
          <a:p>
            <a:pPr>
              <a:lnSpc>
                <a:spcPct val="120000"/>
              </a:lnSpc>
            </a:pPr>
            <a:r>
              <a:rPr lang="en-US" altLang="ko-KR" sz="1800" spc="-150" dirty="0">
                <a:solidFill>
                  <a:srgbClr val="008EC0"/>
                </a:solidFill>
                <a:latin typeface="KoPub돋움체 Medium" pitchFamily="2" charset="-127"/>
                <a:ea typeface="KoPub돋움체 Medium" pitchFamily="2" charset="-127"/>
              </a:rPr>
              <a:t>(</a:t>
            </a:r>
            <a:r>
              <a:rPr lang="ko-KR" altLang="en-US" sz="1800" spc="-150" dirty="0">
                <a:solidFill>
                  <a:srgbClr val="008EC0"/>
                </a:solidFill>
                <a:latin typeface="KoPub돋움체 Medium" pitchFamily="2" charset="-127"/>
                <a:ea typeface="KoPub돋움체 Medium" pitchFamily="2" charset="-127"/>
              </a:rPr>
              <a:t>현장 특성 반영</a:t>
            </a:r>
            <a:r>
              <a:rPr lang="en-US" altLang="ko-KR" sz="1800" spc="-150" dirty="0">
                <a:solidFill>
                  <a:srgbClr val="008EC0"/>
                </a:solidFill>
                <a:latin typeface="KoPub돋움체 Medium" pitchFamily="2" charset="-127"/>
                <a:ea typeface="KoPub돋움체 Medium" pitchFamily="2" charset="-127"/>
              </a:rPr>
              <a:t>)</a:t>
            </a:r>
          </a:p>
        </p:txBody>
      </p:sp>
      <p:sp>
        <p:nvSpPr>
          <p:cNvPr id="34" name="제목 49"/>
          <p:cNvSpPr txBox="1">
            <a:spLocks/>
          </p:cNvSpPr>
          <p:nvPr/>
        </p:nvSpPr>
        <p:spPr>
          <a:xfrm>
            <a:off x="3577918" y="4642488"/>
            <a:ext cx="1859006" cy="1116168"/>
          </a:xfrm>
          <a:prstGeom prst="rect">
            <a:avLst/>
          </a:prstGeom>
        </p:spPr>
        <p:txBody>
          <a:bodyPr anchor="ctr"/>
          <a:lstStyle>
            <a:lvl1pPr algn="ctr" defTabSz="914362" rtl="0" eaLnBrk="1" latinLnBrk="1" hangingPunct="1">
              <a:spcBef>
                <a:spcPct val="0"/>
              </a:spcBef>
              <a:buNone/>
              <a:defRPr sz="4400" kern="1200">
                <a:solidFill>
                  <a:schemeClr val="tx1"/>
                </a:solidFill>
                <a:latin typeface="+mj-lt"/>
                <a:ea typeface="+mj-ea"/>
                <a:cs typeface="+mj-cs"/>
              </a:defRPr>
            </a:lvl1pPr>
          </a:lstStyle>
          <a:p>
            <a:pPr>
              <a:lnSpc>
                <a:spcPct val="120000"/>
              </a:lnSpc>
            </a:pPr>
            <a:r>
              <a:rPr lang="ko-KR" altLang="en-US" sz="1800" spc="-150" dirty="0">
                <a:solidFill>
                  <a:srgbClr val="008EC0"/>
                </a:solidFill>
                <a:latin typeface="KoPub돋움체 Bold" pitchFamily="2" charset="-127"/>
                <a:ea typeface="KoPub돋움체 Bold" pitchFamily="2" charset="-127"/>
              </a:rPr>
              <a:t>지역사회 스스로 </a:t>
            </a:r>
            <a:endParaRPr lang="en-US" altLang="ko-KR" sz="1800" spc="-150" dirty="0">
              <a:solidFill>
                <a:srgbClr val="008EC0"/>
              </a:solidFill>
              <a:latin typeface="KoPub돋움체 Bold" pitchFamily="2" charset="-127"/>
              <a:ea typeface="KoPub돋움체 Bold" pitchFamily="2" charset="-127"/>
            </a:endParaRPr>
          </a:p>
          <a:p>
            <a:pPr>
              <a:lnSpc>
                <a:spcPct val="120000"/>
              </a:lnSpc>
            </a:pPr>
            <a:r>
              <a:rPr lang="ko-KR" altLang="en-US" sz="1800" spc="-150" dirty="0">
                <a:solidFill>
                  <a:srgbClr val="008EC0"/>
                </a:solidFill>
                <a:latin typeface="KoPub돋움체 Bold" pitchFamily="2" charset="-127"/>
                <a:ea typeface="KoPub돋움체 Bold" pitchFamily="2" charset="-127"/>
              </a:rPr>
              <a:t>재난안전 </a:t>
            </a:r>
            <a:endParaRPr lang="en-US" altLang="ko-KR" sz="1800" spc="-150" dirty="0">
              <a:solidFill>
                <a:srgbClr val="008EC0"/>
              </a:solidFill>
              <a:latin typeface="KoPub돋움체 Bold" pitchFamily="2" charset="-127"/>
              <a:ea typeface="KoPub돋움체 Bold" pitchFamily="2" charset="-127"/>
            </a:endParaRPr>
          </a:p>
          <a:p>
            <a:pPr>
              <a:lnSpc>
                <a:spcPct val="120000"/>
              </a:lnSpc>
            </a:pPr>
            <a:r>
              <a:rPr lang="ko-KR" altLang="en-US" sz="1800" spc="-150" dirty="0">
                <a:solidFill>
                  <a:srgbClr val="008EC0"/>
                </a:solidFill>
                <a:latin typeface="KoPub돋움체 Bold" pitchFamily="2" charset="-127"/>
                <a:ea typeface="KoPub돋움체 Bold" pitchFamily="2" charset="-127"/>
              </a:rPr>
              <a:t>문제 해결</a:t>
            </a:r>
            <a:endParaRPr lang="en-US" altLang="ko-KR" sz="1800" spc="-150" dirty="0">
              <a:solidFill>
                <a:srgbClr val="008EC0"/>
              </a:solidFill>
              <a:latin typeface="KoPub돋움체 Bold" pitchFamily="2" charset="-127"/>
              <a:ea typeface="KoPub돋움체 Bold" pitchFamily="2" charset="-127"/>
            </a:endParaRPr>
          </a:p>
        </p:txBody>
      </p:sp>
      <p:sp>
        <p:nvSpPr>
          <p:cNvPr id="14" name="모서리가 둥근 직사각형 13"/>
          <p:cNvSpPr/>
          <p:nvPr/>
        </p:nvSpPr>
        <p:spPr>
          <a:xfrm>
            <a:off x="6300192" y="4559300"/>
            <a:ext cx="1440160" cy="571500"/>
          </a:xfrm>
          <a:prstGeom prst="roundRect">
            <a:avLst/>
          </a:prstGeom>
          <a:solidFill>
            <a:srgbClr val="ECF1F8"/>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KoPub돋움체 Bold" pitchFamily="2" charset="-127"/>
              <a:ea typeface="KoPub돋움체 Bold" pitchFamily="2" charset="-127"/>
            </a:endParaRPr>
          </a:p>
        </p:txBody>
      </p:sp>
      <p:sp>
        <p:nvSpPr>
          <p:cNvPr id="35" name="제목 49"/>
          <p:cNvSpPr txBox="1">
            <a:spLocks/>
          </p:cNvSpPr>
          <p:nvPr/>
        </p:nvSpPr>
        <p:spPr>
          <a:xfrm>
            <a:off x="6078856" y="3721100"/>
            <a:ext cx="1859006" cy="1268996"/>
          </a:xfrm>
          <a:prstGeom prst="rect">
            <a:avLst/>
          </a:prstGeom>
        </p:spPr>
        <p:txBody>
          <a:bodyPr anchor="ctr"/>
          <a:lstStyle>
            <a:lvl1pPr algn="ctr" defTabSz="914362" rtl="0" eaLnBrk="1" latinLnBrk="1" hangingPunct="1">
              <a:spcBef>
                <a:spcPct val="0"/>
              </a:spcBef>
              <a:buNone/>
              <a:defRPr sz="4400" kern="1200">
                <a:solidFill>
                  <a:schemeClr val="tx1"/>
                </a:solidFill>
                <a:latin typeface="+mj-lt"/>
                <a:ea typeface="+mj-ea"/>
                <a:cs typeface="+mj-cs"/>
              </a:defRPr>
            </a:lvl1pPr>
          </a:lstStyle>
          <a:p>
            <a:pPr>
              <a:lnSpc>
                <a:spcPct val="120000"/>
              </a:lnSpc>
            </a:pPr>
            <a:r>
              <a:rPr lang="ko-KR" altLang="en-US" sz="1800" spc="-150" dirty="0">
                <a:solidFill>
                  <a:srgbClr val="0070C0"/>
                </a:solidFill>
                <a:latin typeface="KoPub돋움체 Bold" pitchFamily="2" charset="-127"/>
                <a:ea typeface="KoPub돋움체 Bold" pitchFamily="2" charset="-127"/>
              </a:rPr>
              <a:t>지역사회 </a:t>
            </a:r>
            <a:endParaRPr lang="en-US" altLang="ko-KR" sz="1800" spc="-150" dirty="0">
              <a:solidFill>
                <a:srgbClr val="0070C0"/>
              </a:solidFill>
              <a:latin typeface="KoPub돋움체 Bold" pitchFamily="2" charset="-127"/>
              <a:ea typeface="KoPub돋움체 Bold" pitchFamily="2" charset="-127"/>
            </a:endParaRPr>
          </a:p>
          <a:p>
            <a:pPr>
              <a:lnSpc>
                <a:spcPct val="120000"/>
              </a:lnSpc>
            </a:pPr>
            <a:r>
              <a:rPr lang="ko-KR" altLang="en-US" sz="1800" spc="-150" dirty="0">
                <a:solidFill>
                  <a:srgbClr val="0070C0"/>
                </a:solidFill>
                <a:latin typeface="KoPub돋움체 Bold" pitchFamily="2" charset="-127"/>
                <a:ea typeface="KoPub돋움체 Bold" pitchFamily="2" charset="-127"/>
              </a:rPr>
              <a:t>재난안전관리</a:t>
            </a:r>
            <a:br>
              <a:rPr lang="en-US" altLang="ko-KR" sz="1800" spc="-150" dirty="0">
                <a:solidFill>
                  <a:srgbClr val="0070C0"/>
                </a:solidFill>
                <a:latin typeface="KoPub돋움체 Bold" pitchFamily="2" charset="-127"/>
                <a:ea typeface="KoPub돋움체 Bold" pitchFamily="2" charset="-127"/>
              </a:rPr>
            </a:br>
            <a:r>
              <a:rPr lang="ko-KR" altLang="en-US" sz="1800" spc="-150" dirty="0">
                <a:solidFill>
                  <a:srgbClr val="0070C0"/>
                </a:solidFill>
                <a:latin typeface="KoPub돋움체 Bold" pitchFamily="2" charset="-127"/>
                <a:ea typeface="KoPub돋움체 Bold" pitchFamily="2" charset="-127"/>
              </a:rPr>
              <a:t>역량 강화 </a:t>
            </a:r>
            <a:r>
              <a:rPr lang="en-US" altLang="ko-KR" sz="1800" spc="-150" dirty="0">
                <a:solidFill>
                  <a:srgbClr val="0070C0"/>
                </a:solidFill>
                <a:latin typeface="KoPub돋움체 Bold" pitchFamily="2" charset="-127"/>
                <a:ea typeface="KoPub돋움체 Bold" pitchFamily="2" charset="-127"/>
                <a:sym typeface="Wingdings" panose="05000000000000000000" pitchFamily="2" charset="2"/>
              </a:rPr>
              <a:t> </a:t>
            </a:r>
          </a:p>
          <a:p>
            <a:r>
              <a:rPr lang="ko-KR" altLang="en-US" sz="1800" spc="-150" dirty="0">
                <a:solidFill>
                  <a:srgbClr val="0070C0"/>
                </a:solidFill>
                <a:latin typeface="KoPub돋움체 Medium" pitchFamily="2" charset="-127"/>
                <a:ea typeface="KoPub돋움체 Medium" pitchFamily="2" charset="-127"/>
              </a:rPr>
              <a:t>사업 성과의 </a:t>
            </a:r>
            <a:endParaRPr lang="en-US" altLang="ko-KR" sz="1800" spc="-150" dirty="0">
              <a:solidFill>
                <a:srgbClr val="0070C0"/>
              </a:solidFill>
              <a:latin typeface="KoPub돋움체 Medium" pitchFamily="2" charset="-127"/>
              <a:ea typeface="KoPub돋움체 Medium" pitchFamily="2" charset="-127"/>
            </a:endParaRPr>
          </a:p>
          <a:p>
            <a:r>
              <a:rPr lang="ko-KR" altLang="en-US" sz="1800" spc="-150" dirty="0">
                <a:solidFill>
                  <a:srgbClr val="0070C0"/>
                </a:solidFill>
                <a:latin typeface="KoPub돋움체 Medium" pitchFamily="2" charset="-127"/>
                <a:ea typeface="KoPub돋움체 Medium" pitchFamily="2" charset="-127"/>
              </a:rPr>
              <a:t>현장 활용</a:t>
            </a:r>
            <a:endParaRPr lang="en-US" altLang="ko-KR" sz="1800" spc="-150" dirty="0">
              <a:solidFill>
                <a:srgbClr val="0070C0"/>
              </a:solidFill>
              <a:latin typeface="KoPub돋움체 Medium" pitchFamily="2" charset="-127"/>
              <a:ea typeface="KoPub돋움체 Medium" pitchFamily="2" charset="-127"/>
            </a:endParaRPr>
          </a:p>
        </p:txBody>
      </p:sp>
      <p:sp>
        <p:nvSpPr>
          <p:cNvPr id="17"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a:t>
            </a:fld>
            <a:endParaRPr lang="ko-KR" altLang="en-US" dirty="0"/>
          </a:p>
        </p:txBody>
      </p:sp>
    </p:spTree>
    <p:extLst>
      <p:ext uri="{BB962C8B-B14F-4D97-AF65-F5344CB8AC3E}">
        <p14:creationId xmlns:p14="http://schemas.microsoft.com/office/powerpoint/2010/main" val="177150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0" name="직사각형 149"/>
          <p:cNvSpPr/>
          <p:nvPr/>
        </p:nvSpPr>
        <p:spPr>
          <a:xfrm>
            <a:off x="214200" y="417500"/>
            <a:ext cx="4692310" cy="369332"/>
          </a:xfrm>
          <a:prstGeom prst="rect">
            <a:avLst/>
          </a:prstGeom>
        </p:spPr>
        <p:txBody>
          <a:bodyPr wrap="none">
            <a:spAutoFit/>
          </a:bodyPr>
          <a:lstStyle/>
          <a:p>
            <a:pPr defTabSz="1042873" latinLnBrk="1">
              <a:spcAft>
                <a:spcPts val="600"/>
              </a:spcAft>
              <a:buClr>
                <a:schemeClr val="tx1">
                  <a:lumMod val="50000"/>
                  <a:lumOff val="50000"/>
                </a:schemeClr>
              </a:buClr>
            </a:pPr>
            <a:r>
              <a:rPr lang="ko-KR" altLang="en-US"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본 연구의 차별성 및 도전성</a:t>
            </a:r>
            <a:r>
              <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4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제주의 재난안전 문제 반영</a:t>
            </a:r>
            <a:endParaRPr lang="en-US" altLang="ko-KR"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grpSp>
        <p:nvGrpSpPr>
          <p:cNvPr id="176" name="그룹 175"/>
          <p:cNvGrpSpPr/>
          <p:nvPr/>
        </p:nvGrpSpPr>
        <p:grpSpPr>
          <a:xfrm>
            <a:off x="251520" y="1016603"/>
            <a:ext cx="2187375" cy="246221"/>
            <a:chOff x="251520" y="1044884"/>
            <a:chExt cx="2187375" cy="246221"/>
          </a:xfrm>
        </p:grpSpPr>
        <p:grpSp>
          <p:nvGrpSpPr>
            <p:cNvPr id="177" name="그룹 49">
              <a:extLst>
                <a:ext uri="{FF2B5EF4-FFF2-40B4-BE49-F238E27FC236}">
                  <a16:creationId xmlns:a16="http://schemas.microsoft.com/office/drawing/2014/main" id="{5EC4D4DD-0A5D-4DE1-B44B-19BD2AF30577}"/>
                </a:ext>
              </a:extLst>
            </p:cNvPr>
            <p:cNvGrpSpPr/>
            <p:nvPr/>
          </p:nvGrpSpPr>
          <p:grpSpPr>
            <a:xfrm>
              <a:off x="251520" y="1059994"/>
              <a:ext cx="216000" cy="216000"/>
              <a:chOff x="268468" y="4655853"/>
              <a:chExt cx="798138" cy="798137"/>
            </a:xfrm>
          </p:grpSpPr>
          <p:sp>
            <p:nvSpPr>
              <p:cNvPr id="179" name="포인트가 32개인 별 171">
                <a:extLst>
                  <a:ext uri="{FF2B5EF4-FFF2-40B4-BE49-F238E27FC236}">
                    <a16:creationId xmlns:a16="http://schemas.microsoft.com/office/drawing/2014/main" id="{CE799E76-1287-4575-9229-A5391B2A8E97}"/>
                  </a:ext>
                </a:extLst>
              </p:cNvPr>
              <p:cNvSpPr/>
              <p:nvPr/>
            </p:nvSpPr>
            <p:spPr>
              <a:xfrm rot="18900000">
                <a:off x="268468" y="4655853"/>
                <a:ext cx="798137" cy="7981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180" name="포인트가 32개인 별 171">
                <a:extLst>
                  <a:ext uri="{FF2B5EF4-FFF2-40B4-BE49-F238E27FC236}">
                    <a16:creationId xmlns:a16="http://schemas.microsoft.com/office/drawing/2014/main" id="{A148F43F-D4C2-4E4F-8B33-E5846782F853}"/>
                  </a:ext>
                </a:extLst>
              </p:cNvPr>
              <p:cNvSpPr/>
              <p:nvPr/>
            </p:nvSpPr>
            <p:spPr>
              <a:xfrm rot="18900000">
                <a:off x="268468" y="4655853"/>
                <a:ext cx="798138" cy="798137"/>
              </a:xfrm>
              <a:prstGeom prst="ellipse">
                <a:avLst/>
              </a:prstGeom>
              <a:gradFill>
                <a:gsLst>
                  <a:gs pos="100000">
                    <a:schemeClr val="bg1">
                      <a:alpha val="0"/>
                    </a:schemeClr>
                  </a:gs>
                  <a:gs pos="53000">
                    <a:schemeClr val="bg1">
                      <a:alpha val="0"/>
                    </a:schemeClr>
                  </a:gs>
                  <a:gs pos="54000">
                    <a:schemeClr val="bg1">
                      <a:alpha val="1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181" name="포인트가 32개인 별 171">
                <a:extLst>
                  <a:ext uri="{FF2B5EF4-FFF2-40B4-BE49-F238E27FC236}">
                    <a16:creationId xmlns:a16="http://schemas.microsoft.com/office/drawing/2014/main" id="{A148F43F-D4C2-4E4F-8B33-E5846782F853}"/>
                  </a:ext>
                </a:extLst>
              </p:cNvPr>
              <p:cNvSpPr/>
              <p:nvPr/>
            </p:nvSpPr>
            <p:spPr>
              <a:xfrm rot="18900000">
                <a:off x="468003" y="4855387"/>
                <a:ext cx="399069" cy="399069"/>
              </a:xfrm>
              <a:prstGeom prst="ellipse">
                <a:avLst/>
              </a:prstGeom>
              <a:solidFill>
                <a:schemeClr val="bg1"/>
              </a:solidFill>
              <a:ln>
                <a:noFill/>
              </a:ln>
              <a:effectLst>
                <a:innerShdw blurRad="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grpSp>
        <p:sp>
          <p:nvSpPr>
            <p:cNvPr id="178" name="TextBox 177">
              <a:extLst>
                <a:ext uri="{FF2B5EF4-FFF2-40B4-BE49-F238E27FC236}">
                  <a16:creationId xmlns:a16="http://schemas.microsoft.com/office/drawing/2014/main" id="{FFD80164-BA2B-4DAF-9744-0575FA2D8079}"/>
                </a:ext>
              </a:extLst>
            </p:cNvPr>
            <p:cNvSpPr txBox="1"/>
            <p:nvPr/>
          </p:nvSpPr>
          <p:spPr>
            <a:xfrm>
              <a:off x="524910" y="1044884"/>
              <a:ext cx="1913985" cy="246221"/>
            </a:xfrm>
            <a:prstGeom prst="rect">
              <a:avLst/>
            </a:prstGeom>
            <a:noFill/>
          </p:spPr>
          <p:txBody>
            <a:bodyPr wrap="none" lIns="0" tIns="0" rIns="0" bIns="0" rtlCol="0">
              <a:spAutoFit/>
            </a:bodyPr>
            <a:lstStyle/>
            <a:p>
              <a:pPr marL="0" lvl="2" defTabSz="1042873" latinLnBrk="1">
                <a:spcAft>
                  <a:spcPts val="600"/>
                </a:spcAft>
                <a:buClr>
                  <a:schemeClr val="tx1">
                    <a:lumMod val="50000"/>
                    <a:lumOff val="50000"/>
                  </a:schemeClr>
                </a:buClr>
                <a:buSzPct val="80000"/>
                <a:defRPr/>
              </a:pP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제주지역 안전수요 반영</a:t>
              </a:r>
            </a:p>
          </p:txBody>
        </p:sp>
      </p:grpSp>
      <p:sp>
        <p:nvSpPr>
          <p:cNvPr id="182" name="사각형: 둥근 모서리 94">
            <a:extLst>
              <a:ext uri="{FF2B5EF4-FFF2-40B4-BE49-F238E27FC236}">
                <a16:creationId xmlns:a16="http://schemas.microsoft.com/office/drawing/2014/main" id="{55E339AD-7FD7-4EF3-92C9-3F826945549D}"/>
              </a:ext>
            </a:extLst>
          </p:cNvPr>
          <p:cNvSpPr/>
          <p:nvPr/>
        </p:nvSpPr>
        <p:spPr>
          <a:xfrm>
            <a:off x="253174" y="1412776"/>
            <a:ext cx="4212000" cy="5112568"/>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183" name="그룹 182"/>
          <p:cNvGrpSpPr/>
          <p:nvPr/>
        </p:nvGrpSpPr>
        <p:grpSpPr>
          <a:xfrm>
            <a:off x="339295" y="1412776"/>
            <a:ext cx="4039758" cy="360000"/>
            <a:chOff x="5337486" y="981075"/>
            <a:chExt cx="3439378" cy="316990"/>
          </a:xfrm>
        </p:grpSpPr>
        <p:sp>
          <p:nvSpPr>
            <p:cNvPr id="184" name="화살표: 오각형 75">
              <a:extLst>
                <a:ext uri="{FF2B5EF4-FFF2-40B4-BE49-F238E27FC236}">
                  <a16:creationId xmlns:a16="http://schemas.microsoft.com/office/drawing/2014/main" id="{ED230987-2BE0-4FE0-98B3-0C9CCCD11A9C}"/>
                </a:ext>
              </a:extLst>
            </p:cNvPr>
            <p:cNvSpPr/>
            <p:nvPr/>
          </p:nvSpPr>
          <p:spPr>
            <a:xfrm>
              <a:off x="5337486" y="981075"/>
              <a:ext cx="3439378"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85" name="TextBox 184">
              <a:extLst>
                <a:ext uri="{FF2B5EF4-FFF2-40B4-BE49-F238E27FC236}">
                  <a16:creationId xmlns:a16="http://schemas.microsoft.com/office/drawing/2014/main" id="{ACABF9FB-C12D-465C-A470-6E543CF628DD}"/>
                </a:ext>
              </a:extLst>
            </p:cNvPr>
            <p:cNvSpPr txBox="1"/>
            <p:nvPr/>
          </p:nvSpPr>
          <p:spPr>
            <a:xfrm>
              <a:off x="5856862" y="1020330"/>
              <a:ext cx="2400628" cy="238485"/>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제주지역 안전수요</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피해 특성</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반영</a:t>
              </a:r>
            </a:p>
          </p:txBody>
        </p:sp>
      </p:grpSp>
      <p:sp>
        <p:nvSpPr>
          <p:cNvPr id="186" name="사각형: 둥근 모서리 94">
            <a:extLst>
              <a:ext uri="{FF2B5EF4-FFF2-40B4-BE49-F238E27FC236}">
                <a16:creationId xmlns:a16="http://schemas.microsoft.com/office/drawing/2014/main" id="{55E339AD-7FD7-4EF3-92C9-3F826945549D}"/>
              </a:ext>
            </a:extLst>
          </p:cNvPr>
          <p:cNvSpPr/>
          <p:nvPr/>
        </p:nvSpPr>
        <p:spPr>
          <a:xfrm>
            <a:off x="4662350" y="1412776"/>
            <a:ext cx="4212000" cy="5112568"/>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187" name="그룹 186"/>
          <p:cNvGrpSpPr/>
          <p:nvPr/>
        </p:nvGrpSpPr>
        <p:grpSpPr>
          <a:xfrm>
            <a:off x="4748471" y="1412776"/>
            <a:ext cx="4039758" cy="360000"/>
            <a:chOff x="5337486" y="981075"/>
            <a:chExt cx="3439378" cy="316990"/>
          </a:xfrm>
        </p:grpSpPr>
        <p:sp>
          <p:nvSpPr>
            <p:cNvPr id="188" name="화살표: 오각형 75">
              <a:extLst>
                <a:ext uri="{FF2B5EF4-FFF2-40B4-BE49-F238E27FC236}">
                  <a16:creationId xmlns:a16="http://schemas.microsoft.com/office/drawing/2014/main" id="{ED230987-2BE0-4FE0-98B3-0C9CCCD11A9C}"/>
                </a:ext>
              </a:extLst>
            </p:cNvPr>
            <p:cNvSpPr/>
            <p:nvPr/>
          </p:nvSpPr>
          <p:spPr>
            <a:xfrm>
              <a:off x="5337486" y="981075"/>
              <a:ext cx="3439378"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89" name="TextBox 188">
              <a:extLst>
                <a:ext uri="{FF2B5EF4-FFF2-40B4-BE49-F238E27FC236}">
                  <a16:creationId xmlns:a16="http://schemas.microsoft.com/office/drawing/2014/main" id="{ACABF9FB-C12D-465C-A470-6E543CF628DD}"/>
                </a:ext>
              </a:extLst>
            </p:cNvPr>
            <p:cNvSpPr txBox="1"/>
            <p:nvPr/>
          </p:nvSpPr>
          <p:spPr>
            <a:xfrm>
              <a:off x="5708105" y="1020328"/>
              <a:ext cx="2698147" cy="238485"/>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홍수 피해 우려지역의 실시간 안전 관제</a:t>
              </a:r>
            </a:p>
          </p:txBody>
        </p:sp>
      </p:grpSp>
      <p:sp>
        <p:nvSpPr>
          <p:cNvPr id="563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6321" name="_x1121661064" descr="EMB000038a402fe"/>
          <p:cNvPicPr>
            <a:picLocks noChangeAspect="1" noChangeArrowheads="1"/>
          </p:cNvPicPr>
          <p:nvPr/>
        </p:nvPicPr>
        <p:blipFill>
          <a:blip r:embed="rId5" cstate="print"/>
          <a:srcRect/>
          <a:stretch>
            <a:fillRect/>
          </a:stretch>
        </p:blipFill>
        <p:spPr bwMode="auto">
          <a:xfrm>
            <a:off x="310828" y="3789040"/>
            <a:ext cx="4104455" cy="2489200"/>
          </a:xfrm>
          <a:prstGeom prst="rect">
            <a:avLst/>
          </a:prstGeom>
          <a:noFill/>
        </p:spPr>
      </p:pic>
      <p:grpSp>
        <p:nvGrpSpPr>
          <p:cNvPr id="32" name="그룹 31"/>
          <p:cNvGrpSpPr/>
          <p:nvPr/>
        </p:nvGrpSpPr>
        <p:grpSpPr>
          <a:xfrm>
            <a:off x="2401384" y="1951436"/>
            <a:ext cx="1980000" cy="1656184"/>
            <a:chOff x="4790338" y="3614612"/>
            <a:chExt cx="1980000" cy="1470572"/>
          </a:xfrm>
        </p:grpSpPr>
        <p:sp>
          <p:nvSpPr>
            <p:cNvPr id="33" name="TextBox 32"/>
            <p:cNvSpPr txBox="1"/>
            <p:nvPr/>
          </p:nvSpPr>
          <p:spPr>
            <a:xfrm>
              <a:off x="4790338" y="4725184"/>
              <a:ext cx="1980000" cy="360000"/>
            </a:xfrm>
            <a:prstGeom prst="roundRect">
              <a:avLst/>
            </a:prstGeom>
            <a:solidFill>
              <a:schemeClr val="bg1">
                <a:lumMod val="95000"/>
              </a:schemeClr>
            </a:solidFill>
          </p:spPr>
          <p:txBody>
            <a:bodyPr wrap="square" lIns="0" tIns="0" rIns="0" bIns="0" rtlCol="0" anchor="ctr" anchorCtr="0">
              <a:noAutofit/>
            </a:bodyPr>
            <a:lstStyle/>
            <a:p>
              <a:pPr algn="ct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2016</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년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8</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월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25</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일 태풍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차바</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로 인한 하천 범람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출처</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제민일보</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34" name="_x76159680" descr="EMB000036fc05d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2900" y="3614612"/>
              <a:ext cx="1977438" cy="10890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그룹 34"/>
          <p:cNvGrpSpPr/>
          <p:nvPr/>
        </p:nvGrpSpPr>
        <p:grpSpPr>
          <a:xfrm>
            <a:off x="336228" y="1946424"/>
            <a:ext cx="1980000" cy="1656184"/>
            <a:chOff x="6833864" y="3614612"/>
            <a:chExt cx="1980000" cy="1470572"/>
          </a:xfrm>
        </p:grpSpPr>
        <p:sp>
          <p:nvSpPr>
            <p:cNvPr id="36" name="TextBox 35"/>
            <p:cNvSpPr txBox="1"/>
            <p:nvPr/>
          </p:nvSpPr>
          <p:spPr>
            <a:xfrm>
              <a:off x="6833864" y="4725184"/>
              <a:ext cx="1980000" cy="360000"/>
            </a:xfrm>
            <a:prstGeom prst="roundRect">
              <a:avLst/>
            </a:prstGeom>
            <a:solidFill>
              <a:schemeClr val="bg1">
                <a:lumMod val="95000"/>
              </a:schemeClr>
            </a:solidFill>
          </p:spPr>
          <p:txBody>
            <a:bodyPr wrap="square" lIns="0" tIns="0" rIns="0" bIns="0" rtlCol="0" anchor="ctr" anchorCtr="0">
              <a:noAutofit/>
            </a:bodyPr>
            <a:lstStyle/>
            <a:p>
              <a:pPr algn="ct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2018</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년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1</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월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4</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일 태풍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솔릭</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으로 서귀포 </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소정방폭포</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관광객 실종</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출처</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한라일보</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37" name="_x59299160" descr="EMB000036fc05d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3521" y="3614612"/>
              <a:ext cx="1970343" cy="1078243"/>
            </a:xfrm>
            <a:prstGeom prst="rect">
              <a:avLst/>
            </a:prstGeom>
            <a:noFill/>
            <a:extLst>
              <a:ext uri="{909E8E84-426E-40DD-AFC4-6F175D3DCCD1}">
                <a14:hiddenFill xmlns:a14="http://schemas.microsoft.com/office/drawing/2010/main">
                  <a:solidFill>
                    <a:srgbClr val="FFFFFF"/>
                  </a:solidFill>
                </a14:hiddenFill>
              </a:ext>
            </a:extLst>
          </p:spPr>
        </p:pic>
      </p:grpSp>
      <p:sp>
        <p:nvSpPr>
          <p:cNvPr id="542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4273" name="_x657242688" descr="EMB00003aa0c00d"/>
          <p:cNvPicPr>
            <a:picLocks noChangeAspect="1" noChangeArrowheads="1"/>
          </p:cNvPicPr>
          <p:nvPr/>
        </p:nvPicPr>
        <p:blipFill>
          <a:blip r:embed="rId8" cstate="print"/>
          <a:srcRect/>
          <a:stretch>
            <a:fillRect/>
          </a:stretch>
        </p:blipFill>
        <p:spPr bwMode="auto">
          <a:xfrm>
            <a:off x="4788024" y="5188744"/>
            <a:ext cx="1944216" cy="995610"/>
          </a:xfrm>
          <a:prstGeom prst="rect">
            <a:avLst/>
          </a:prstGeom>
          <a:noFill/>
        </p:spPr>
      </p:pic>
      <p:sp>
        <p:nvSpPr>
          <p:cNvPr id="542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4275" name="_x657244272" descr="EMB00003aa0c00e"/>
          <p:cNvPicPr>
            <a:picLocks noChangeAspect="1" noChangeArrowheads="1"/>
          </p:cNvPicPr>
          <p:nvPr/>
        </p:nvPicPr>
        <p:blipFill>
          <a:blip r:embed="rId9" cstate="print"/>
          <a:srcRect/>
          <a:stretch>
            <a:fillRect/>
          </a:stretch>
        </p:blipFill>
        <p:spPr bwMode="auto">
          <a:xfrm>
            <a:off x="6804248" y="5190484"/>
            <a:ext cx="1920825" cy="977280"/>
          </a:xfrm>
          <a:prstGeom prst="rect">
            <a:avLst/>
          </a:prstGeom>
          <a:noFill/>
        </p:spPr>
      </p:pic>
      <p:sp>
        <p:nvSpPr>
          <p:cNvPr id="42" name="TextBox 41"/>
          <p:cNvSpPr txBox="1"/>
          <p:nvPr/>
        </p:nvSpPr>
        <p:spPr>
          <a:xfrm>
            <a:off x="5279380" y="6237312"/>
            <a:ext cx="2952328" cy="216024"/>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현장 중심의 안전지원 서비스 제공</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실시간 안전 감시 및 서비스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5427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4277" name="_x657242112" descr="EMB00003aa0c012"/>
          <p:cNvPicPr>
            <a:picLocks noChangeAspect="1" noChangeArrowheads="1"/>
          </p:cNvPicPr>
          <p:nvPr/>
        </p:nvPicPr>
        <p:blipFill>
          <a:blip r:embed="rId10" cstate="print"/>
          <a:srcRect/>
          <a:stretch>
            <a:fillRect/>
          </a:stretch>
        </p:blipFill>
        <p:spPr bwMode="auto">
          <a:xfrm>
            <a:off x="4860032" y="2780928"/>
            <a:ext cx="3909217" cy="2088232"/>
          </a:xfrm>
          <a:prstGeom prst="rect">
            <a:avLst/>
          </a:prstGeom>
          <a:noFill/>
        </p:spPr>
      </p:pic>
      <p:sp>
        <p:nvSpPr>
          <p:cNvPr id="45" name="사각형: 둥근 위쪽 모서리 55">
            <a:extLst>
              <a:ext uri="{FF2B5EF4-FFF2-40B4-BE49-F238E27FC236}">
                <a16:creationId xmlns:a16="http://schemas.microsoft.com/office/drawing/2014/main" id="{E975BB69-CA2F-4BD9-BA03-3FC0A86E0D2C}"/>
              </a:ext>
            </a:extLst>
          </p:cNvPr>
          <p:cNvSpPr/>
          <p:nvPr/>
        </p:nvSpPr>
        <p:spPr>
          <a:xfrm>
            <a:off x="4803493" y="1844824"/>
            <a:ext cx="3935393" cy="969496"/>
          </a:xfrm>
          <a:prstGeom prst="rect">
            <a:avLst/>
          </a:prstGeom>
          <a:noFill/>
          <a:ln w="6350">
            <a:noFill/>
            <a:round/>
            <a:headEnd/>
            <a:tailEn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88900" indent="-88900" defTabSz="1330364">
              <a:lnSpc>
                <a:spcPct val="150000"/>
              </a:lnSpc>
              <a:buClr>
                <a:srgbClr val="5070B8"/>
              </a:buClr>
              <a:buSzPct val="100000"/>
              <a:buFont typeface="Arial" pitchFamily="34" charset="0"/>
              <a:buChar char="•"/>
            </a:pP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제주만의 홍수 피해 우려지역 식별 및 안전 감시</a:t>
            </a:r>
            <a:endPar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88900" indent="-88900" defTabSz="1330364">
              <a:lnSpc>
                <a:spcPct val="150000"/>
              </a:lnSpc>
              <a:buClr>
                <a:srgbClr val="5070B8"/>
              </a:buClr>
              <a:buSzPct val="100000"/>
            </a:pPr>
            <a:r>
              <a:rPr lang="en-US" altLang="ko-KR" sz="1050" spc="-10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en-US" altLang="ko-KR"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생활권</a:t>
            </a:r>
            <a:r>
              <a:rPr lang="en-US" altLang="ko-KR"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a:t>
            </a:r>
            <a:r>
              <a:rPr lang="ko-KR" altLang="en-US"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복개하천</a:t>
            </a:r>
            <a:r>
              <a:rPr lang="en-US" altLang="ko-KR"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주차장 등</a:t>
            </a:r>
            <a:r>
              <a:rPr lang="en-US" altLang="ko-KR"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하구</a:t>
            </a:r>
            <a:r>
              <a:rPr lang="en-US" altLang="ko-KR"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spc="-80" dirty="0" err="1">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테트라포트</a:t>
            </a:r>
            <a:r>
              <a:rPr lang="ko-KR" altLang="en-US"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등 홍수피해 우려지역 파악</a:t>
            </a:r>
            <a:endParaRPr lang="en-US" altLang="ko-KR" sz="1050" spc="-8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88900" indent="-88900" defTabSz="1330364">
              <a:lnSpc>
                <a:spcPct val="150000"/>
              </a:lnSpc>
              <a:buClr>
                <a:srgbClr val="5070B8"/>
              </a:buClr>
              <a:buSzPct val="100000"/>
            </a:pPr>
            <a:r>
              <a:rPr lang="en-US" altLang="ko-KR"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 </a:t>
            </a:r>
            <a:r>
              <a:rPr lang="ko-KR" altLang="en-US"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지역 맞춤형 안전 서비스 유형화</a:t>
            </a:r>
            <a:endParaRPr lang="en-US" altLang="ko-KR"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88900" indent="-88900" defTabSz="1330364">
              <a:lnSpc>
                <a:spcPct val="150000"/>
              </a:lnSpc>
              <a:buClr>
                <a:srgbClr val="5070B8"/>
              </a:buClr>
              <a:buSzPct val="100000"/>
            </a:pPr>
            <a:r>
              <a:rPr lang="en-US" altLang="ko-KR"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 </a:t>
            </a:r>
            <a:r>
              <a:rPr lang="ko-KR" altLang="en-US"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피해 우려지역의 실시간 안전 관제 및 서비스 제공</a:t>
            </a:r>
          </a:p>
        </p:txBody>
      </p:sp>
      <p:sp>
        <p:nvSpPr>
          <p:cNvPr id="44"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20</a:t>
            </a:fld>
            <a:endParaRPr lang="ko-KR" altLang="en-US" dirty="0"/>
          </a:p>
        </p:txBody>
      </p:sp>
      <p:grpSp>
        <p:nvGrpSpPr>
          <p:cNvPr id="46" name="그룹 45">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47"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8"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49"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0"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51" name="모서리가 둥근 직사각형 50">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2" name="모서리가 둥근 직사각형 51">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58068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0" name="직사각형 149"/>
          <p:cNvSpPr/>
          <p:nvPr/>
        </p:nvSpPr>
        <p:spPr>
          <a:xfrm>
            <a:off x="214200" y="417500"/>
            <a:ext cx="4849404" cy="369332"/>
          </a:xfrm>
          <a:prstGeom prst="rect">
            <a:avLst/>
          </a:prstGeom>
        </p:spPr>
        <p:txBody>
          <a:bodyPr wrap="none">
            <a:spAutoFit/>
          </a:bodyPr>
          <a:lstStyle/>
          <a:p>
            <a:pPr defTabSz="1042873" latinLnBrk="1">
              <a:spcAft>
                <a:spcPts val="600"/>
              </a:spcAft>
              <a:buClr>
                <a:schemeClr val="tx1">
                  <a:lumMod val="50000"/>
                  <a:lumOff val="50000"/>
                </a:schemeClr>
              </a:buClr>
            </a:pPr>
            <a:r>
              <a:rPr lang="ko-KR" altLang="en-US"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본 연구의 차별성 및 도전성</a:t>
            </a:r>
            <a:r>
              <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4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제주만의 재난안전 환경 고려</a:t>
            </a:r>
            <a:endParaRPr lang="en-US" altLang="ko-KR"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grpSp>
        <p:nvGrpSpPr>
          <p:cNvPr id="176" name="그룹 175"/>
          <p:cNvGrpSpPr/>
          <p:nvPr/>
        </p:nvGrpSpPr>
        <p:grpSpPr>
          <a:xfrm>
            <a:off x="251520" y="1016603"/>
            <a:ext cx="5247509" cy="246221"/>
            <a:chOff x="251520" y="1044884"/>
            <a:chExt cx="5247509" cy="246221"/>
          </a:xfrm>
        </p:grpSpPr>
        <p:grpSp>
          <p:nvGrpSpPr>
            <p:cNvPr id="177" name="그룹 49">
              <a:extLst>
                <a:ext uri="{FF2B5EF4-FFF2-40B4-BE49-F238E27FC236}">
                  <a16:creationId xmlns:a16="http://schemas.microsoft.com/office/drawing/2014/main" id="{5EC4D4DD-0A5D-4DE1-B44B-19BD2AF30577}"/>
                </a:ext>
              </a:extLst>
            </p:cNvPr>
            <p:cNvGrpSpPr/>
            <p:nvPr/>
          </p:nvGrpSpPr>
          <p:grpSpPr>
            <a:xfrm>
              <a:off x="251520" y="1059994"/>
              <a:ext cx="216000" cy="216000"/>
              <a:chOff x="268468" y="4655853"/>
              <a:chExt cx="798138" cy="798137"/>
            </a:xfrm>
          </p:grpSpPr>
          <p:sp>
            <p:nvSpPr>
              <p:cNvPr id="179" name="포인트가 32개인 별 171">
                <a:extLst>
                  <a:ext uri="{FF2B5EF4-FFF2-40B4-BE49-F238E27FC236}">
                    <a16:creationId xmlns:a16="http://schemas.microsoft.com/office/drawing/2014/main" id="{CE799E76-1287-4575-9229-A5391B2A8E97}"/>
                  </a:ext>
                </a:extLst>
              </p:cNvPr>
              <p:cNvSpPr/>
              <p:nvPr/>
            </p:nvSpPr>
            <p:spPr>
              <a:xfrm rot="18900000">
                <a:off x="268468" y="4655853"/>
                <a:ext cx="798137" cy="7981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180" name="포인트가 32개인 별 171">
                <a:extLst>
                  <a:ext uri="{FF2B5EF4-FFF2-40B4-BE49-F238E27FC236}">
                    <a16:creationId xmlns:a16="http://schemas.microsoft.com/office/drawing/2014/main" id="{A148F43F-D4C2-4E4F-8B33-E5846782F853}"/>
                  </a:ext>
                </a:extLst>
              </p:cNvPr>
              <p:cNvSpPr/>
              <p:nvPr/>
            </p:nvSpPr>
            <p:spPr>
              <a:xfrm rot="18900000">
                <a:off x="268468" y="4655853"/>
                <a:ext cx="798138" cy="798137"/>
              </a:xfrm>
              <a:prstGeom prst="ellipse">
                <a:avLst/>
              </a:prstGeom>
              <a:gradFill>
                <a:gsLst>
                  <a:gs pos="100000">
                    <a:schemeClr val="bg1">
                      <a:alpha val="0"/>
                    </a:schemeClr>
                  </a:gs>
                  <a:gs pos="53000">
                    <a:schemeClr val="bg1">
                      <a:alpha val="0"/>
                    </a:schemeClr>
                  </a:gs>
                  <a:gs pos="54000">
                    <a:schemeClr val="bg1">
                      <a:alpha val="1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181" name="포인트가 32개인 별 171">
                <a:extLst>
                  <a:ext uri="{FF2B5EF4-FFF2-40B4-BE49-F238E27FC236}">
                    <a16:creationId xmlns:a16="http://schemas.microsoft.com/office/drawing/2014/main" id="{A148F43F-D4C2-4E4F-8B33-E5846782F853}"/>
                  </a:ext>
                </a:extLst>
              </p:cNvPr>
              <p:cNvSpPr/>
              <p:nvPr/>
            </p:nvSpPr>
            <p:spPr>
              <a:xfrm rot="18900000">
                <a:off x="468003" y="4855387"/>
                <a:ext cx="399069" cy="399069"/>
              </a:xfrm>
              <a:prstGeom prst="ellipse">
                <a:avLst/>
              </a:prstGeom>
              <a:solidFill>
                <a:schemeClr val="bg1"/>
              </a:solidFill>
              <a:ln>
                <a:noFill/>
              </a:ln>
              <a:effectLst>
                <a:innerShdw blurRad="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grpSp>
        <p:sp>
          <p:nvSpPr>
            <p:cNvPr id="178" name="TextBox 177">
              <a:extLst>
                <a:ext uri="{FF2B5EF4-FFF2-40B4-BE49-F238E27FC236}">
                  <a16:creationId xmlns:a16="http://schemas.microsoft.com/office/drawing/2014/main" id="{FFD80164-BA2B-4DAF-9744-0575FA2D8079}"/>
                </a:ext>
              </a:extLst>
            </p:cNvPr>
            <p:cNvSpPr txBox="1"/>
            <p:nvPr/>
          </p:nvSpPr>
          <p:spPr>
            <a:xfrm>
              <a:off x="524910" y="1044884"/>
              <a:ext cx="4974119" cy="246221"/>
            </a:xfrm>
            <a:prstGeom prst="rect">
              <a:avLst/>
            </a:prstGeom>
            <a:noFill/>
          </p:spPr>
          <p:txBody>
            <a:bodyPr wrap="none" lIns="0" tIns="0" rIns="0" bIns="0" rtlCol="0">
              <a:spAutoFit/>
            </a:bodyPr>
            <a:lstStyle/>
            <a:p>
              <a:pPr marL="0" lvl="2" defTabSz="1042873" latinLnBrk="1">
                <a:spcAft>
                  <a:spcPts val="600"/>
                </a:spcAft>
                <a:buClr>
                  <a:schemeClr val="tx1">
                    <a:lumMod val="50000"/>
                    <a:lumOff val="50000"/>
                  </a:schemeClr>
                </a:buClr>
                <a:buSzPct val="80000"/>
                <a:defRPr/>
              </a:pP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제주만의 독특한 수문환경 고려</a:t>
              </a:r>
              <a:r>
                <a:rPr lang="en-US" altLang="ko-KR"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저류지</a:t>
              </a:r>
              <a:r>
                <a:rPr lang="en-US" altLang="ko-KR"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지하수</a:t>
              </a:r>
              <a:r>
                <a:rPr lang="en-US" altLang="ko-KR"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유출자료 등</a:t>
              </a:r>
              <a:r>
                <a:rPr lang="en-US" altLang="ko-KR"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a:t>
              </a:r>
              <a:endPar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grpSp>
      <p:sp>
        <p:nvSpPr>
          <p:cNvPr id="182" name="사각형: 둥근 모서리 94">
            <a:extLst>
              <a:ext uri="{FF2B5EF4-FFF2-40B4-BE49-F238E27FC236}">
                <a16:creationId xmlns:a16="http://schemas.microsoft.com/office/drawing/2014/main" id="{55E339AD-7FD7-4EF3-92C9-3F826945549D}"/>
              </a:ext>
            </a:extLst>
          </p:cNvPr>
          <p:cNvSpPr/>
          <p:nvPr/>
        </p:nvSpPr>
        <p:spPr>
          <a:xfrm>
            <a:off x="253174" y="1412776"/>
            <a:ext cx="4212000" cy="5112568"/>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183" name="그룹 182"/>
          <p:cNvGrpSpPr/>
          <p:nvPr/>
        </p:nvGrpSpPr>
        <p:grpSpPr>
          <a:xfrm>
            <a:off x="339295" y="1412776"/>
            <a:ext cx="4039758" cy="360000"/>
            <a:chOff x="5337486" y="981075"/>
            <a:chExt cx="3439378" cy="316990"/>
          </a:xfrm>
        </p:grpSpPr>
        <p:sp>
          <p:nvSpPr>
            <p:cNvPr id="184" name="화살표: 오각형 75">
              <a:extLst>
                <a:ext uri="{FF2B5EF4-FFF2-40B4-BE49-F238E27FC236}">
                  <a16:creationId xmlns:a16="http://schemas.microsoft.com/office/drawing/2014/main" id="{ED230987-2BE0-4FE0-98B3-0C9CCCD11A9C}"/>
                </a:ext>
              </a:extLst>
            </p:cNvPr>
            <p:cNvSpPr/>
            <p:nvPr/>
          </p:nvSpPr>
          <p:spPr>
            <a:xfrm>
              <a:off x="5337486" y="981075"/>
              <a:ext cx="3439378"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85" name="TextBox 184">
              <a:extLst>
                <a:ext uri="{FF2B5EF4-FFF2-40B4-BE49-F238E27FC236}">
                  <a16:creationId xmlns:a16="http://schemas.microsoft.com/office/drawing/2014/main" id="{ACABF9FB-C12D-465C-A470-6E543CF628DD}"/>
                </a:ext>
              </a:extLst>
            </p:cNvPr>
            <p:cNvSpPr txBox="1"/>
            <p:nvPr/>
          </p:nvSpPr>
          <p:spPr>
            <a:xfrm>
              <a:off x="5784532" y="1020330"/>
              <a:ext cx="2545293" cy="238485"/>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저류지 등 제주 여건 고려한 수문해석</a:t>
              </a:r>
            </a:p>
          </p:txBody>
        </p:sp>
      </p:grpSp>
      <p:sp>
        <p:nvSpPr>
          <p:cNvPr id="186" name="사각형: 둥근 모서리 94">
            <a:extLst>
              <a:ext uri="{FF2B5EF4-FFF2-40B4-BE49-F238E27FC236}">
                <a16:creationId xmlns:a16="http://schemas.microsoft.com/office/drawing/2014/main" id="{55E339AD-7FD7-4EF3-92C9-3F826945549D}"/>
              </a:ext>
            </a:extLst>
          </p:cNvPr>
          <p:cNvSpPr/>
          <p:nvPr/>
        </p:nvSpPr>
        <p:spPr>
          <a:xfrm>
            <a:off x="4662350" y="1412776"/>
            <a:ext cx="4212000" cy="5112568"/>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187" name="그룹 186"/>
          <p:cNvGrpSpPr/>
          <p:nvPr/>
        </p:nvGrpSpPr>
        <p:grpSpPr>
          <a:xfrm>
            <a:off x="4748471" y="1412776"/>
            <a:ext cx="4039758" cy="360000"/>
            <a:chOff x="5337486" y="981075"/>
            <a:chExt cx="3439378" cy="316990"/>
          </a:xfrm>
        </p:grpSpPr>
        <p:sp>
          <p:nvSpPr>
            <p:cNvPr id="188" name="화살표: 오각형 75">
              <a:extLst>
                <a:ext uri="{FF2B5EF4-FFF2-40B4-BE49-F238E27FC236}">
                  <a16:creationId xmlns:a16="http://schemas.microsoft.com/office/drawing/2014/main" id="{ED230987-2BE0-4FE0-98B3-0C9CCCD11A9C}"/>
                </a:ext>
              </a:extLst>
            </p:cNvPr>
            <p:cNvSpPr/>
            <p:nvPr/>
          </p:nvSpPr>
          <p:spPr>
            <a:xfrm>
              <a:off x="5337486" y="981075"/>
              <a:ext cx="3439378"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189" name="TextBox 188">
              <a:extLst>
                <a:ext uri="{FF2B5EF4-FFF2-40B4-BE49-F238E27FC236}">
                  <a16:creationId xmlns:a16="http://schemas.microsoft.com/office/drawing/2014/main" id="{ACABF9FB-C12D-465C-A470-6E543CF628DD}"/>
                </a:ext>
              </a:extLst>
            </p:cNvPr>
            <p:cNvSpPr txBox="1"/>
            <p:nvPr/>
          </p:nvSpPr>
          <p:spPr>
            <a:xfrm>
              <a:off x="6249921" y="1020328"/>
              <a:ext cx="1614521" cy="238485"/>
            </a:xfrm>
            <a:prstGeom prst="rect">
              <a:avLst/>
            </a:prstGeom>
            <a:noFill/>
          </p:spPr>
          <p:txBody>
            <a:bodyPr wrap="none" lIns="0" tIns="0" rIns="0" bIns="0" rtlCol="0" anchor="ctr" anchorCtr="0">
              <a:spAutoFit/>
            </a:bodyPr>
            <a:lstStyle/>
            <a:p>
              <a:pPr algn="ctr" fontAlgn="base">
                <a:lnSpc>
                  <a:spcPct val="110000"/>
                </a:lnSpc>
                <a:spcBef>
                  <a:spcPts val="400"/>
                </a:spcBef>
                <a:spcAft>
                  <a:spcPts val="300"/>
                </a:spcAft>
                <a:buClr>
                  <a:schemeClr val="tx1">
                    <a:lumMod val="50000"/>
                    <a:lumOff val="50000"/>
                  </a:schemeClr>
                </a:buClr>
                <a:buSzPct val="80000"/>
                <a:defRPr/>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홍수량 </a:t>
              </a:r>
              <a:r>
                <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DB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신뢰도 확보</a:t>
              </a:r>
            </a:p>
          </p:txBody>
        </p:sp>
      </p:grpSp>
      <p:sp>
        <p:nvSpPr>
          <p:cNvPr id="191" name="사각형: 둥근 위쪽 모서리 55">
            <a:extLst>
              <a:ext uri="{FF2B5EF4-FFF2-40B4-BE49-F238E27FC236}">
                <a16:creationId xmlns:a16="http://schemas.microsoft.com/office/drawing/2014/main" id="{E975BB69-CA2F-4BD9-BA03-3FC0A86E0D2C}"/>
              </a:ext>
            </a:extLst>
          </p:cNvPr>
          <p:cNvSpPr/>
          <p:nvPr/>
        </p:nvSpPr>
        <p:spPr>
          <a:xfrm>
            <a:off x="4803493" y="1844824"/>
            <a:ext cx="3935393" cy="969496"/>
          </a:xfrm>
          <a:prstGeom prst="rect">
            <a:avLst/>
          </a:prstGeom>
          <a:noFill/>
          <a:ln w="6350">
            <a:noFill/>
            <a:round/>
            <a:headEnd/>
            <a:tailEn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88900" indent="-88900" defTabSz="1330364">
              <a:lnSpc>
                <a:spcPct val="150000"/>
              </a:lnSpc>
              <a:buClr>
                <a:srgbClr val="5070B8"/>
              </a:buClr>
              <a:buSzPct val="100000"/>
              <a:buFont typeface="Arial" pitchFamily="34" charset="0"/>
              <a:buChar char="•"/>
            </a:pP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2022</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년도 제주특별자치도 하천정비사업 추진실태 성과감사 결과</a:t>
            </a: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(2022.03.29)</a:t>
            </a:r>
          </a:p>
          <a:p>
            <a:pPr marL="88900" indent="-88900" defTabSz="1330364">
              <a:lnSpc>
                <a:spcPct val="150000"/>
              </a:lnSpc>
              <a:buClr>
                <a:srgbClr val="5070B8"/>
              </a:buClr>
              <a:buSzPct val="100000"/>
            </a:pPr>
            <a:r>
              <a:rPr lang="en-US" altLang="ko-KR" sz="1050" spc="-10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en-US" altLang="ko-KR"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홍수량 하천 유속 및 수위 </a:t>
            </a:r>
            <a:r>
              <a:rPr lang="ko-KR" altLang="en-US" sz="1050" dirty="0" err="1">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관측값에</a:t>
            </a:r>
            <a:r>
              <a:rPr lang="ko-KR" altLang="en-US"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이상치 다수 포함</a:t>
            </a:r>
            <a:endParaRPr lang="en-US" altLang="ko-KR" sz="10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88900" indent="-88900" defTabSz="1330364">
              <a:lnSpc>
                <a:spcPct val="150000"/>
              </a:lnSpc>
              <a:buClr>
                <a:srgbClr val="5070B8"/>
              </a:buClr>
              <a:buSzPct val="100000"/>
              <a:buFont typeface="Arial" pitchFamily="34" charset="0"/>
              <a:buChar char="•"/>
            </a:pPr>
            <a:r>
              <a:rPr lang="ko-KR" altLang="en-US" sz="1050" spc="-100" dirty="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rPr>
              <a:t>기존 </a:t>
            </a:r>
            <a:r>
              <a:rPr lang="en-US" altLang="ko-KR" sz="1050" spc="-100" dirty="0" err="1">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rPr>
              <a:t>Kalesto</a:t>
            </a:r>
            <a:r>
              <a:rPr lang="en-US" altLang="ko-KR" sz="1050" spc="-100" dirty="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rPr>
              <a:t> </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자료</a:t>
            </a: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제주도청</a:t>
            </a: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spc="-70" dirty="0" err="1">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행정시</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등</a:t>
            </a: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검토</a:t>
            </a: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 </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강우</a:t>
            </a:r>
            <a:r>
              <a:rPr lang="en-US" altLang="ko-KR"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a:t>
            </a:r>
            <a:r>
              <a:rPr lang="ko-KR" altLang="en-US" sz="1050" spc="-7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유출 관측 등을 통한 신뢰도 확보</a:t>
            </a:r>
            <a:endParaRPr lang="ko-KR" altLang="en-US" sz="1050" dirty="0">
              <a:ln>
                <a:solidFill>
                  <a:schemeClr val="bg1">
                    <a:lumMod val="85000"/>
                    <a:alpha val="0"/>
                  </a:schemeClr>
                </a:solidFill>
              </a:ln>
              <a:solidFill>
                <a:srgbClr val="FF0000"/>
              </a:solidFill>
              <a:latin typeface="KoPub돋움체 Medium" panose="02020603020101020101" pitchFamily="18" charset="-127"/>
              <a:ea typeface="KoPub돋움체 Medium" panose="02020603020101020101" pitchFamily="18" charset="-127"/>
            </a:endParaRPr>
          </a:p>
        </p:txBody>
      </p:sp>
      <p:pic>
        <p:nvPicPr>
          <p:cNvPr id="1026" name="Picture 2"/>
          <p:cNvPicPr>
            <a:picLocks noChangeAspect="1" noChangeArrowheads="1"/>
          </p:cNvPicPr>
          <p:nvPr/>
        </p:nvPicPr>
        <p:blipFill>
          <a:blip r:embed="rId5" cstate="print"/>
          <a:srcRect/>
          <a:stretch>
            <a:fillRect/>
          </a:stretch>
        </p:blipFill>
        <p:spPr bwMode="auto">
          <a:xfrm>
            <a:off x="395536" y="5157192"/>
            <a:ext cx="3888432" cy="1296144"/>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382836" y="1957240"/>
            <a:ext cx="2088232" cy="1728192"/>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1907704" y="3789040"/>
            <a:ext cx="2520280" cy="1296144"/>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395536" y="3789040"/>
            <a:ext cx="1458089" cy="1296144"/>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2483768" y="2065763"/>
            <a:ext cx="1963267" cy="1618085"/>
          </a:xfrm>
          <a:prstGeom prst="rect">
            <a:avLst/>
          </a:prstGeom>
          <a:noFill/>
          <a:ln w="9525">
            <a:noFill/>
            <a:miter lim="800000"/>
            <a:headEnd/>
            <a:tailEnd/>
          </a:ln>
        </p:spPr>
      </p:pic>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33" name="_x657242976" descr="EMB00003aa0bffd"/>
          <p:cNvPicPr>
            <a:picLocks noChangeAspect="1" noChangeArrowheads="1"/>
          </p:cNvPicPr>
          <p:nvPr/>
        </p:nvPicPr>
        <p:blipFill>
          <a:blip r:embed="rId10" cstate="print"/>
          <a:srcRect/>
          <a:stretch>
            <a:fillRect/>
          </a:stretch>
        </p:blipFill>
        <p:spPr bwMode="auto">
          <a:xfrm>
            <a:off x="4860032" y="4579492"/>
            <a:ext cx="3744416" cy="1657820"/>
          </a:xfrm>
          <a:prstGeom prst="rect">
            <a:avLst/>
          </a:prstGeom>
          <a:noFill/>
        </p:spPr>
      </p:pic>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35" name="_x657243336" descr="EMB00003aa0bffe"/>
          <p:cNvPicPr>
            <a:picLocks noChangeAspect="1" noChangeArrowheads="1"/>
          </p:cNvPicPr>
          <p:nvPr/>
        </p:nvPicPr>
        <p:blipFill>
          <a:blip r:embed="rId11" cstate="print"/>
          <a:srcRect/>
          <a:stretch>
            <a:fillRect/>
          </a:stretch>
        </p:blipFill>
        <p:spPr bwMode="auto">
          <a:xfrm>
            <a:off x="4860032" y="2636912"/>
            <a:ext cx="3744416" cy="1639193"/>
          </a:xfrm>
          <a:prstGeom prst="rect">
            <a:avLst/>
          </a:prstGeom>
          <a:noFill/>
        </p:spPr>
      </p:pic>
      <p:sp>
        <p:nvSpPr>
          <p:cNvPr id="42" name="TextBox 41"/>
          <p:cNvSpPr txBox="1"/>
          <p:nvPr/>
        </p:nvSpPr>
        <p:spPr>
          <a:xfrm>
            <a:off x="5580112" y="4293096"/>
            <a:ext cx="2520280" cy="216024"/>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독사천</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오장교</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(2019.05.01.~2019.09.30.)</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43" name="TextBox 42"/>
          <p:cNvSpPr txBox="1"/>
          <p:nvPr/>
        </p:nvSpPr>
        <p:spPr>
          <a:xfrm>
            <a:off x="5580112" y="6261695"/>
            <a:ext cx="2520280" cy="216024"/>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산지천</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산지</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1</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교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(2019.05.01.~2019.09.30.)</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40"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21</a:t>
            </a:fld>
            <a:endParaRPr lang="ko-KR" altLang="en-US" dirty="0"/>
          </a:p>
        </p:txBody>
      </p:sp>
      <p:grpSp>
        <p:nvGrpSpPr>
          <p:cNvPr id="41" name="그룹 40">
            <a:extLst>
              <a:ext uri="{FF2B5EF4-FFF2-40B4-BE49-F238E27FC236}">
                <a16:creationId xmlns:a16="http://schemas.microsoft.com/office/drawing/2014/main" id="{0CD3DFA6-2240-486C-8F54-2E0F981B888E}"/>
              </a:ext>
            </a:extLst>
          </p:cNvPr>
          <p:cNvGrpSpPr/>
          <p:nvPr/>
        </p:nvGrpSpPr>
        <p:grpSpPr>
          <a:xfrm>
            <a:off x="5623626" y="180431"/>
            <a:ext cx="2695047" cy="234801"/>
            <a:chOff x="8739041" y="132416"/>
            <a:chExt cx="2695047" cy="234801"/>
          </a:xfrm>
        </p:grpSpPr>
        <p:sp>
          <p:nvSpPr>
            <p:cNvPr id="44" name="모서리가 둥근 직사각형 43">
              <a:extLst>
                <a:ext uri="{FF2B5EF4-FFF2-40B4-BE49-F238E27FC236}">
                  <a16:creationId xmlns:a16="http://schemas.microsoft.com/office/drawing/2014/main" id="{A224C465-74A7-41C6-95C5-3497B96B0D9F}"/>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5" name="모서리가 둥근 직사각형 44">
              <a:extLst>
                <a:ext uri="{FF2B5EF4-FFF2-40B4-BE49-F238E27FC236}">
                  <a16:creationId xmlns:a16="http://schemas.microsoft.com/office/drawing/2014/main" id="{18187B78-3EE7-4183-94F4-113C5BF89035}"/>
                </a:ext>
              </a:extLst>
            </p:cNvPr>
            <p:cNvSpPr/>
            <p:nvPr/>
          </p:nvSpPr>
          <p:spPr>
            <a:xfrm>
              <a:off x="9053072" y="132416"/>
              <a:ext cx="175743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 목표 및 내용</a:t>
              </a:r>
            </a:p>
          </p:txBody>
        </p:sp>
        <p:sp>
          <p:nvSpPr>
            <p:cNvPr id="46" name="모서리가 둥근 직사각형 46">
              <a:extLst>
                <a:ext uri="{FF2B5EF4-FFF2-40B4-BE49-F238E27FC236}">
                  <a16:creationId xmlns:a16="http://schemas.microsoft.com/office/drawing/2014/main" id="{051B76BA-67EF-4B6D-A67C-3A15FD8E9BDF}"/>
                </a:ext>
              </a:extLst>
            </p:cNvPr>
            <p:cNvSpPr/>
            <p:nvPr/>
          </p:nvSpPr>
          <p:spPr>
            <a:xfrm>
              <a:off x="108763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7" name="모서리가 둥근 직사각형 53">
              <a:extLst>
                <a:ext uri="{FF2B5EF4-FFF2-40B4-BE49-F238E27FC236}">
                  <a16:creationId xmlns:a16="http://schemas.microsoft.com/office/drawing/2014/main" id="{9BEAA71E-E1D8-49AD-9804-8D27C41D1AE4}"/>
                </a:ext>
              </a:extLst>
            </p:cNvPr>
            <p:cNvSpPr/>
            <p:nvPr/>
          </p:nvSpPr>
          <p:spPr>
            <a:xfrm>
              <a:off x="1118812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8" name="모서리가 둥근 직사각형 47">
            <a:extLst>
              <a:ext uri="{FF2B5EF4-FFF2-40B4-BE49-F238E27FC236}">
                <a16:creationId xmlns:a16="http://schemas.microsoft.com/office/drawing/2014/main" id="{AB1AE3CF-D32B-4DCB-86C8-066CA9EE39FE}"/>
              </a:ext>
            </a:extLst>
          </p:cNvPr>
          <p:cNvSpPr/>
          <p:nvPr/>
        </p:nvSpPr>
        <p:spPr>
          <a:xfrm>
            <a:off x="8371963" y="183643"/>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9" name="모서리가 둥근 직사각형 48">
            <a:extLst>
              <a:ext uri="{FF2B5EF4-FFF2-40B4-BE49-F238E27FC236}">
                <a16:creationId xmlns:a16="http://schemas.microsoft.com/office/drawing/2014/main" id="{C60C7C84-7302-48B1-AA8D-F1952C702B56}"/>
              </a:ext>
            </a:extLst>
          </p:cNvPr>
          <p:cNvSpPr/>
          <p:nvPr/>
        </p:nvSpPr>
        <p:spPr>
          <a:xfrm>
            <a:off x="8673594" y="181899"/>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18355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그룹 33">
            <a:extLst>
              <a:ext uri="{FF2B5EF4-FFF2-40B4-BE49-F238E27FC236}">
                <a16:creationId xmlns:a16="http://schemas.microsoft.com/office/drawing/2014/main" id="{4B95A0DA-644F-4BFA-9447-BF789A5E384B}"/>
              </a:ext>
            </a:extLst>
          </p:cNvPr>
          <p:cNvGrpSpPr/>
          <p:nvPr/>
        </p:nvGrpSpPr>
        <p:grpSpPr>
          <a:xfrm>
            <a:off x="4362994" y="2062783"/>
            <a:ext cx="4713292" cy="943021"/>
            <a:chOff x="4362994" y="773914"/>
            <a:chExt cx="4713292" cy="943021"/>
          </a:xfrm>
        </p:grpSpPr>
        <p:grpSp>
          <p:nvGrpSpPr>
            <p:cNvPr id="17" name="그룹 16">
              <a:extLst>
                <a:ext uri="{FF2B5EF4-FFF2-40B4-BE49-F238E27FC236}">
                  <a16:creationId xmlns:a16="http://schemas.microsoft.com/office/drawing/2014/main" id="{E59F325F-3C38-4B15-B34B-4C69F37F6EDE}"/>
                </a:ext>
              </a:extLst>
            </p:cNvPr>
            <p:cNvGrpSpPr/>
            <p:nvPr/>
          </p:nvGrpSpPr>
          <p:grpSpPr>
            <a:xfrm>
              <a:off x="4362994" y="773914"/>
              <a:ext cx="4713292" cy="943021"/>
              <a:chOff x="60960" y="3543240"/>
              <a:chExt cx="9233040" cy="1847319"/>
            </a:xfrm>
          </p:grpSpPr>
          <p:pic>
            <p:nvPicPr>
              <p:cNvPr id="7" name="그림 6">
                <a:extLst>
                  <a:ext uri="{FF2B5EF4-FFF2-40B4-BE49-F238E27FC236}">
                    <a16:creationId xmlns:a16="http://schemas.microsoft.com/office/drawing/2014/main" id="{5DB552F0-E95A-4558-8B6C-3D5BF6B34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00" y="3576970"/>
                <a:ext cx="9144000" cy="1813589"/>
              </a:xfrm>
              <a:prstGeom prst="rect">
                <a:avLst/>
              </a:prstGeom>
            </p:spPr>
          </p:pic>
          <p:pic>
            <p:nvPicPr>
              <p:cNvPr id="4" name="그림 3">
                <a:extLst>
                  <a:ext uri="{FF2B5EF4-FFF2-40B4-BE49-F238E27FC236}">
                    <a16:creationId xmlns:a16="http://schemas.microsoft.com/office/drawing/2014/main" id="{12ED2395-4F82-4052-86EB-B9812470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3543240"/>
                <a:ext cx="1818321" cy="1293691"/>
              </a:xfrm>
              <a:prstGeom prst="rect">
                <a:avLst/>
              </a:prstGeom>
            </p:spPr>
          </p:pic>
        </p:grpSp>
        <p:sp>
          <p:nvSpPr>
            <p:cNvPr id="41" name="TextBox 40">
              <a:extLst>
                <a:ext uri="{FF2B5EF4-FFF2-40B4-BE49-F238E27FC236}">
                  <a16:creationId xmlns:a16="http://schemas.microsoft.com/office/drawing/2014/main" id="{5D88A726-1B83-448D-B614-ED85DFB5790A}"/>
                </a:ext>
              </a:extLst>
            </p:cNvPr>
            <p:cNvSpPr txBox="1"/>
            <p:nvPr/>
          </p:nvSpPr>
          <p:spPr>
            <a:xfrm>
              <a:off x="4537167" y="844476"/>
              <a:ext cx="592182" cy="523220"/>
            </a:xfrm>
            <a:prstGeom prst="rect">
              <a:avLst/>
            </a:prstGeom>
            <a:noFill/>
          </p:spPr>
          <p:txBody>
            <a:bodyPr wrap="square" rtlCol="0">
              <a:spAutoFit/>
            </a:bodyPr>
            <a:lstStyle/>
            <a:p>
              <a:r>
                <a:rPr lang="en-US" altLang="ko-KR" sz="2800" dirty="0">
                  <a:solidFill>
                    <a:schemeClr val="bg1"/>
                  </a:solidFill>
                  <a:latin typeface="KoPub바탕체 Bold" panose="00000800000000000000" pitchFamily="2" charset="-127"/>
                  <a:ea typeface="KoPub바탕체 Bold" panose="00000800000000000000" pitchFamily="2" charset="-127"/>
                </a:rPr>
                <a:t>Ⅲ</a:t>
              </a:r>
              <a:endParaRPr lang="ko-KR" altLang="en-US" sz="2800" dirty="0">
                <a:solidFill>
                  <a:schemeClr val="bg1"/>
                </a:solidFill>
                <a:latin typeface="KoPub바탕체 Bold" panose="00000800000000000000" pitchFamily="2" charset="-127"/>
                <a:ea typeface="KoPub바탕체 Bold" panose="00000800000000000000" pitchFamily="2" charset="-127"/>
              </a:endParaRPr>
            </a:p>
          </p:txBody>
        </p:sp>
        <p:sp>
          <p:nvSpPr>
            <p:cNvPr id="42" name="TextBox 41">
              <a:extLst>
                <a:ext uri="{FF2B5EF4-FFF2-40B4-BE49-F238E27FC236}">
                  <a16:creationId xmlns:a16="http://schemas.microsoft.com/office/drawing/2014/main" id="{2AD28A51-684D-4E15-A7E7-756FDF87C475}"/>
                </a:ext>
              </a:extLst>
            </p:cNvPr>
            <p:cNvSpPr txBox="1"/>
            <p:nvPr/>
          </p:nvSpPr>
          <p:spPr>
            <a:xfrm>
              <a:off x="5403669" y="906031"/>
              <a:ext cx="2868009"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연구추진전략 및 계획</a:t>
              </a:r>
            </a:p>
          </p:txBody>
        </p:sp>
      </p:grpSp>
      <p:sp>
        <p:nvSpPr>
          <p:cNvPr id="14" name="TextBox 13">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 </a:t>
            </a:r>
            <a:r>
              <a:rPr lang="ko-KR" altLang="en-US" spc="-150" dirty="0">
                <a:solidFill>
                  <a:srgbClr val="3C83C5"/>
                </a:solidFill>
                <a:latin typeface="KoPub돋움체 Bold" panose="02020603020101020101" pitchFamily="18" charset="-127"/>
                <a:ea typeface="KoPub돋움체 Bold" panose="02020603020101020101" pitchFamily="18" charset="-127"/>
              </a:rPr>
              <a:t>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15" name="그룹 14">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16" name="직선 연결선 15">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grpSp>
        <p:nvGrpSpPr>
          <p:cNvPr id="20" name="그룹 19"/>
          <p:cNvGrpSpPr/>
          <p:nvPr/>
        </p:nvGrpSpPr>
        <p:grpSpPr>
          <a:xfrm>
            <a:off x="5508104" y="188218"/>
            <a:ext cx="3378907" cy="445489"/>
            <a:chOff x="5508104" y="188218"/>
            <a:chExt cx="3378907" cy="445489"/>
          </a:xfrm>
        </p:grpSpPr>
        <p:pic>
          <p:nvPicPr>
            <p:cNvPr id="21" name="그림 20">
              <a:extLst>
                <a:ext uri="{FF2B5EF4-FFF2-40B4-BE49-F238E27FC236}">
                  <a16:creationId xmlns:a16="http://schemas.microsoft.com/office/drawing/2014/main" id="{C9523227-98F4-4D04-8464-E601580B83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34"/>
            <a:stretch/>
          </p:blipFill>
          <p:spPr>
            <a:xfrm>
              <a:off x="5508104" y="188640"/>
              <a:ext cx="1627327" cy="445067"/>
            </a:xfrm>
            <a:prstGeom prst="rect">
              <a:avLst/>
            </a:prstGeom>
          </p:spPr>
        </p:pic>
        <p:pic>
          <p:nvPicPr>
            <p:cNvPr id="22" name="그림 21" descr="제주연구원CI.JPG"/>
            <p:cNvPicPr>
              <a:picLocks noChangeAspect="1"/>
            </p:cNvPicPr>
            <p:nvPr/>
          </p:nvPicPr>
          <p:blipFill>
            <a:blip r:embed="rId5" cstate="print"/>
            <a:stretch>
              <a:fillRect/>
            </a:stretch>
          </p:blipFill>
          <p:spPr>
            <a:xfrm>
              <a:off x="7350097" y="188218"/>
              <a:ext cx="1536914" cy="395342"/>
            </a:xfrm>
            <a:prstGeom prst="rect">
              <a:avLst/>
            </a:prstGeom>
          </p:spPr>
        </p:pic>
      </p:grpSp>
      <p:pic>
        <p:nvPicPr>
          <p:cNvPr id="19" name="그림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0"/>
            <a:ext cx="3625951" cy="6858000"/>
          </a:xfrm>
          <a:prstGeom prst="rect">
            <a:avLst/>
          </a:prstGeom>
        </p:spPr>
      </p:pic>
    </p:spTree>
    <p:extLst>
      <p:ext uri="{BB962C8B-B14F-4D97-AF65-F5344CB8AC3E}">
        <p14:creationId xmlns:p14="http://schemas.microsoft.com/office/powerpoint/2010/main" val="154977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5" name="그룹 14">
            <a:extLst>
              <a:ext uri="{FF2B5EF4-FFF2-40B4-BE49-F238E27FC236}">
                <a16:creationId xmlns:a16="http://schemas.microsoft.com/office/drawing/2014/main" id="{F0185F05-48B6-4822-B1AD-19665AFE889E}"/>
              </a:ext>
            </a:extLst>
          </p:cNvPr>
          <p:cNvGrpSpPr/>
          <p:nvPr/>
        </p:nvGrpSpPr>
        <p:grpSpPr>
          <a:xfrm>
            <a:off x="5680295" y="126874"/>
            <a:ext cx="2695047" cy="234801"/>
            <a:chOff x="8735526" y="132346"/>
            <a:chExt cx="2695047" cy="234801"/>
          </a:xfrm>
        </p:grpSpPr>
        <p:sp>
          <p:nvSpPr>
            <p:cNvPr id="16" name="모서리가 둥근 직사각형 653">
              <a:extLst>
                <a:ext uri="{FF2B5EF4-FFF2-40B4-BE49-F238E27FC236}">
                  <a16:creationId xmlns:a16="http://schemas.microsoft.com/office/drawing/2014/main" id="{1C205E18-DADA-4FD2-9A62-F01CC04BEA86}"/>
                </a:ext>
              </a:extLst>
            </p:cNvPr>
            <p:cNvSpPr/>
            <p:nvPr/>
          </p:nvSpPr>
          <p:spPr>
            <a:xfrm>
              <a:off x="8735526" y="13234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654">
              <a:extLst>
                <a:ext uri="{FF2B5EF4-FFF2-40B4-BE49-F238E27FC236}">
                  <a16:creationId xmlns:a16="http://schemas.microsoft.com/office/drawing/2014/main" id="{E3C38C1A-6DD8-42A7-A7A3-5ABFBE7F4A91}"/>
                </a:ext>
              </a:extLst>
            </p:cNvPr>
            <p:cNvSpPr/>
            <p:nvPr/>
          </p:nvSpPr>
          <p:spPr>
            <a:xfrm>
              <a:off x="9049557" y="132346"/>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655">
              <a:extLst>
                <a:ext uri="{FF2B5EF4-FFF2-40B4-BE49-F238E27FC236}">
                  <a16:creationId xmlns:a16="http://schemas.microsoft.com/office/drawing/2014/main" id="{AEDF2F1C-3CD6-4F28-8656-6CB201187E6A}"/>
                </a:ext>
              </a:extLst>
            </p:cNvPr>
            <p:cNvSpPr/>
            <p:nvPr/>
          </p:nvSpPr>
          <p:spPr>
            <a:xfrm>
              <a:off x="9349901" y="132346"/>
              <a:ext cx="176888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연구추진전략 및 계획</a:t>
              </a:r>
            </a:p>
          </p:txBody>
        </p:sp>
        <p:sp>
          <p:nvSpPr>
            <p:cNvPr id="21" name="모서리가 둥근 직사각형 658">
              <a:extLst>
                <a:ext uri="{FF2B5EF4-FFF2-40B4-BE49-F238E27FC236}">
                  <a16:creationId xmlns:a16="http://schemas.microsoft.com/office/drawing/2014/main" id="{9AC827B2-6F99-4642-9A22-39A545DA24CA}"/>
                </a:ext>
              </a:extLst>
            </p:cNvPr>
            <p:cNvSpPr/>
            <p:nvPr/>
          </p:nvSpPr>
          <p:spPr>
            <a:xfrm>
              <a:off x="11184609" y="13234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TextBox 21">
            <a:extLst>
              <a:ext uri="{FF2B5EF4-FFF2-40B4-BE49-F238E27FC236}">
                <a16:creationId xmlns:a16="http://schemas.microsoft.com/office/drawing/2014/main" id="{4C98EC26-7629-4A2B-ACCB-12B9E2EBE40D}"/>
              </a:ext>
            </a:extLst>
          </p:cNvPr>
          <p:cNvSpPr txBox="1"/>
          <p:nvPr/>
        </p:nvSpPr>
        <p:spPr>
          <a:xfrm>
            <a:off x="157980" y="400592"/>
            <a:ext cx="3397084"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연구개발기관 구성 및 역할 연계</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14"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23</a:t>
            </a:fld>
            <a:endParaRPr lang="ko-KR" altLang="en-US" dirty="0"/>
          </a:p>
        </p:txBody>
      </p:sp>
      <p:sp>
        <p:nvSpPr>
          <p:cNvPr id="25" name="자유형 24"/>
          <p:cNvSpPr/>
          <p:nvPr/>
        </p:nvSpPr>
        <p:spPr>
          <a:xfrm>
            <a:off x="1664326" y="5693569"/>
            <a:ext cx="171618" cy="83344"/>
          </a:xfrm>
          <a:custGeom>
            <a:avLst/>
            <a:gdLst>
              <a:gd name="connsiteX0" fmla="*/ 16837 w 171618"/>
              <a:gd name="connsiteY0" fmla="*/ 80962 h 83344"/>
              <a:gd name="connsiteX1" fmla="*/ 16837 w 171618"/>
              <a:gd name="connsiteY1" fmla="*/ 80962 h 83344"/>
              <a:gd name="connsiteX2" fmla="*/ 38268 w 171618"/>
              <a:gd name="connsiteY2" fmla="*/ 83344 h 83344"/>
              <a:gd name="connsiteX3" fmla="*/ 50174 w 171618"/>
              <a:gd name="connsiteY3" fmla="*/ 80962 h 83344"/>
              <a:gd name="connsiteX4" fmla="*/ 69224 w 171618"/>
              <a:gd name="connsiteY4" fmla="*/ 78581 h 83344"/>
              <a:gd name="connsiteX5" fmla="*/ 93037 w 171618"/>
              <a:gd name="connsiteY5" fmla="*/ 73819 h 83344"/>
              <a:gd name="connsiteX6" fmla="*/ 112087 w 171618"/>
              <a:gd name="connsiteY6" fmla="*/ 69056 h 83344"/>
              <a:gd name="connsiteX7" fmla="*/ 133518 w 171618"/>
              <a:gd name="connsiteY7" fmla="*/ 71437 h 83344"/>
              <a:gd name="connsiteX8" fmla="*/ 140662 w 171618"/>
              <a:gd name="connsiteY8" fmla="*/ 73819 h 83344"/>
              <a:gd name="connsiteX9" fmla="*/ 164474 w 171618"/>
              <a:gd name="connsiteY9" fmla="*/ 71437 h 83344"/>
              <a:gd name="connsiteX10" fmla="*/ 166855 w 171618"/>
              <a:gd name="connsiteY10" fmla="*/ 61912 h 83344"/>
              <a:gd name="connsiteX11" fmla="*/ 171618 w 171618"/>
              <a:gd name="connsiteY11" fmla="*/ 54769 h 83344"/>
              <a:gd name="connsiteX12" fmla="*/ 157330 w 171618"/>
              <a:gd name="connsiteY12" fmla="*/ 38100 h 83344"/>
              <a:gd name="connsiteX13" fmla="*/ 150187 w 171618"/>
              <a:gd name="connsiteY13" fmla="*/ 35719 h 83344"/>
              <a:gd name="connsiteX14" fmla="*/ 143043 w 171618"/>
              <a:gd name="connsiteY14" fmla="*/ 28575 h 83344"/>
              <a:gd name="connsiteX15" fmla="*/ 126374 w 171618"/>
              <a:gd name="connsiteY15" fmla="*/ 23812 h 83344"/>
              <a:gd name="connsiteX16" fmla="*/ 112087 w 171618"/>
              <a:gd name="connsiteY16" fmla="*/ 14287 h 83344"/>
              <a:gd name="connsiteX17" fmla="*/ 104943 w 171618"/>
              <a:gd name="connsiteY17" fmla="*/ 11906 h 83344"/>
              <a:gd name="connsiteX18" fmla="*/ 97799 w 171618"/>
              <a:gd name="connsiteY18" fmla="*/ 7144 h 83344"/>
              <a:gd name="connsiteX19" fmla="*/ 83512 w 171618"/>
              <a:gd name="connsiteY19" fmla="*/ 2381 h 83344"/>
              <a:gd name="connsiteX20" fmla="*/ 76368 w 171618"/>
              <a:gd name="connsiteY20" fmla="*/ 0 h 83344"/>
              <a:gd name="connsiteX21" fmla="*/ 69224 w 171618"/>
              <a:gd name="connsiteY21" fmla="*/ 2381 h 83344"/>
              <a:gd name="connsiteX22" fmla="*/ 59699 w 171618"/>
              <a:gd name="connsiteY22" fmla="*/ 16669 h 83344"/>
              <a:gd name="connsiteX23" fmla="*/ 54937 w 171618"/>
              <a:gd name="connsiteY23" fmla="*/ 26194 h 83344"/>
              <a:gd name="connsiteX24" fmla="*/ 47793 w 171618"/>
              <a:gd name="connsiteY24" fmla="*/ 42862 h 83344"/>
              <a:gd name="connsiteX25" fmla="*/ 40649 w 171618"/>
              <a:gd name="connsiteY25" fmla="*/ 45244 h 83344"/>
              <a:gd name="connsiteX26" fmla="*/ 33505 w 171618"/>
              <a:gd name="connsiteY26" fmla="*/ 50006 h 83344"/>
              <a:gd name="connsiteX27" fmla="*/ 26362 w 171618"/>
              <a:gd name="connsiteY27" fmla="*/ 52387 h 83344"/>
              <a:gd name="connsiteX28" fmla="*/ 7312 w 171618"/>
              <a:gd name="connsiteY28" fmla="*/ 59531 h 83344"/>
              <a:gd name="connsiteX29" fmla="*/ 4930 w 171618"/>
              <a:gd name="connsiteY29" fmla="*/ 73819 h 83344"/>
              <a:gd name="connsiteX30" fmla="*/ 16837 w 171618"/>
              <a:gd name="connsiteY30" fmla="*/ 80962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618" h="83344">
                <a:moveTo>
                  <a:pt x="16837" y="80962"/>
                </a:moveTo>
                <a:lnTo>
                  <a:pt x="16837" y="80962"/>
                </a:lnTo>
                <a:cubicBezTo>
                  <a:pt x="23981" y="81756"/>
                  <a:pt x="31080" y="83344"/>
                  <a:pt x="38268" y="83344"/>
                </a:cubicBezTo>
                <a:cubicBezTo>
                  <a:pt x="42315" y="83344"/>
                  <a:pt x="46174" y="81577"/>
                  <a:pt x="50174" y="80962"/>
                </a:cubicBezTo>
                <a:cubicBezTo>
                  <a:pt x="56499" y="79989"/>
                  <a:pt x="62874" y="79375"/>
                  <a:pt x="69224" y="78581"/>
                </a:cubicBezTo>
                <a:cubicBezTo>
                  <a:pt x="85367" y="73201"/>
                  <a:pt x="65668" y="79293"/>
                  <a:pt x="93037" y="73819"/>
                </a:cubicBezTo>
                <a:cubicBezTo>
                  <a:pt x="99455" y="72535"/>
                  <a:pt x="112087" y="69056"/>
                  <a:pt x="112087" y="69056"/>
                </a:cubicBezTo>
                <a:cubicBezTo>
                  <a:pt x="119231" y="69850"/>
                  <a:pt x="126428" y="70255"/>
                  <a:pt x="133518" y="71437"/>
                </a:cubicBezTo>
                <a:cubicBezTo>
                  <a:pt x="135994" y="71850"/>
                  <a:pt x="138152" y="73819"/>
                  <a:pt x="140662" y="73819"/>
                </a:cubicBezTo>
                <a:cubicBezTo>
                  <a:pt x="148639" y="73819"/>
                  <a:pt x="156537" y="72231"/>
                  <a:pt x="164474" y="71437"/>
                </a:cubicBezTo>
                <a:cubicBezTo>
                  <a:pt x="165268" y="68262"/>
                  <a:pt x="165566" y="64920"/>
                  <a:pt x="166855" y="61912"/>
                </a:cubicBezTo>
                <a:cubicBezTo>
                  <a:pt x="167982" y="59282"/>
                  <a:pt x="171618" y="57631"/>
                  <a:pt x="171618" y="54769"/>
                </a:cubicBezTo>
                <a:cubicBezTo>
                  <a:pt x="171618" y="38244"/>
                  <a:pt x="167946" y="41133"/>
                  <a:pt x="157330" y="38100"/>
                </a:cubicBezTo>
                <a:cubicBezTo>
                  <a:pt x="154917" y="37411"/>
                  <a:pt x="152568" y="36513"/>
                  <a:pt x="150187" y="35719"/>
                </a:cubicBezTo>
                <a:cubicBezTo>
                  <a:pt x="147806" y="33338"/>
                  <a:pt x="145845" y="30443"/>
                  <a:pt x="143043" y="28575"/>
                </a:cubicBezTo>
                <a:cubicBezTo>
                  <a:pt x="140996" y="27210"/>
                  <a:pt x="127640" y="24129"/>
                  <a:pt x="126374" y="23812"/>
                </a:cubicBezTo>
                <a:cubicBezTo>
                  <a:pt x="121612" y="20637"/>
                  <a:pt x="117517" y="16097"/>
                  <a:pt x="112087" y="14287"/>
                </a:cubicBezTo>
                <a:cubicBezTo>
                  <a:pt x="109706" y="13493"/>
                  <a:pt x="107188" y="13028"/>
                  <a:pt x="104943" y="11906"/>
                </a:cubicBezTo>
                <a:cubicBezTo>
                  <a:pt x="102383" y="10626"/>
                  <a:pt x="100414" y="8306"/>
                  <a:pt x="97799" y="7144"/>
                </a:cubicBezTo>
                <a:cubicBezTo>
                  <a:pt x="93212" y="5105"/>
                  <a:pt x="88274" y="3969"/>
                  <a:pt x="83512" y="2381"/>
                </a:cubicBezTo>
                <a:lnTo>
                  <a:pt x="76368" y="0"/>
                </a:lnTo>
                <a:cubicBezTo>
                  <a:pt x="73987" y="794"/>
                  <a:pt x="71313" y="989"/>
                  <a:pt x="69224" y="2381"/>
                </a:cubicBezTo>
                <a:cubicBezTo>
                  <a:pt x="60239" y="8371"/>
                  <a:pt x="63194" y="8513"/>
                  <a:pt x="59699" y="16669"/>
                </a:cubicBezTo>
                <a:cubicBezTo>
                  <a:pt x="58301" y="19932"/>
                  <a:pt x="56183" y="22870"/>
                  <a:pt x="54937" y="26194"/>
                </a:cubicBezTo>
                <a:cubicBezTo>
                  <a:pt x="52486" y="32729"/>
                  <a:pt x="53823" y="38038"/>
                  <a:pt x="47793" y="42862"/>
                </a:cubicBezTo>
                <a:cubicBezTo>
                  <a:pt x="45833" y="44430"/>
                  <a:pt x="42894" y="44121"/>
                  <a:pt x="40649" y="45244"/>
                </a:cubicBezTo>
                <a:cubicBezTo>
                  <a:pt x="38089" y="46524"/>
                  <a:pt x="36065" y="48726"/>
                  <a:pt x="33505" y="50006"/>
                </a:cubicBezTo>
                <a:cubicBezTo>
                  <a:pt x="31260" y="51128"/>
                  <a:pt x="28669" y="51398"/>
                  <a:pt x="26362" y="52387"/>
                </a:cubicBezTo>
                <a:cubicBezTo>
                  <a:pt x="8929" y="59859"/>
                  <a:pt x="24872" y="55141"/>
                  <a:pt x="7312" y="59531"/>
                </a:cubicBezTo>
                <a:cubicBezTo>
                  <a:pt x="3031" y="65952"/>
                  <a:pt x="0" y="66425"/>
                  <a:pt x="4930" y="73819"/>
                </a:cubicBezTo>
                <a:cubicBezTo>
                  <a:pt x="5370" y="74480"/>
                  <a:pt x="14852" y="79771"/>
                  <a:pt x="16837" y="809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grpSp>
        <p:nvGrpSpPr>
          <p:cNvPr id="20" name="그룹 19"/>
          <p:cNvGrpSpPr/>
          <p:nvPr/>
        </p:nvGrpSpPr>
        <p:grpSpPr>
          <a:xfrm>
            <a:off x="642910" y="968375"/>
            <a:ext cx="7985125" cy="5889625"/>
            <a:chOff x="642910" y="857232"/>
            <a:chExt cx="7985125" cy="5889625"/>
          </a:xfrm>
        </p:grpSpPr>
        <p:pic>
          <p:nvPicPr>
            <p:cNvPr id="28673" name="_x648417408" descr="EMB0000105c3c04"/>
            <p:cNvPicPr>
              <a:picLocks noChangeAspect="1" noChangeArrowheads="1"/>
            </p:cNvPicPr>
            <p:nvPr/>
          </p:nvPicPr>
          <p:blipFill>
            <a:blip r:embed="rId4"/>
            <a:srcRect/>
            <a:stretch>
              <a:fillRect/>
            </a:stretch>
          </p:blipFill>
          <p:spPr bwMode="auto">
            <a:xfrm>
              <a:off x="642910" y="857232"/>
              <a:ext cx="7985125" cy="5889625"/>
            </a:xfrm>
            <a:prstGeom prst="rect">
              <a:avLst/>
            </a:prstGeom>
            <a:noFill/>
          </p:spPr>
        </p:pic>
        <p:sp>
          <p:nvSpPr>
            <p:cNvPr id="19" name="직사각형 18"/>
            <p:cNvSpPr/>
            <p:nvPr/>
          </p:nvSpPr>
          <p:spPr>
            <a:xfrm>
              <a:off x="4357686" y="6519882"/>
              <a:ext cx="500066"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7" name="Slide Number Placeholder 4">
            <a:extLst>
              <a:ext uri="{FF2B5EF4-FFF2-40B4-BE49-F238E27FC236}">
                <a16:creationId xmlns:a16="http://schemas.microsoft.com/office/drawing/2014/main" id="{2109913F-AE7C-4464-BE13-AABF4197645E}"/>
              </a:ext>
            </a:extLst>
          </p:cNvPr>
          <p:cNvSpPr txBox="1">
            <a:spLocks/>
          </p:cNvSpPr>
          <p:nvPr/>
        </p:nvSpPr>
        <p:spPr>
          <a:xfrm>
            <a:off x="4127044" y="6547237"/>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23</a:t>
            </a:fld>
            <a:endParaRPr lang="ko-KR" altLang="en-US" dirty="0"/>
          </a:p>
        </p:txBody>
      </p:sp>
      <p:sp>
        <p:nvSpPr>
          <p:cNvPr id="24" name="모서리가 둥근 직사각형 23">
            <a:extLst>
              <a:ext uri="{FF2B5EF4-FFF2-40B4-BE49-F238E27FC236}">
                <a16:creationId xmlns:a16="http://schemas.microsoft.com/office/drawing/2014/main" id="{AB1AE3CF-D32B-4DCB-86C8-066CA9EE39FE}"/>
              </a:ext>
            </a:extLst>
          </p:cNvPr>
          <p:cNvSpPr/>
          <p:nvPr/>
        </p:nvSpPr>
        <p:spPr>
          <a:xfrm>
            <a:off x="8433313" y="12679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1" name="모서리가 둥근 직사각형 30">
            <a:extLst>
              <a:ext uri="{FF2B5EF4-FFF2-40B4-BE49-F238E27FC236}">
                <a16:creationId xmlns:a16="http://schemas.microsoft.com/office/drawing/2014/main" id="{C60C7C84-7302-48B1-AA8D-F1952C702B56}"/>
              </a:ext>
            </a:extLst>
          </p:cNvPr>
          <p:cNvSpPr/>
          <p:nvPr/>
        </p:nvSpPr>
        <p:spPr>
          <a:xfrm>
            <a:off x="8735876" y="132024"/>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42879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ACABF9FB-C12D-465C-A470-6E543CF628DD}"/>
              </a:ext>
            </a:extLst>
          </p:cNvPr>
          <p:cNvSpPr txBox="1"/>
          <p:nvPr/>
        </p:nvSpPr>
        <p:spPr>
          <a:xfrm>
            <a:off x="2549664" y="1434834"/>
            <a:ext cx="4115456" cy="390606"/>
          </a:xfrm>
          <a:prstGeom prst="roundRect">
            <a:avLst/>
          </a:prstGeom>
          <a:solidFill>
            <a:schemeClr val="accent1">
              <a:lumMod val="75000"/>
            </a:schemeClr>
          </a:solidFill>
        </p:spPr>
        <p:txBody>
          <a:bodyPr wrap="square" lIns="0" tIns="0" rIns="0" bIns="0" rtlCol="0" anchor="t" anchorCtr="0">
            <a:noAutofit/>
          </a:bodyPr>
          <a:lstStyle>
            <a:defPPr>
              <a:defRPr lang="en-US"/>
            </a:defPPr>
            <a:lvl1pPr algn="ctr" fontAlgn="base">
              <a:spcBef>
                <a:spcPct val="0"/>
              </a:spcBef>
              <a:spcAft>
                <a:spcPct val="0"/>
              </a:spcAft>
              <a:buClr>
                <a:schemeClr val="tx1">
                  <a:lumMod val="50000"/>
                  <a:lumOff val="50000"/>
                </a:schemeClr>
              </a:buClr>
              <a:buSzPct val="80000"/>
              <a:defRPr sz="140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defRPr>
            </a:lvl1pPr>
          </a:lstStyle>
          <a:p>
            <a:r>
              <a:rPr lang="en-US" altLang="ko-KR" dirty="0">
                <a:sym typeface="Monotype Sorts" pitchFamily="2" charset="2"/>
              </a:rPr>
              <a:t>[</a:t>
            </a:r>
            <a:r>
              <a:rPr lang="ko-KR" altLang="en-US" dirty="0">
                <a:sym typeface="Monotype Sorts" pitchFamily="2" charset="2"/>
              </a:rPr>
              <a:t>주관</a:t>
            </a:r>
            <a:r>
              <a:rPr lang="en-US" altLang="ko-KR" dirty="0">
                <a:sym typeface="Monotype Sorts" pitchFamily="2" charset="2"/>
              </a:rPr>
              <a:t>] </a:t>
            </a:r>
            <a:r>
              <a:rPr lang="ko-KR" altLang="en-US" dirty="0">
                <a:sym typeface="Monotype Sorts" pitchFamily="2" charset="2"/>
              </a:rPr>
              <a:t>제주연구원</a:t>
            </a:r>
          </a:p>
        </p:txBody>
      </p:sp>
      <p:sp>
        <p:nvSpPr>
          <p:cNvPr id="53" name="모서리가 둥근 직사각형 118"/>
          <p:cNvSpPr/>
          <p:nvPr/>
        </p:nvSpPr>
        <p:spPr>
          <a:xfrm>
            <a:off x="2549664" y="1696323"/>
            <a:ext cx="4115456" cy="1610707"/>
          </a:xfrm>
          <a:custGeom>
            <a:avLst/>
            <a:gdLst/>
            <a:ahLst/>
            <a:cxnLst/>
            <a:rect l="l" t="t" r="r" b="b"/>
            <a:pathLst>
              <a:path w="2088514" h="1267875">
                <a:moveTo>
                  <a:pt x="101516" y="0"/>
                </a:moveTo>
                <a:lnTo>
                  <a:pt x="1986998" y="0"/>
                </a:lnTo>
                <a:cubicBezTo>
                  <a:pt x="2043064" y="0"/>
                  <a:pt x="2088514" y="45450"/>
                  <a:pt x="2088514" y="101516"/>
                </a:cubicBezTo>
                <a:lnTo>
                  <a:pt x="2088514" y="1267875"/>
                </a:lnTo>
                <a:lnTo>
                  <a:pt x="0" y="1267875"/>
                </a:lnTo>
                <a:lnTo>
                  <a:pt x="0" y="101516"/>
                </a:lnTo>
                <a:cubicBezTo>
                  <a:pt x="0" y="45450"/>
                  <a:pt x="45450" y="0"/>
                  <a:pt x="101516" y="0"/>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0" name="직사각형 119"/>
          <p:cNvSpPr/>
          <p:nvPr/>
        </p:nvSpPr>
        <p:spPr>
          <a:xfrm>
            <a:off x="2550906" y="2348033"/>
            <a:ext cx="4114214" cy="958997"/>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4C98EC26-7629-4A2B-ACCB-12B9E2EBE40D}"/>
              </a:ext>
            </a:extLst>
          </p:cNvPr>
          <p:cNvSpPr txBox="1"/>
          <p:nvPr/>
        </p:nvSpPr>
        <p:spPr>
          <a:xfrm>
            <a:off x="157980" y="400592"/>
            <a:ext cx="2502608"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연구개발과제 추진체계</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25" name="TextBox 24">
            <a:extLst>
              <a:ext uri="{FF2B5EF4-FFF2-40B4-BE49-F238E27FC236}">
                <a16:creationId xmlns:a16="http://schemas.microsoft.com/office/drawing/2014/main" id="{ACABF9FB-C12D-465C-A470-6E543CF628DD}"/>
              </a:ext>
            </a:extLst>
          </p:cNvPr>
          <p:cNvSpPr txBox="1"/>
          <p:nvPr/>
        </p:nvSpPr>
        <p:spPr>
          <a:xfrm>
            <a:off x="2549721" y="3597399"/>
            <a:ext cx="1939286" cy="352282"/>
          </a:xfrm>
          <a:prstGeom prst="roundRect">
            <a:avLst/>
          </a:prstGeom>
          <a:solidFill>
            <a:schemeClr val="tx2">
              <a:lumMod val="40000"/>
              <a:lumOff val="60000"/>
            </a:schemeClr>
          </a:solidFill>
        </p:spPr>
        <p:txBody>
          <a:bodyPr wrap="square" lIns="0" tIns="36000" rIns="0" bIns="0" rtlCol="0" anchor="t" anchorCtr="0">
            <a:no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defRPr>
            </a:lvl1pPr>
          </a:lstStyle>
          <a:p>
            <a:r>
              <a:rPr lang="en-US" altLang="ko-KR" dirty="0">
                <a:sym typeface="Monotype Sorts" pitchFamily="2" charset="2"/>
              </a:rPr>
              <a:t>[</a:t>
            </a:r>
            <a:r>
              <a:rPr lang="ko-KR" altLang="en-US" dirty="0">
                <a:sym typeface="Monotype Sorts" pitchFamily="2" charset="2"/>
              </a:rPr>
              <a:t>공동</a:t>
            </a:r>
            <a:r>
              <a:rPr lang="en-US" altLang="ko-KR" dirty="0">
                <a:sym typeface="Monotype Sorts" pitchFamily="2" charset="2"/>
              </a:rPr>
              <a:t>]</a:t>
            </a:r>
            <a:r>
              <a:rPr lang="ko-KR" altLang="en-US" dirty="0">
                <a:sym typeface="Monotype Sorts" pitchFamily="2" charset="2"/>
              </a:rPr>
              <a:t> </a:t>
            </a:r>
            <a:r>
              <a:rPr lang="ko-KR" altLang="en-US" dirty="0"/>
              <a:t>㈜</a:t>
            </a:r>
            <a:r>
              <a:rPr lang="ko-KR" altLang="en-US" dirty="0" err="1"/>
              <a:t>헤르메시스</a:t>
            </a:r>
            <a:endParaRPr lang="ko-KR" altLang="en-US" dirty="0"/>
          </a:p>
        </p:txBody>
      </p:sp>
      <p:sp>
        <p:nvSpPr>
          <p:cNvPr id="27" name="TextBox 26">
            <a:extLst>
              <a:ext uri="{FF2B5EF4-FFF2-40B4-BE49-F238E27FC236}">
                <a16:creationId xmlns:a16="http://schemas.microsoft.com/office/drawing/2014/main" id="{ACABF9FB-C12D-465C-A470-6E543CF628DD}"/>
              </a:ext>
            </a:extLst>
          </p:cNvPr>
          <p:cNvSpPr txBox="1"/>
          <p:nvPr/>
        </p:nvSpPr>
        <p:spPr>
          <a:xfrm>
            <a:off x="4645845" y="3597399"/>
            <a:ext cx="1939286" cy="352282"/>
          </a:xfrm>
          <a:prstGeom prst="roundRect">
            <a:avLst/>
          </a:prstGeom>
          <a:solidFill>
            <a:schemeClr val="tx2">
              <a:lumMod val="40000"/>
              <a:lumOff val="60000"/>
            </a:schemeClr>
          </a:solidFill>
        </p:spPr>
        <p:txBody>
          <a:bodyPr wrap="square" lIns="0" tIns="36000" rIns="0" bIns="0" rtlCol="0" anchor="t" anchorCtr="0">
            <a:no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defRPr>
            </a:lvl1pPr>
          </a:lstStyle>
          <a:p>
            <a:r>
              <a:rPr lang="en-US" altLang="ko-KR" dirty="0">
                <a:sym typeface="Monotype Sorts" pitchFamily="2" charset="2"/>
              </a:rPr>
              <a:t>[</a:t>
            </a:r>
            <a:r>
              <a:rPr lang="ko-KR" altLang="en-US" dirty="0">
                <a:sym typeface="Monotype Sorts" pitchFamily="2" charset="2"/>
              </a:rPr>
              <a:t>공동</a:t>
            </a:r>
            <a:r>
              <a:rPr lang="en-US" altLang="ko-KR" dirty="0">
                <a:sym typeface="Monotype Sorts" pitchFamily="2" charset="2"/>
              </a:rPr>
              <a:t>]</a:t>
            </a:r>
            <a:r>
              <a:rPr lang="ko-KR" altLang="en-US" dirty="0">
                <a:sym typeface="Monotype Sorts" pitchFamily="2" charset="2"/>
              </a:rPr>
              <a:t> </a:t>
            </a:r>
            <a:r>
              <a:rPr lang="ko-KR" altLang="en-US" dirty="0"/>
              <a:t>㈜</a:t>
            </a:r>
            <a:r>
              <a:rPr lang="ko-KR" altLang="en-US" dirty="0" err="1"/>
              <a:t>슈퍼스타트</a:t>
            </a:r>
            <a:endParaRPr lang="ko-KR" altLang="en-US" dirty="0"/>
          </a:p>
        </p:txBody>
      </p:sp>
      <p:sp>
        <p:nvSpPr>
          <p:cNvPr id="30" name="TextBox 29">
            <a:extLst>
              <a:ext uri="{FF2B5EF4-FFF2-40B4-BE49-F238E27FC236}">
                <a16:creationId xmlns:a16="http://schemas.microsoft.com/office/drawing/2014/main" id="{ACABF9FB-C12D-465C-A470-6E543CF628DD}"/>
              </a:ext>
            </a:extLst>
          </p:cNvPr>
          <p:cNvSpPr txBox="1"/>
          <p:nvPr/>
        </p:nvSpPr>
        <p:spPr>
          <a:xfrm>
            <a:off x="6727934" y="3597399"/>
            <a:ext cx="1939286" cy="352282"/>
          </a:xfrm>
          <a:prstGeom prst="roundRect">
            <a:avLst/>
          </a:prstGeom>
          <a:solidFill>
            <a:schemeClr val="tx2">
              <a:lumMod val="40000"/>
              <a:lumOff val="60000"/>
            </a:schemeClr>
          </a:solidFill>
        </p:spPr>
        <p:txBody>
          <a:bodyPr wrap="square" lIns="0" tIns="36000" rIns="0" bIns="0" rtlCol="0" anchor="t" anchorCtr="0">
            <a:no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defRPr>
            </a:lvl1pPr>
          </a:lstStyle>
          <a:p>
            <a:r>
              <a:rPr lang="en-US" altLang="ko-KR" dirty="0">
                <a:sym typeface="Monotype Sorts" pitchFamily="2" charset="2"/>
              </a:rPr>
              <a:t>[</a:t>
            </a:r>
            <a:r>
              <a:rPr lang="ko-KR" altLang="en-US" dirty="0">
                <a:sym typeface="Monotype Sorts" pitchFamily="2" charset="2"/>
              </a:rPr>
              <a:t>공동</a:t>
            </a:r>
            <a:r>
              <a:rPr lang="en-US" altLang="ko-KR" dirty="0">
                <a:sym typeface="Monotype Sorts" pitchFamily="2" charset="2"/>
              </a:rPr>
              <a:t>]</a:t>
            </a:r>
            <a:r>
              <a:rPr lang="ko-KR" altLang="en-US" dirty="0">
                <a:sym typeface="Monotype Sorts" pitchFamily="2" charset="2"/>
              </a:rPr>
              <a:t> ㈜</a:t>
            </a:r>
            <a:r>
              <a:rPr lang="ko-KR" altLang="en-US" dirty="0" err="1">
                <a:sym typeface="Monotype Sorts" pitchFamily="2" charset="2"/>
              </a:rPr>
              <a:t>가온도시정보</a:t>
            </a:r>
            <a:endParaRPr lang="ko-KR" altLang="en-US" dirty="0">
              <a:sym typeface="Monotype Sorts" pitchFamily="2" charset="2"/>
            </a:endParaRPr>
          </a:p>
        </p:txBody>
      </p:sp>
      <p:sp>
        <p:nvSpPr>
          <p:cNvPr id="31" name="TextBox 30">
            <a:extLst>
              <a:ext uri="{FF2B5EF4-FFF2-40B4-BE49-F238E27FC236}">
                <a16:creationId xmlns:a16="http://schemas.microsoft.com/office/drawing/2014/main" id="{ACABF9FB-C12D-465C-A470-6E543CF628DD}"/>
              </a:ext>
            </a:extLst>
          </p:cNvPr>
          <p:cNvSpPr txBox="1"/>
          <p:nvPr/>
        </p:nvSpPr>
        <p:spPr>
          <a:xfrm>
            <a:off x="458308" y="3597399"/>
            <a:ext cx="1939286" cy="352282"/>
          </a:xfrm>
          <a:prstGeom prst="roundRect">
            <a:avLst/>
          </a:prstGeom>
          <a:solidFill>
            <a:schemeClr val="tx2">
              <a:lumMod val="40000"/>
              <a:lumOff val="60000"/>
            </a:schemeClr>
          </a:solidFill>
        </p:spPr>
        <p:txBody>
          <a:bodyPr wrap="square" lIns="0" tIns="36000" rIns="0" bIns="0" rtlCol="0" anchor="t" anchorCtr="0">
            <a:noAutofit/>
          </a:bodyPr>
          <a:lstStyle>
            <a:defPPr>
              <a:defRPr lang="en-US"/>
            </a:defPPr>
            <a:lvl1pPr algn="ctr" fontAlgn="base">
              <a:spcBef>
                <a:spcPct val="0"/>
              </a:spcBef>
              <a:spcAft>
                <a:spcPct val="0"/>
              </a:spcAft>
              <a:buClr>
                <a:schemeClr val="tx1">
                  <a:lumMod val="50000"/>
                  <a:lumOff val="50000"/>
                </a:schemeClr>
              </a:buClr>
              <a:buSzPct val="80000"/>
              <a:defRPr sz="140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defRPr>
            </a:lvl1pPr>
          </a:lstStyle>
          <a:p>
            <a:r>
              <a:rPr lang="en-US" altLang="ko-KR" sz="1200" dirty="0">
                <a:sym typeface="Monotype Sorts" pitchFamily="2" charset="2"/>
              </a:rPr>
              <a:t>[</a:t>
            </a:r>
            <a:r>
              <a:rPr lang="ko-KR" altLang="en-US" sz="1200" dirty="0">
                <a:sym typeface="Monotype Sorts" pitchFamily="2" charset="2"/>
              </a:rPr>
              <a:t>공동</a:t>
            </a:r>
            <a:r>
              <a:rPr lang="en-US" altLang="ko-KR" sz="1200" dirty="0">
                <a:sym typeface="Monotype Sorts" pitchFamily="2" charset="2"/>
              </a:rPr>
              <a:t>]</a:t>
            </a:r>
            <a:r>
              <a:rPr lang="ko-KR" altLang="en-US" sz="1200" dirty="0">
                <a:sym typeface="Monotype Sorts" pitchFamily="2" charset="2"/>
              </a:rPr>
              <a:t> </a:t>
            </a:r>
            <a:r>
              <a:rPr lang="ko-KR" altLang="en-US" sz="1200" dirty="0"/>
              <a:t>한국건설기술연구원</a:t>
            </a:r>
          </a:p>
        </p:txBody>
      </p:sp>
      <p:sp>
        <p:nvSpPr>
          <p:cNvPr id="33" name="모서리가 둥근 직사각형 118"/>
          <p:cNvSpPr/>
          <p:nvPr/>
        </p:nvSpPr>
        <p:spPr>
          <a:xfrm>
            <a:off x="458308" y="3888681"/>
            <a:ext cx="1939286" cy="1267875"/>
          </a:xfrm>
          <a:custGeom>
            <a:avLst/>
            <a:gdLst/>
            <a:ahLst/>
            <a:cxnLst/>
            <a:rect l="l" t="t" r="r" b="b"/>
            <a:pathLst>
              <a:path w="2088514" h="1267875">
                <a:moveTo>
                  <a:pt x="101516" y="0"/>
                </a:moveTo>
                <a:lnTo>
                  <a:pt x="1986998" y="0"/>
                </a:lnTo>
                <a:cubicBezTo>
                  <a:pt x="2043064" y="0"/>
                  <a:pt x="2088514" y="45450"/>
                  <a:pt x="2088514" y="101516"/>
                </a:cubicBezTo>
                <a:lnTo>
                  <a:pt x="2088514" y="1267875"/>
                </a:lnTo>
                <a:lnTo>
                  <a:pt x="0" y="1267875"/>
                </a:lnTo>
                <a:lnTo>
                  <a:pt x="0" y="101516"/>
                </a:lnTo>
                <a:cubicBezTo>
                  <a:pt x="0" y="45450"/>
                  <a:pt x="45450" y="0"/>
                  <a:pt x="101516" y="0"/>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모서리가 둥근 직사각형 118"/>
          <p:cNvSpPr/>
          <p:nvPr/>
        </p:nvSpPr>
        <p:spPr>
          <a:xfrm>
            <a:off x="2549721" y="3884377"/>
            <a:ext cx="1939286" cy="1267875"/>
          </a:xfrm>
          <a:custGeom>
            <a:avLst/>
            <a:gdLst/>
            <a:ahLst/>
            <a:cxnLst/>
            <a:rect l="l" t="t" r="r" b="b"/>
            <a:pathLst>
              <a:path w="2088514" h="1267875">
                <a:moveTo>
                  <a:pt x="101516" y="0"/>
                </a:moveTo>
                <a:lnTo>
                  <a:pt x="1986998" y="0"/>
                </a:lnTo>
                <a:cubicBezTo>
                  <a:pt x="2043064" y="0"/>
                  <a:pt x="2088514" y="45450"/>
                  <a:pt x="2088514" y="101516"/>
                </a:cubicBezTo>
                <a:lnTo>
                  <a:pt x="2088514" y="1267875"/>
                </a:lnTo>
                <a:lnTo>
                  <a:pt x="0" y="1267875"/>
                </a:lnTo>
                <a:lnTo>
                  <a:pt x="0" y="101516"/>
                </a:lnTo>
                <a:cubicBezTo>
                  <a:pt x="0" y="45450"/>
                  <a:pt x="45450" y="0"/>
                  <a:pt x="101516" y="0"/>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7" name="모서리가 둥근 직사각형 118"/>
          <p:cNvSpPr/>
          <p:nvPr/>
        </p:nvSpPr>
        <p:spPr>
          <a:xfrm>
            <a:off x="4645845" y="3888681"/>
            <a:ext cx="1939286" cy="1267875"/>
          </a:xfrm>
          <a:custGeom>
            <a:avLst/>
            <a:gdLst/>
            <a:ahLst/>
            <a:cxnLst/>
            <a:rect l="l" t="t" r="r" b="b"/>
            <a:pathLst>
              <a:path w="2088514" h="1267875">
                <a:moveTo>
                  <a:pt x="101516" y="0"/>
                </a:moveTo>
                <a:lnTo>
                  <a:pt x="1986998" y="0"/>
                </a:lnTo>
                <a:cubicBezTo>
                  <a:pt x="2043064" y="0"/>
                  <a:pt x="2088514" y="45450"/>
                  <a:pt x="2088514" y="101516"/>
                </a:cubicBezTo>
                <a:lnTo>
                  <a:pt x="2088514" y="1267875"/>
                </a:lnTo>
                <a:lnTo>
                  <a:pt x="0" y="1267875"/>
                </a:lnTo>
                <a:lnTo>
                  <a:pt x="0" y="101516"/>
                </a:lnTo>
                <a:cubicBezTo>
                  <a:pt x="0" y="45450"/>
                  <a:pt x="45450" y="0"/>
                  <a:pt x="101516" y="0"/>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9" name="모서리가 둥근 직사각형 118"/>
          <p:cNvSpPr/>
          <p:nvPr/>
        </p:nvSpPr>
        <p:spPr>
          <a:xfrm>
            <a:off x="6727934" y="3888681"/>
            <a:ext cx="1939286" cy="1267875"/>
          </a:xfrm>
          <a:custGeom>
            <a:avLst/>
            <a:gdLst/>
            <a:ahLst/>
            <a:cxnLst/>
            <a:rect l="l" t="t" r="r" b="b"/>
            <a:pathLst>
              <a:path w="2088514" h="1267875">
                <a:moveTo>
                  <a:pt x="101516" y="0"/>
                </a:moveTo>
                <a:lnTo>
                  <a:pt x="1986998" y="0"/>
                </a:lnTo>
                <a:cubicBezTo>
                  <a:pt x="2043064" y="0"/>
                  <a:pt x="2088514" y="45450"/>
                  <a:pt x="2088514" y="101516"/>
                </a:cubicBezTo>
                <a:lnTo>
                  <a:pt x="2088514" y="1267875"/>
                </a:lnTo>
                <a:lnTo>
                  <a:pt x="0" y="1267875"/>
                </a:lnTo>
                <a:lnTo>
                  <a:pt x="0" y="101516"/>
                </a:lnTo>
                <a:cubicBezTo>
                  <a:pt x="0" y="45450"/>
                  <a:pt x="45450" y="0"/>
                  <a:pt x="101516" y="0"/>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4" name="TextBox 43">
            <a:extLst>
              <a:ext uri="{FF2B5EF4-FFF2-40B4-BE49-F238E27FC236}">
                <a16:creationId xmlns:a16="http://schemas.microsoft.com/office/drawing/2014/main" id="{638FAD66-BE6C-466C-AB26-E4D9915089A9}"/>
              </a:ext>
            </a:extLst>
          </p:cNvPr>
          <p:cNvSpPr txBox="1"/>
          <p:nvPr/>
        </p:nvSpPr>
        <p:spPr>
          <a:xfrm>
            <a:off x="524656" y="4558927"/>
            <a:ext cx="1791350" cy="215444"/>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4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윤 정 수 </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외 </a:t>
            </a:r>
            <a:r>
              <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sym typeface="Monotype Sorts" pitchFamily="2" charset="2"/>
              </a:rPr>
              <a:t>4</a:t>
            </a:r>
            <a:r>
              <a:rPr lang="ko-KR" altLang="en-US"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sym typeface="Monotype Sorts" pitchFamily="2" charset="2"/>
              </a:rPr>
              <a:t>명</a:t>
            </a:r>
            <a:endParaRPr lang="en-US" altLang="ko-KR" sz="1200" dirty="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sym typeface="Monotype Sorts" pitchFamily="2" charset="2"/>
            </a:endParaRPr>
          </a:p>
        </p:txBody>
      </p:sp>
      <p:sp>
        <p:nvSpPr>
          <p:cNvPr id="46" name="TextBox 45">
            <a:extLst>
              <a:ext uri="{FF2B5EF4-FFF2-40B4-BE49-F238E27FC236}">
                <a16:creationId xmlns:a16="http://schemas.microsoft.com/office/drawing/2014/main" id="{638FAD66-BE6C-466C-AB26-E4D9915089A9}"/>
              </a:ext>
            </a:extLst>
          </p:cNvPr>
          <p:cNvSpPr txBox="1"/>
          <p:nvPr/>
        </p:nvSpPr>
        <p:spPr>
          <a:xfrm>
            <a:off x="2845609" y="4558927"/>
            <a:ext cx="1349881" cy="215444"/>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4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원 영 진 </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외 </a:t>
            </a:r>
            <a:r>
              <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7</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명</a:t>
            </a:r>
            <a:endPar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endParaRPr>
          </a:p>
        </p:txBody>
      </p:sp>
      <p:sp>
        <p:nvSpPr>
          <p:cNvPr id="48" name="TextBox 47">
            <a:extLst>
              <a:ext uri="{FF2B5EF4-FFF2-40B4-BE49-F238E27FC236}">
                <a16:creationId xmlns:a16="http://schemas.microsoft.com/office/drawing/2014/main" id="{638FAD66-BE6C-466C-AB26-E4D9915089A9}"/>
              </a:ext>
            </a:extLst>
          </p:cNvPr>
          <p:cNvSpPr txBox="1"/>
          <p:nvPr/>
        </p:nvSpPr>
        <p:spPr>
          <a:xfrm>
            <a:off x="4922804" y="4558927"/>
            <a:ext cx="1349881" cy="215444"/>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4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이 재 민 </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외 </a:t>
            </a:r>
            <a:r>
              <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5</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명</a:t>
            </a:r>
            <a:endPar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endParaRPr>
          </a:p>
        </p:txBody>
      </p:sp>
      <p:sp>
        <p:nvSpPr>
          <p:cNvPr id="50" name="TextBox 49">
            <a:extLst>
              <a:ext uri="{FF2B5EF4-FFF2-40B4-BE49-F238E27FC236}">
                <a16:creationId xmlns:a16="http://schemas.microsoft.com/office/drawing/2014/main" id="{638FAD66-BE6C-466C-AB26-E4D9915089A9}"/>
              </a:ext>
            </a:extLst>
          </p:cNvPr>
          <p:cNvSpPr txBox="1"/>
          <p:nvPr/>
        </p:nvSpPr>
        <p:spPr>
          <a:xfrm>
            <a:off x="6995796" y="4558927"/>
            <a:ext cx="1349881" cy="215444"/>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4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강 보 성 </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외 </a:t>
            </a:r>
            <a:r>
              <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2</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명</a:t>
            </a:r>
            <a:endPar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endParaRPr>
          </a:p>
        </p:txBody>
      </p:sp>
      <p:sp>
        <p:nvSpPr>
          <p:cNvPr id="55" name="TextBox 54">
            <a:extLst>
              <a:ext uri="{FF2B5EF4-FFF2-40B4-BE49-F238E27FC236}">
                <a16:creationId xmlns:a16="http://schemas.microsoft.com/office/drawing/2014/main" id="{39D44A80-2E03-48AE-9FCB-EE7EFB171E8A}"/>
              </a:ext>
            </a:extLst>
          </p:cNvPr>
          <p:cNvSpPr txBox="1"/>
          <p:nvPr/>
        </p:nvSpPr>
        <p:spPr>
          <a:xfrm>
            <a:off x="2624919" y="2368590"/>
            <a:ext cx="4063967" cy="872034"/>
          </a:xfrm>
          <a:prstGeom prst="rect">
            <a:avLst/>
          </a:prstGeom>
          <a:noFill/>
        </p:spPr>
        <p:txBody>
          <a:bodyPr wrap="square" lIns="0" tIns="0" rIns="0" bIns="0" rtlCol="0" anchor="ctr" anchorCtr="0">
            <a:spAutoFit/>
          </a:bodyPr>
          <a:lstStyle/>
          <a:p>
            <a:pPr indent="108000" fontAlgn="base">
              <a:lnSpc>
                <a:spcPts val="1700"/>
              </a:lnSpc>
              <a:spcBef>
                <a:spcPct val="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홍수 위험 특성 및 안전수요를 고려한 제주도 안전지원 기술 개념 정립</a:t>
            </a:r>
          </a:p>
          <a:p>
            <a:pPr indent="108000" fontAlgn="base">
              <a:lnSpc>
                <a:spcPts val="1700"/>
              </a:lnSpc>
              <a:spcBef>
                <a:spcPct val="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제주도 재난 대응 및 안전지원체계 진단 </a:t>
            </a:r>
          </a:p>
          <a:p>
            <a:pPr indent="108000" fontAlgn="base">
              <a:lnSpc>
                <a:spcPts val="1700"/>
              </a:lnSpc>
              <a:spcBef>
                <a:spcPct val="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제주도 홍수 비상대처계획 및 매뉴얼 개발</a:t>
            </a:r>
          </a:p>
          <a:p>
            <a:pPr indent="108000" fontAlgn="base">
              <a:lnSpc>
                <a:spcPts val="1700"/>
              </a:lnSpc>
              <a:spcBef>
                <a:spcPct val="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제주지역 맞춤형 안전지원 기술 개발</a:t>
            </a:r>
          </a:p>
        </p:txBody>
      </p:sp>
      <p:sp>
        <p:nvSpPr>
          <p:cNvPr id="56" name="TextBox 55">
            <a:extLst>
              <a:ext uri="{FF2B5EF4-FFF2-40B4-BE49-F238E27FC236}">
                <a16:creationId xmlns:a16="http://schemas.microsoft.com/office/drawing/2014/main" id="{638FAD66-BE6C-466C-AB26-E4D9915089A9}"/>
              </a:ext>
            </a:extLst>
          </p:cNvPr>
          <p:cNvSpPr txBox="1"/>
          <p:nvPr/>
        </p:nvSpPr>
        <p:spPr>
          <a:xfrm>
            <a:off x="3870657" y="2072508"/>
            <a:ext cx="1527964" cy="215444"/>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4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박 창 열 </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외 </a:t>
            </a:r>
            <a:r>
              <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3</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명</a:t>
            </a:r>
            <a:endPar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endParaRPr>
          </a:p>
        </p:txBody>
      </p:sp>
      <p:sp>
        <p:nvSpPr>
          <p:cNvPr id="57" name="TextBox 56">
            <a:extLst>
              <a:ext uri="{FF2B5EF4-FFF2-40B4-BE49-F238E27FC236}">
                <a16:creationId xmlns:a16="http://schemas.microsoft.com/office/drawing/2014/main" id="{ACABF9FB-C12D-465C-A470-6E543CF628DD}"/>
              </a:ext>
            </a:extLst>
          </p:cNvPr>
          <p:cNvSpPr txBox="1"/>
          <p:nvPr/>
        </p:nvSpPr>
        <p:spPr>
          <a:xfrm>
            <a:off x="2967160" y="1658684"/>
            <a:ext cx="3315502" cy="344710"/>
          </a:xfrm>
          <a:prstGeom prst="rect">
            <a:avLst/>
          </a:prstGeom>
          <a:noFill/>
        </p:spPr>
        <p:txBody>
          <a:bodyPr wrap="square" lIns="0" tIns="0" rIns="0" bIns="0" rtlCol="0" anchor="ctr" anchorCtr="0">
            <a:spAutoFit/>
          </a:bodyPr>
          <a:lstStyle/>
          <a:p>
            <a:pPr algn="ctr" fontAlgn="base">
              <a:lnSpc>
                <a:spcPct val="160000"/>
              </a:lnSpc>
            </a:pPr>
            <a:r>
              <a:rPr lang="ko-KR" altLang="en-US" sz="1400" dirty="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rPr>
              <a:t>제주지역 맞춤형 안전지원 기술 개발</a:t>
            </a:r>
          </a:p>
        </p:txBody>
      </p:sp>
      <p:cxnSp>
        <p:nvCxnSpPr>
          <p:cNvPr id="58" name="직선 연결선 57"/>
          <p:cNvCxnSpPr/>
          <p:nvPr/>
        </p:nvCxnSpPr>
        <p:spPr>
          <a:xfrm>
            <a:off x="2620473" y="2024036"/>
            <a:ext cx="3964657" cy="0"/>
          </a:xfrm>
          <a:prstGeom prst="line">
            <a:avLst/>
          </a:prstGeom>
          <a:ln w="952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66" name="직사각형 65"/>
          <p:cNvSpPr/>
          <p:nvPr/>
        </p:nvSpPr>
        <p:spPr>
          <a:xfrm>
            <a:off x="3399051" y="3099712"/>
            <a:ext cx="2416024" cy="191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7" name="꺾인 연결선 66"/>
          <p:cNvCxnSpPr>
            <a:stCxn id="31" idx="0"/>
            <a:endCxn id="66" idx="2"/>
          </p:cNvCxnSpPr>
          <p:nvPr/>
        </p:nvCxnSpPr>
        <p:spPr>
          <a:xfrm rot="5400000" flipH="1" flipV="1">
            <a:off x="2864208" y="1854544"/>
            <a:ext cx="306598" cy="3179112"/>
          </a:xfrm>
          <a:prstGeom prst="bentConnector3">
            <a:avLst/>
          </a:prstGeom>
          <a:ln w="9525">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꺾인 연결선 67"/>
          <p:cNvCxnSpPr>
            <a:stCxn id="25" idx="0"/>
            <a:endCxn id="66" idx="2"/>
          </p:cNvCxnSpPr>
          <p:nvPr/>
        </p:nvCxnSpPr>
        <p:spPr>
          <a:xfrm rot="5400000" flipH="1" flipV="1">
            <a:off x="3909914" y="2900251"/>
            <a:ext cx="306598" cy="1087699"/>
          </a:xfrm>
          <a:prstGeom prst="bentConnector3">
            <a:avLst/>
          </a:prstGeom>
          <a:ln w="9525">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꺾인 연결선 68"/>
          <p:cNvCxnSpPr>
            <a:stCxn id="27" idx="0"/>
            <a:endCxn id="66" idx="2"/>
          </p:cNvCxnSpPr>
          <p:nvPr/>
        </p:nvCxnSpPr>
        <p:spPr>
          <a:xfrm rot="16200000" flipV="1">
            <a:off x="4957977" y="2939887"/>
            <a:ext cx="306598" cy="1008425"/>
          </a:xfrm>
          <a:prstGeom prst="bentConnector3">
            <a:avLst/>
          </a:prstGeom>
          <a:ln w="9525">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꺾인 연결선 69"/>
          <p:cNvCxnSpPr>
            <a:stCxn id="30" idx="0"/>
            <a:endCxn id="66" idx="2"/>
          </p:cNvCxnSpPr>
          <p:nvPr/>
        </p:nvCxnSpPr>
        <p:spPr>
          <a:xfrm rot="16200000" flipV="1">
            <a:off x="5999021" y="1898843"/>
            <a:ext cx="306598" cy="3090514"/>
          </a:xfrm>
          <a:prstGeom prst="bentConnector3">
            <a:avLst/>
          </a:prstGeom>
          <a:ln w="9525">
            <a:headEnd type="oval"/>
            <a:tailEnd type="ova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CABF9FB-C12D-465C-A470-6E543CF628DD}"/>
              </a:ext>
            </a:extLst>
          </p:cNvPr>
          <p:cNvSpPr txBox="1"/>
          <p:nvPr/>
        </p:nvSpPr>
        <p:spPr>
          <a:xfrm>
            <a:off x="499061" y="3922435"/>
            <a:ext cx="1898534" cy="553998"/>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200" dirty="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rPr>
              <a:t>실시간 모델링 및 </a:t>
            </a:r>
            <a:br>
              <a:rPr lang="en-US" altLang="ko-KR" sz="1200" dirty="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rPr>
            </a:br>
            <a:r>
              <a:rPr lang="ko-KR" altLang="en-US" sz="1200" dirty="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rPr>
              <a:t>호우시나리오 기반 홍수위험 추정 시스템 개발</a:t>
            </a:r>
            <a:endParaRPr lang="ko-KR" altLang="en-US" sz="1200" dirty="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sym typeface="Monotype Sorts" pitchFamily="2" charset="2"/>
            </a:endParaRPr>
          </a:p>
        </p:txBody>
      </p:sp>
      <p:cxnSp>
        <p:nvCxnSpPr>
          <p:cNvPr id="78" name="직선 연결선 77"/>
          <p:cNvCxnSpPr/>
          <p:nvPr/>
        </p:nvCxnSpPr>
        <p:spPr>
          <a:xfrm>
            <a:off x="521626" y="4518314"/>
            <a:ext cx="1808890" cy="0"/>
          </a:xfrm>
          <a:prstGeom prst="line">
            <a:avLst/>
          </a:prstGeom>
          <a:ln w="9525">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nvGrpSpPr>
          <p:cNvPr id="5" name="그룹 4"/>
          <p:cNvGrpSpPr/>
          <p:nvPr/>
        </p:nvGrpSpPr>
        <p:grpSpPr>
          <a:xfrm>
            <a:off x="2590473" y="4014768"/>
            <a:ext cx="1898534" cy="503546"/>
            <a:chOff x="516681" y="4709889"/>
            <a:chExt cx="1898534" cy="503546"/>
          </a:xfrm>
        </p:grpSpPr>
        <p:sp>
          <p:nvSpPr>
            <p:cNvPr id="79" name="TextBox 78">
              <a:extLst>
                <a:ext uri="{FF2B5EF4-FFF2-40B4-BE49-F238E27FC236}">
                  <a16:creationId xmlns:a16="http://schemas.microsoft.com/office/drawing/2014/main" id="{ACABF9FB-C12D-465C-A470-6E543CF628DD}"/>
                </a:ext>
              </a:extLst>
            </p:cNvPr>
            <p:cNvSpPr txBox="1"/>
            <p:nvPr/>
          </p:nvSpPr>
          <p:spPr>
            <a:xfrm>
              <a:off x="516681" y="4709889"/>
              <a:ext cx="1898534" cy="369332"/>
            </a:xfrm>
            <a:prstGeom prst="rect">
              <a:avLst/>
            </a:prstGeom>
            <a:noFill/>
          </p:spPr>
          <p:txBody>
            <a:bodyPr wrap="square" lIns="0" tIns="0" rIns="0" bIns="0" rtlCol="0" anchor="ctr" anchorCtr="0">
              <a:sp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defRPr>
              </a:lvl1pPr>
            </a:lstStyle>
            <a:p>
              <a:r>
                <a:rPr lang="ko-KR" altLang="en-US" dirty="0"/>
                <a:t>제주도 홍수 및 침수 시뮬레이션 시스템 개발</a:t>
              </a:r>
            </a:p>
          </p:txBody>
        </p:sp>
        <p:cxnSp>
          <p:nvCxnSpPr>
            <p:cNvPr id="80" name="직선 연결선 79"/>
            <p:cNvCxnSpPr/>
            <p:nvPr/>
          </p:nvCxnSpPr>
          <p:spPr>
            <a:xfrm>
              <a:off x="539246" y="5213435"/>
              <a:ext cx="1808890" cy="0"/>
            </a:xfrm>
            <a:prstGeom prst="line">
              <a:avLst/>
            </a:prstGeom>
            <a:ln w="9525">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nvGrpSpPr>
          <p:cNvPr id="81" name="그룹 80"/>
          <p:cNvGrpSpPr/>
          <p:nvPr/>
        </p:nvGrpSpPr>
        <p:grpSpPr>
          <a:xfrm>
            <a:off x="4693694" y="4014768"/>
            <a:ext cx="1898534" cy="503546"/>
            <a:chOff x="516681" y="4709889"/>
            <a:chExt cx="1898534" cy="503546"/>
          </a:xfrm>
        </p:grpSpPr>
        <p:sp>
          <p:nvSpPr>
            <p:cNvPr id="82" name="TextBox 81">
              <a:extLst>
                <a:ext uri="{FF2B5EF4-FFF2-40B4-BE49-F238E27FC236}">
                  <a16:creationId xmlns:a16="http://schemas.microsoft.com/office/drawing/2014/main" id="{ACABF9FB-C12D-465C-A470-6E543CF628DD}"/>
                </a:ext>
              </a:extLst>
            </p:cNvPr>
            <p:cNvSpPr txBox="1"/>
            <p:nvPr/>
          </p:nvSpPr>
          <p:spPr>
            <a:xfrm>
              <a:off x="516681" y="4709889"/>
              <a:ext cx="1898534" cy="369332"/>
            </a:xfrm>
            <a:prstGeom prst="rect">
              <a:avLst/>
            </a:prstGeom>
            <a:noFill/>
          </p:spPr>
          <p:txBody>
            <a:bodyPr wrap="square" lIns="0" tIns="0" rIns="0" bIns="0" rtlCol="0" anchor="ctr" anchorCtr="0">
              <a:sp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defRPr>
              </a:lvl1pPr>
            </a:lstStyle>
            <a:p>
              <a:r>
                <a:rPr lang="ko-KR" altLang="en-US" dirty="0"/>
                <a:t>실시간 홍수위험 기반의 안전지원 통합 시스템 개발</a:t>
              </a:r>
            </a:p>
          </p:txBody>
        </p:sp>
        <p:cxnSp>
          <p:nvCxnSpPr>
            <p:cNvPr id="83" name="직선 연결선 82"/>
            <p:cNvCxnSpPr/>
            <p:nvPr/>
          </p:nvCxnSpPr>
          <p:spPr>
            <a:xfrm>
              <a:off x="539246" y="5213435"/>
              <a:ext cx="1808890" cy="0"/>
            </a:xfrm>
            <a:prstGeom prst="line">
              <a:avLst/>
            </a:prstGeom>
            <a:ln w="9525">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그룹 83"/>
          <p:cNvGrpSpPr/>
          <p:nvPr/>
        </p:nvGrpSpPr>
        <p:grpSpPr>
          <a:xfrm>
            <a:off x="6761104" y="4014768"/>
            <a:ext cx="1898534" cy="503546"/>
            <a:chOff x="516681" y="4709889"/>
            <a:chExt cx="1898534" cy="503546"/>
          </a:xfrm>
        </p:grpSpPr>
        <p:sp>
          <p:nvSpPr>
            <p:cNvPr id="85" name="TextBox 84">
              <a:extLst>
                <a:ext uri="{FF2B5EF4-FFF2-40B4-BE49-F238E27FC236}">
                  <a16:creationId xmlns:a16="http://schemas.microsoft.com/office/drawing/2014/main" id="{ACABF9FB-C12D-465C-A470-6E543CF628DD}"/>
                </a:ext>
              </a:extLst>
            </p:cNvPr>
            <p:cNvSpPr txBox="1"/>
            <p:nvPr/>
          </p:nvSpPr>
          <p:spPr>
            <a:xfrm>
              <a:off x="516681" y="4709889"/>
              <a:ext cx="1898534" cy="369332"/>
            </a:xfrm>
            <a:prstGeom prst="rect">
              <a:avLst/>
            </a:prstGeom>
            <a:noFill/>
          </p:spPr>
          <p:txBody>
            <a:bodyPr wrap="square" lIns="0" tIns="0" rIns="0" bIns="0" rtlCol="0" anchor="ctr" anchorCtr="0">
              <a:sp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rgbClr val="014BB7"/>
                  </a:solidFill>
                  <a:latin typeface="KoPub돋움체 Bold" panose="02020603020101020101" pitchFamily="18" charset="-127"/>
                  <a:ea typeface="KoPub돋움체 Bold" panose="02020603020101020101" pitchFamily="18" charset="-127"/>
                </a:defRPr>
              </a:lvl1pPr>
            </a:lstStyle>
            <a:p>
              <a:r>
                <a:rPr lang="ko-KR" altLang="en-US" dirty="0"/>
                <a:t>안전지원 기술 </a:t>
              </a:r>
              <a:endParaRPr lang="en-US" altLang="ko-KR" dirty="0"/>
            </a:p>
            <a:p>
              <a:r>
                <a:rPr lang="ko-KR" altLang="en-US" dirty="0"/>
                <a:t>적용 및 검증</a:t>
              </a:r>
            </a:p>
          </p:txBody>
        </p:sp>
        <p:cxnSp>
          <p:nvCxnSpPr>
            <p:cNvPr id="86" name="직선 연결선 85"/>
            <p:cNvCxnSpPr/>
            <p:nvPr/>
          </p:nvCxnSpPr>
          <p:spPr>
            <a:xfrm>
              <a:off x="539246" y="5213435"/>
              <a:ext cx="1808890" cy="0"/>
            </a:xfrm>
            <a:prstGeom prst="line">
              <a:avLst/>
            </a:prstGeom>
            <a:ln w="9525">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sp>
        <p:nvSpPr>
          <p:cNvPr id="8" name="직사각형 7"/>
          <p:cNvSpPr/>
          <p:nvPr/>
        </p:nvSpPr>
        <p:spPr>
          <a:xfrm>
            <a:off x="458309" y="4813283"/>
            <a:ext cx="1939286" cy="1828817"/>
          </a:xfrm>
          <a:prstGeom prst="rect">
            <a:avLst/>
          </a:prstGeom>
          <a:solidFill>
            <a:srgbClr val="E9F2FB"/>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buClr>
                <a:schemeClr val="tx1">
                  <a:lumMod val="50000"/>
                  <a:lumOff val="50000"/>
                </a:schemeClr>
              </a:buClr>
            </a:pPr>
            <a:endParaRPr lang="ko-KR" altLang="en-US"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105" name="TextBox 104">
            <a:extLst>
              <a:ext uri="{FF2B5EF4-FFF2-40B4-BE49-F238E27FC236}">
                <a16:creationId xmlns:a16="http://schemas.microsoft.com/office/drawing/2014/main" id="{39D44A80-2E03-48AE-9FCB-EE7EFB171E8A}"/>
              </a:ext>
            </a:extLst>
          </p:cNvPr>
          <p:cNvSpPr txBox="1"/>
          <p:nvPr/>
        </p:nvSpPr>
        <p:spPr>
          <a:xfrm>
            <a:off x="529062" y="4866472"/>
            <a:ext cx="1868532" cy="1677382"/>
          </a:xfrm>
          <a:prstGeom prst="rect">
            <a:avLst/>
          </a:prstGeom>
          <a:noFill/>
        </p:spPr>
        <p:txBody>
          <a:bodyPr wrap="square" lIns="0" tIns="0" rIns="0" bIns="0" rtlCol="0" anchor="t" anchorCtr="0">
            <a:spAutoFit/>
          </a:bodyPr>
          <a:lstStyle/>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sym typeface="Monotype Sorts" pitchFamily="2" charset="2"/>
              </a:rPr>
              <a:t> </a:t>
            </a:r>
            <a:r>
              <a:rPr lang="ko-KR" altLang="en-US" sz="1100" dirty="0">
                <a:ln>
                  <a:solidFill>
                    <a:schemeClr val="accent1">
                      <a:shade val="50000"/>
                      <a:alpha val="0"/>
                    </a:schemeClr>
                  </a:solidFill>
                </a:ln>
                <a:latin typeface="KoPub돋움체 Medium" pitchFamily="18" charset="-127"/>
                <a:ea typeface="KoPub돋움체 Medium" pitchFamily="18" charset="-127"/>
              </a:rPr>
              <a:t>호우의 시공간 분포 특성을 고려한 호우시나리오 개발</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제주도 홍수 및 침수 위험지수 산정 모델 개발</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호우 시나리오 기반 도시 침수 </a:t>
            </a:r>
            <a:br>
              <a:rPr lang="en-US" altLang="ko-KR" sz="1100" dirty="0">
                <a:ln>
                  <a:solidFill>
                    <a:schemeClr val="accent1">
                      <a:shade val="50000"/>
                      <a:alpha val="0"/>
                    </a:schemeClr>
                  </a:solidFill>
                </a:ln>
                <a:latin typeface="KoPub돋움체 Medium" pitchFamily="18" charset="-127"/>
                <a:ea typeface="KoPub돋움체 Medium" pitchFamily="18" charset="-127"/>
              </a:rPr>
            </a:br>
            <a:r>
              <a:rPr lang="ko-KR" altLang="en-US" sz="1100" dirty="0">
                <a:ln>
                  <a:solidFill>
                    <a:schemeClr val="accent1">
                      <a:shade val="50000"/>
                      <a:alpha val="0"/>
                    </a:schemeClr>
                  </a:solidFill>
                </a:ln>
                <a:latin typeface="KoPub돋움체 Medium" pitchFamily="18" charset="-127"/>
                <a:ea typeface="KoPub돋움체 Medium" pitchFamily="18" charset="-127"/>
              </a:rPr>
              <a:t>및 하천 홍수예측 </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레이더강우 및 호우시나리오 기반 홍수 및 침수 시뮬레이션 시스템 개발</a:t>
            </a:r>
          </a:p>
        </p:txBody>
      </p:sp>
      <p:sp>
        <p:nvSpPr>
          <p:cNvPr id="106" name="직사각형 105"/>
          <p:cNvSpPr/>
          <p:nvPr/>
        </p:nvSpPr>
        <p:spPr>
          <a:xfrm>
            <a:off x="2549720" y="4813283"/>
            <a:ext cx="1939286" cy="1828817"/>
          </a:xfrm>
          <a:prstGeom prst="rect">
            <a:avLst/>
          </a:prstGeom>
          <a:solidFill>
            <a:srgbClr val="E9F2FB"/>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buClr>
                <a:schemeClr val="tx1">
                  <a:lumMod val="50000"/>
                  <a:lumOff val="50000"/>
                </a:schemeClr>
              </a:buClr>
            </a:pPr>
            <a:endParaRPr lang="ko-KR" altLang="en-US"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107" name="TextBox 106">
            <a:extLst>
              <a:ext uri="{FF2B5EF4-FFF2-40B4-BE49-F238E27FC236}">
                <a16:creationId xmlns:a16="http://schemas.microsoft.com/office/drawing/2014/main" id="{39D44A80-2E03-48AE-9FCB-EE7EFB171E8A}"/>
              </a:ext>
            </a:extLst>
          </p:cNvPr>
          <p:cNvSpPr txBox="1"/>
          <p:nvPr/>
        </p:nvSpPr>
        <p:spPr>
          <a:xfrm>
            <a:off x="2620473" y="4866472"/>
            <a:ext cx="1868532" cy="754053"/>
          </a:xfrm>
          <a:prstGeom prst="rect">
            <a:avLst/>
          </a:prstGeom>
          <a:noFill/>
        </p:spPr>
        <p:txBody>
          <a:bodyPr wrap="square" lIns="0" tIns="0" rIns="0" bIns="0" rtlCol="0" anchor="t" anchorCtr="0">
            <a:spAutoFit/>
          </a:bodyPr>
          <a:lstStyle/>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sym typeface="Monotype Sorts" pitchFamily="2" charset="2"/>
              </a:rPr>
              <a:t> </a:t>
            </a:r>
            <a:r>
              <a:rPr lang="ko-KR" altLang="en-US" sz="1100" dirty="0">
                <a:ln>
                  <a:solidFill>
                    <a:schemeClr val="accent1">
                      <a:shade val="50000"/>
                      <a:alpha val="0"/>
                    </a:schemeClr>
                  </a:solidFill>
                </a:ln>
                <a:latin typeface="KoPub돋움체 Medium" pitchFamily="18" charset="-127"/>
                <a:ea typeface="KoPub돋움체 Medium" pitchFamily="18" charset="-127"/>
              </a:rPr>
              <a:t>제주도 도시침수 및 홍수 위험지수 기반 정보 구축</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제주도 홍수 및 침수 시뮬레이션 시스템 개발</a:t>
            </a:r>
          </a:p>
        </p:txBody>
      </p:sp>
      <p:sp>
        <p:nvSpPr>
          <p:cNvPr id="108" name="직사각형 107"/>
          <p:cNvSpPr/>
          <p:nvPr/>
        </p:nvSpPr>
        <p:spPr>
          <a:xfrm>
            <a:off x="4645845" y="4813283"/>
            <a:ext cx="1939286" cy="1828817"/>
          </a:xfrm>
          <a:prstGeom prst="rect">
            <a:avLst/>
          </a:prstGeom>
          <a:solidFill>
            <a:srgbClr val="E9F2FB"/>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buClr>
                <a:schemeClr val="tx1">
                  <a:lumMod val="50000"/>
                  <a:lumOff val="50000"/>
                </a:schemeClr>
              </a:buClr>
            </a:pPr>
            <a:endParaRPr lang="ko-KR" altLang="en-US"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109" name="TextBox 108">
            <a:extLst>
              <a:ext uri="{FF2B5EF4-FFF2-40B4-BE49-F238E27FC236}">
                <a16:creationId xmlns:a16="http://schemas.microsoft.com/office/drawing/2014/main" id="{39D44A80-2E03-48AE-9FCB-EE7EFB171E8A}"/>
              </a:ext>
            </a:extLst>
          </p:cNvPr>
          <p:cNvSpPr txBox="1"/>
          <p:nvPr/>
        </p:nvSpPr>
        <p:spPr>
          <a:xfrm>
            <a:off x="4716598" y="4866472"/>
            <a:ext cx="1868532" cy="1728678"/>
          </a:xfrm>
          <a:prstGeom prst="rect">
            <a:avLst/>
          </a:prstGeom>
          <a:noFill/>
        </p:spPr>
        <p:txBody>
          <a:bodyPr wrap="square" lIns="0" tIns="0" rIns="0" bIns="0" rtlCol="0" anchor="t" anchorCtr="0">
            <a:spAutoFit/>
          </a:bodyPr>
          <a:lstStyle/>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안전지원 시설 설치계획 수립 및 장비 구축</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실시간 홍수 감지 및 안전지원 통합 시스템 설계</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실시간 위험상황 감시 기능 개발</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실시간 위험상황 모니터링 시스템</a:t>
            </a:r>
            <a:r>
              <a:rPr lang="en-US" altLang="ko-KR" sz="1100" dirty="0">
                <a:ln>
                  <a:solidFill>
                    <a:schemeClr val="accent1">
                      <a:shade val="50000"/>
                      <a:alpha val="0"/>
                    </a:schemeClr>
                  </a:solidFill>
                </a:ln>
                <a:latin typeface="KoPub돋움체 Medium" pitchFamily="18" charset="-127"/>
                <a:ea typeface="KoPub돋움체 Medium" pitchFamily="18" charset="-127"/>
              </a:rPr>
              <a:t>(</a:t>
            </a:r>
            <a:r>
              <a:rPr lang="ko-KR" altLang="en-US" sz="1100" dirty="0">
                <a:ln>
                  <a:solidFill>
                    <a:schemeClr val="accent1">
                      <a:shade val="50000"/>
                      <a:alpha val="0"/>
                    </a:schemeClr>
                  </a:solidFill>
                </a:ln>
                <a:latin typeface="KoPub돋움체 Medium" pitchFamily="18" charset="-127"/>
                <a:ea typeface="KoPub돋움체 Medium" pitchFamily="18" charset="-127"/>
              </a:rPr>
              <a:t>웹</a:t>
            </a:r>
            <a:r>
              <a:rPr lang="en-US" altLang="ko-KR" sz="1100" dirty="0">
                <a:ln>
                  <a:solidFill>
                    <a:schemeClr val="accent1">
                      <a:shade val="50000"/>
                      <a:alpha val="0"/>
                    </a:schemeClr>
                  </a:solidFill>
                </a:ln>
                <a:latin typeface="KoPub돋움체 Medium" pitchFamily="18" charset="-127"/>
                <a:ea typeface="KoPub돋움체 Medium" pitchFamily="18" charset="-127"/>
              </a:rPr>
              <a:t>, </a:t>
            </a:r>
            <a:r>
              <a:rPr lang="ko-KR" altLang="en-US" sz="1100" dirty="0" err="1">
                <a:ln>
                  <a:solidFill>
                    <a:schemeClr val="accent1">
                      <a:shade val="50000"/>
                      <a:alpha val="0"/>
                    </a:schemeClr>
                  </a:solidFill>
                </a:ln>
                <a:latin typeface="KoPub돋움체 Medium" pitchFamily="18" charset="-127"/>
                <a:ea typeface="KoPub돋움체 Medium" pitchFamily="18" charset="-127"/>
              </a:rPr>
              <a:t>앱</a:t>
            </a:r>
            <a:r>
              <a:rPr lang="en-US" altLang="ko-KR" sz="1100" dirty="0">
                <a:ln>
                  <a:solidFill>
                    <a:schemeClr val="accent1">
                      <a:shade val="50000"/>
                      <a:alpha val="0"/>
                    </a:schemeClr>
                  </a:solidFill>
                </a:ln>
                <a:latin typeface="KoPub돋움체 Medium" pitchFamily="18" charset="-127"/>
                <a:ea typeface="KoPub돋움체 Medium" pitchFamily="18" charset="-127"/>
              </a:rPr>
              <a:t>) </a:t>
            </a:r>
            <a:r>
              <a:rPr lang="ko-KR" altLang="en-US" sz="1100" dirty="0">
                <a:ln>
                  <a:solidFill>
                    <a:schemeClr val="accent1">
                      <a:shade val="50000"/>
                      <a:alpha val="0"/>
                    </a:schemeClr>
                  </a:solidFill>
                </a:ln>
                <a:latin typeface="KoPub돋움체 Medium" pitchFamily="18" charset="-127"/>
                <a:ea typeface="KoPub돋움체 Medium" pitchFamily="18" charset="-127"/>
              </a:rPr>
              <a:t>개발</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홍수 위험 기반의 안전지원 통합 시스템 개발 및 검증</a:t>
            </a:r>
          </a:p>
        </p:txBody>
      </p:sp>
      <p:sp>
        <p:nvSpPr>
          <p:cNvPr id="110" name="직사각형 109"/>
          <p:cNvSpPr/>
          <p:nvPr/>
        </p:nvSpPr>
        <p:spPr>
          <a:xfrm>
            <a:off x="6727934" y="4813283"/>
            <a:ext cx="1939286" cy="1828817"/>
          </a:xfrm>
          <a:prstGeom prst="rect">
            <a:avLst/>
          </a:prstGeom>
          <a:solidFill>
            <a:srgbClr val="E9F2FB"/>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buClr>
                <a:schemeClr val="tx1">
                  <a:lumMod val="50000"/>
                  <a:lumOff val="50000"/>
                </a:schemeClr>
              </a:buClr>
            </a:pPr>
            <a:endParaRPr lang="ko-KR" altLang="en-US" sz="1200">
              <a:ln>
                <a:solidFill>
                  <a:schemeClr val="accent1">
                    <a:shade val="50000"/>
                    <a:alpha val="0"/>
                  </a:schemeClr>
                </a:solidFill>
              </a:ln>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sp>
        <p:nvSpPr>
          <p:cNvPr id="111" name="TextBox 110">
            <a:extLst>
              <a:ext uri="{FF2B5EF4-FFF2-40B4-BE49-F238E27FC236}">
                <a16:creationId xmlns:a16="http://schemas.microsoft.com/office/drawing/2014/main" id="{39D44A80-2E03-48AE-9FCB-EE7EFB171E8A}"/>
              </a:ext>
            </a:extLst>
          </p:cNvPr>
          <p:cNvSpPr txBox="1"/>
          <p:nvPr/>
        </p:nvSpPr>
        <p:spPr>
          <a:xfrm>
            <a:off x="6798687" y="4866472"/>
            <a:ext cx="1868532" cy="1169551"/>
          </a:xfrm>
          <a:prstGeom prst="rect">
            <a:avLst/>
          </a:prstGeom>
          <a:noFill/>
        </p:spPr>
        <p:txBody>
          <a:bodyPr wrap="square" lIns="0" tIns="0" rIns="0" bIns="0" rtlCol="0" anchor="t" anchorCtr="0">
            <a:spAutoFit/>
          </a:bodyPr>
          <a:lstStyle/>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제주의 홍수위험 및 취약성을 고려한 실증지역 선정</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관측기기 운영 및 실증 </a:t>
            </a:r>
            <a:r>
              <a:rPr lang="en-US" altLang="ko-KR" sz="1100" dirty="0">
                <a:ln>
                  <a:solidFill>
                    <a:schemeClr val="accent1">
                      <a:shade val="50000"/>
                      <a:alpha val="0"/>
                    </a:schemeClr>
                  </a:solidFill>
                </a:ln>
                <a:latin typeface="KoPub돋움체 Medium" pitchFamily="18" charset="-127"/>
                <a:ea typeface="KoPub돋움체 Medium" pitchFamily="18" charset="-127"/>
              </a:rPr>
              <a:t>DB </a:t>
            </a:r>
            <a:r>
              <a:rPr lang="ko-KR" altLang="en-US" sz="1100" dirty="0">
                <a:ln>
                  <a:solidFill>
                    <a:schemeClr val="accent1">
                      <a:shade val="50000"/>
                      <a:alpha val="0"/>
                    </a:schemeClr>
                  </a:solidFill>
                </a:ln>
                <a:latin typeface="KoPub돋움체 Medium" pitchFamily="18" charset="-127"/>
                <a:ea typeface="KoPub돋움체 Medium" pitchFamily="18" charset="-127"/>
              </a:rPr>
              <a:t>구축</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기존 홍수량 관측자료 </a:t>
            </a:r>
            <a:r>
              <a:rPr lang="en-US" altLang="ko-KR" sz="1100" dirty="0">
                <a:ln>
                  <a:solidFill>
                    <a:schemeClr val="accent1">
                      <a:shade val="50000"/>
                      <a:alpha val="0"/>
                    </a:schemeClr>
                  </a:solidFill>
                </a:ln>
                <a:latin typeface="KoPub돋움체 Medium" pitchFamily="18" charset="-127"/>
                <a:ea typeface="KoPub돋움체 Medium" pitchFamily="18" charset="-127"/>
              </a:rPr>
              <a:t>DB </a:t>
            </a:r>
            <a:r>
              <a:rPr lang="ko-KR" altLang="en-US" sz="1100" dirty="0">
                <a:ln>
                  <a:solidFill>
                    <a:schemeClr val="accent1">
                      <a:shade val="50000"/>
                      <a:alpha val="0"/>
                    </a:schemeClr>
                  </a:solidFill>
                </a:ln>
                <a:latin typeface="KoPub돋움체 Medium" pitchFamily="18" charset="-127"/>
                <a:ea typeface="KoPub돋움체 Medium" pitchFamily="18" charset="-127"/>
              </a:rPr>
              <a:t>구축 및 검증</a:t>
            </a:r>
          </a:p>
          <a:p>
            <a:pPr marL="72000" indent="-72000" fontAlgn="base">
              <a:spcBef>
                <a:spcPts val="400"/>
              </a:spcBef>
              <a:spcAft>
                <a:spcPct val="0"/>
              </a:spcAft>
              <a:buClr>
                <a:schemeClr val="tx1">
                  <a:lumMod val="50000"/>
                  <a:lumOff val="50000"/>
                </a:schemeClr>
              </a:buClr>
              <a:buSzPct val="80000"/>
              <a:buFont typeface="Arial" pitchFamily="34" charset="0"/>
              <a:buChar char="•"/>
              <a:defRPr/>
            </a:pPr>
            <a:r>
              <a:rPr lang="ko-KR" altLang="en-US" sz="1100" dirty="0">
                <a:ln>
                  <a:solidFill>
                    <a:schemeClr val="accent1">
                      <a:shade val="50000"/>
                      <a:alpha val="0"/>
                    </a:schemeClr>
                  </a:solidFill>
                </a:ln>
                <a:latin typeface="KoPub돋움체 Medium" pitchFamily="18" charset="-127"/>
                <a:ea typeface="KoPub돋움체 Medium" pitchFamily="18" charset="-127"/>
              </a:rPr>
              <a:t>안전지원 기술 적용 및 검증</a:t>
            </a:r>
          </a:p>
        </p:txBody>
      </p:sp>
      <p:sp>
        <p:nvSpPr>
          <p:cNvPr id="114" name="모서리가 둥근 직사각형 118"/>
          <p:cNvSpPr/>
          <p:nvPr/>
        </p:nvSpPr>
        <p:spPr>
          <a:xfrm>
            <a:off x="6830012" y="2505152"/>
            <a:ext cx="1614048" cy="804215"/>
          </a:xfrm>
          <a:custGeom>
            <a:avLst/>
            <a:gdLst/>
            <a:ahLst/>
            <a:cxnLst/>
            <a:rect l="l" t="t" r="r" b="b"/>
            <a:pathLst>
              <a:path w="2088514" h="1267875">
                <a:moveTo>
                  <a:pt x="101516" y="0"/>
                </a:moveTo>
                <a:lnTo>
                  <a:pt x="1986998" y="0"/>
                </a:lnTo>
                <a:cubicBezTo>
                  <a:pt x="2043064" y="0"/>
                  <a:pt x="2088514" y="45450"/>
                  <a:pt x="2088514" y="101516"/>
                </a:cubicBezTo>
                <a:lnTo>
                  <a:pt x="2088514" y="1267875"/>
                </a:lnTo>
                <a:lnTo>
                  <a:pt x="0" y="1267875"/>
                </a:lnTo>
                <a:lnTo>
                  <a:pt x="0" y="101516"/>
                </a:lnTo>
                <a:cubicBezTo>
                  <a:pt x="0" y="45450"/>
                  <a:pt x="45450" y="0"/>
                  <a:pt x="101516" y="0"/>
                </a:cubicBezTo>
                <a:close/>
              </a:path>
            </a:pathLst>
          </a:cu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5" name="TextBox 114">
            <a:extLst>
              <a:ext uri="{FF2B5EF4-FFF2-40B4-BE49-F238E27FC236}">
                <a16:creationId xmlns:a16="http://schemas.microsoft.com/office/drawing/2014/main" id="{638FAD66-BE6C-466C-AB26-E4D9915089A9}"/>
              </a:ext>
            </a:extLst>
          </p:cNvPr>
          <p:cNvSpPr txBox="1"/>
          <p:nvPr/>
        </p:nvSpPr>
        <p:spPr>
          <a:xfrm>
            <a:off x="6873054" y="2984917"/>
            <a:ext cx="1527964" cy="215444"/>
          </a:xfrm>
          <a:prstGeom prst="rect">
            <a:avLst/>
          </a:prstGeom>
          <a:noFill/>
        </p:spPr>
        <p:txBody>
          <a:bodyPr wrap="square" lIns="0" tIns="0" rIns="0" bIns="0" rtlCol="0" anchor="ctr" anchorCtr="0">
            <a:spAutoFit/>
          </a:bodyPr>
          <a:lstStyle/>
          <a:p>
            <a:pPr algn="ctr" fontAlgn="base">
              <a:spcBef>
                <a:spcPct val="0"/>
              </a:spcBef>
              <a:spcAft>
                <a:spcPct val="0"/>
              </a:spcAft>
              <a:buClr>
                <a:schemeClr val="tx1">
                  <a:lumMod val="50000"/>
                  <a:lumOff val="50000"/>
                </a:schemeClr>
              </a:buClr>
              <a:buSzPct val="80000"/>
              <a:defRPr/>
            </a:pPr>
            <a:r>
              <a:rPr lang="ko-KR" altLang="en-US" sz="14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박 창 열 </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외 </a:t>
            </a:r>
            <a:r>
              <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25</a:t>
            </a:r>
            <a:r>
              <a:rPr lang="ko-KR" altLang="en-US"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rPr>
              <a:t>명</a:t>
            </a:r>
            <a:endParaRPr lang="en-US" altLang="ko-KR" sz="12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Monotype Sorts" pitchFamily="2" charset="2"/>
            </a:endParaRPr>
          </a:p>
        </p:txBody>
      </p:sp>
      <p:sp>
        <p:nvSpPr>
          <p:cNvPr id="116" name="TextBox 115">
            <a:extLst>
              <a:ext uri="{FF2B5EF4-FFF2-40B4-BE49-F238E27FC236}">
                <a16:creationId xmlns:a16="http://schemas.microsoft.com/office/drawing/2014/main" id="{ACABF9FB-C12D-465C-A470-6E543CF628DD}"/>
              </a:ext>
            </a:extLst>
          </p:cNvPr>
          <p:cNvSpPr txBox="1"/>
          <p:nvPr/>
        </p:nvSpPr>
        <p:spPr>
          <a:xfrm>
            <a:off x="6897708" y="2584275"/>
            <a:ext cx="1478657" cy="275448"/>
          </a:xfrm>
          <a:prstGeom prst="roundRect">
            <a:avLst/>
          </a:prstGeom>
          <a:solidFill>
            <a:schemeClr val="tx2">
              <a:lumMod val="40000"/>
              <a:lumOff val="60000"/>
            </a:schemeClr>
          </a:solidFill>
        </p:spPr>
        <p:txBody>
          <a:bodyPr wrap="square" lIns="0" tIns="0" rIns="0" bIns="0" rtlCol="0" anchor="ctr" anchorCtr="0">
            <a:noAutofit/>
          </a:bodyPr>
          <a:lstStyle>
            <a:defPPr>
              <a:defRPr lang="en-US"/>
            </a:defPPr>
            <a:lvl1pPr algn="ctr" fontAlgn="base">
              <a:spcBef>
                <a:spcPct val="0"/>
              </a:spcBef>
              <a:spcAft>
                <a:spcPct val="0"/>
              </a:spcAft>
              <a:buClr>
                <a:schemeClr val="tx1">
                  <a:lumMod val="50000"/>
                  <a:lumOff val="50000"/>
                </a:schemeClr>
              </a:buClr>
              <a:buSzPct val="80000"/>
              <a:defRPr sz="120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defRPr>
            </a:lvl1pPr>
          </a:lstStyle>
          <a:p>
            <a:r>
              <a:rPr lang="ko-KR" altLang="en-US" dirty="0">
                <a:sym typeface="Monotype Sorts" pitchFamily="2" charset="2"/>
              </a:rPr>
              <a:t>총 참여연구원</a:t>
            </a:r>
          </a:p>
        </p:txBody>
      </p:sp>
      <p:pic>
        <p:nvPicPr>
          <p:cNvPr id="1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731" y="985053"/>
            <a:ext cx="858534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모서리가 둥근 직사각형 117"/>
          <p:cNvSpPr/>
          <p:nvPr/>
        </p:nvSpPr>
        <p:spPr>
          <a:xfrm>
            <a:off x="702856" y="950458"/>
            <a:ext cx="845752" cy="377292"/>
          </a:xfrm>
          <a:prstGeom prst="roundRect">
            <a:avLst>
              <a:gd name="adj" fmla="val 18177"/>
            </a:avLst>
          </a:prstGeom>
          <a:noFill/>
        </p:spPr>
        <p:txBody>
          <a:bodyPr wrap="square" lIns="0" tIns="0" rIns="0" bIns="0" rtlCol="0" anchor="ctr" anchorCtr="0">
            <a:noAutofit/>
            <a:scene3d>
              <a:camera prst="orthographicFront"/>
              <a:lightRig rig="threePt" dir="t"/>
            </a:scene3d>
            <a:sp3d>
              <a:bevelT w="1270" h="1270"/>
            </a:sp3d>
          </a:bodyPr>
          <a:lstStyle/>
          <a:p>
            <a:pPr algn="ctr">
              <a:lnSpc>
                <a:spcPts val="1800"/>
              </a:lnSpc>
            </a:pPr>
            <a:r>
              <a:rPr lang="ko-KR" altLang="en-US" sz="1400" kern="0" spc="-110" dirty="0" err="1">
                <a:solidFill>
                  <a:srgbClr val="FFFF00"/>
                </a:solidFill>
                <a:latin typeface="KoPub돋움체 Bold" pitchFamily="18" charset="-127"/>
                <a:ea typeface="KoPub돋움체 Bold" pitchFamily="18" charset="-127"/>
              </a:rPr>
              <a:t>과제명</a:t>
            </a:r>
            <a:endParaRPr lang="ko-KR" altLang="en-US" sz="1400" kern="0" spc="-110" dirty="0">
              <a:solidFill>
                <a:srgbClr val="FFFF00"/>
              </a:solidFill>
              <a:latin typeface="KoPub돋움체 Bold" pitchFamily="18" charset="-127"/>
              <a:ea typeface="KoPub돋움체 Bold" pitchFamily="18" charset="-127"/>
            </a:endParaRPr>
          </a:p>
        </p:txBody>
      </p:sp>
      <p:sp>
        <p:nvSpPr>
          <p:cNvPr id="119" name="TextBox 118">
            <a:extLst>
              <a:ext uri="{FF2B5EF4-FFF2-40B4-BE49-F238E27FC236}">
                <a16:creationId xmlns:a16="http://schemas.microsoft.com/office/drawing/2014/main" id="{EDFE554F-F595-4C92-B38C-49D606DF5F09}"/>
              </a:ext>
            </a:extLst>
          </p:cNvPr>
          <p:cNvSpPr txBox="1"/>
          <p:nvPr/>
        </p:nvSpPr>
        <p:spPr>
          <a:xfrm>
            <a:off x="1851731" y="961842"/>
            <a:ext cx="6655750" cy="296043"/>
          </a:xfrm>
          <a:prstGeom prst="rect">
            <a:avLst/>
          </a:prstGeom>
          <a:noFill/>
        </p:spPr>
        <p:txBody>
          <a:bodyPr wrap="square" lIns="0" tIns="0" rIns="0" bIns="0" rtlCol="0">
            <a:spAutoFit/>
          </a:bodyPr>
          <a:lstStyle/>
          <a:p>
            <a:pPr algn="ctr" fontAlgn="base">
              <a:lnSpc>
                <a:spcPct val="130000"/>
              </a:lnSpc>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실시간 홍수 감지 및 안전지원 기술 개발</a:t>
            </a:r>
          </a:p>
        </p:txBody>
      </p:sp>
      <p:sp>
        <p:nvSpPr>
          <p:cNvPr id="62"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24</a:t>
            </a:fld>
            <a:endParaRPr lang="ko-KR" altLang="en-US" dirty="0"/>
          </a:p>
        </p:txBody>
      </p:sp>
      <p:grpSp>
        <p:nvGrpSpPr>
          <p:cNvPr id="63" name="그룹 62">
            <a:extLst>
              <a:ext uri="{FF2B5EF4-FFF2-40B4-BE49-F238E27FC236}">
                <a16:creationId xmlns:a16="http://schemas.microsoft.com/office/drawing/2014/main" id="{F0185F05-48B6-4822-B1AD-19665AFE889E}"/>
              </a:ext>
            </a:extLst>
          </p:cNvPr>
          <p:cNvGrpSpPr/>
          <p:nvPr/>
        </p:nvGrpSpPr>
        <p:grpSpPr>
          <a:xfrm>
            <a:off x="5680295" y="126874"/>
            <a:ext cx="2695047" cy="234801"/>
            <a:chOff x="8735526" y="132346"/>
            <a:chExt cx="2695047" cy="234801"/>
          </a:xfrm>
        </p:grpSpPr>
        <p:sp>
          <p:nvSpPr>
            <p:cNvPr id="64" name="모서리가 둥근 직사각형 653">
              <a:extLst>
                <a:ext uri="{FF2B5EF4-FFF2-40B4-BE49-F238E27FC236}">
                  <a16:creationId xmlns:a16="http://schemas.microsoft.com/office/drawing/2014/main" id="{1C205E18-DADA-4FD2-9A62-F01CC04BEA86}"/>
                </a:ext>
              </a:extLst>
            </p:cNvPr>
            <p:cNvSpPr/>
            <p:nvPr/>
          </p:nvSpPr>
          <p:spPr>
            <a:xfrm>
              <a:off x="8735526" y="13234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5" name="모서리가 둥근 직사각형 654">
              <a:extLst>
                <a:ext uri="{FF2B5EF4-FFF2-40B4-BE49-F238E27FC236}">
                  <a16:creationId xmlns:a16="http://schemas.microsoft.com/office/drawing/2014/main" id="{E3C38C1A-6DD8-42A7-A7A3-5ABFBE7F4A91}"/>
                </a:ext>
              </a:extLst>
            </p:cNvPr>
            <p:cNvSpPr/>
            <p:nvPr/>
          </p:nvSpPr>
          <p:spPr>
            <a:xfrm>
              <a:off x="9049557" y="132346"/>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1" name="모서리가 둥근 직사각형 655">
              <a:extLst>
                <a:ext uri="{FF2B5EF4-FFF2-40B4-BE49-F238E27FC236}">
                  <a16:creationId xmlns:a16="http://schemas.microsoft.com/office/drawing/2014/main" id="{AEDF2F1C-3CD6-4F28-8656-6CB201187E6A}"/>
                </a:ext>
              </a:extLst>
            </p:cNvPr>
            <p:cNvSpPr/>
            <p:nvPr/>
          </p:nvSpPr>
          <p:spPr>
            <a:xfrm>
              <a:off x="9349901" y="132346"/>
              <a:ext cx="176888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연구추진전략 및 계획</a:t>
              </a:r>
            </a:p>
          </p:txBody>
        </p:sp>
        <p:sp>
          <p:nvSpPr>
            <p:cNvPr id="72" name="모서리가 둥근 직사각형 658">
              <a:extLst>
                <a:ext uri="{FF2B5EF4-FFF2-40B4-BE49-F238E27FC236}">
                  <a16:creationId xmlns:a16="http://schemas.microsoft.com/office/drawing/2014/main" id="{9AC827B2-6F99-4642-9A22-39A545DA24CA}"/>
                </a:ext>
              </a:extLst>
            </p:cNvPr>
            <p:cNvSpPr/>
            <p:nvPr/>
          </p:nvSpPr>
          <p:spPr>
            <a:xfrm>
              <a:off x="11184609" y="13234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73" name="모서리가 둥근 직사각형 72">
            <a:extLst>
              <a:ext uri="{FF2B5EF4-FFF2-40B4-BE49-F238E27FC236}">
                <a16:creationId xmlns:a16="http://schemas.microsoft.com/office/drawing/2014/main" id="{AB1AE3CF-D32B-4DCB-86C8-066CA9EE39FE}"/>
              </a:ext>
            </a:extLst>
          </p:cNvPr>
          <p:cNvSpPr/>
          <p:nvPr/>
        </p:nvSpPr>
        <p:spPr>
          <a:xfrm>
            <a:off x="8433313" y="12679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74" name="모서리가 둥근 직사각형 73">
            <a:extLst>
              <a:ext uri="{FF2B5EF4-FFF2-40B4-BE49-F238E27FC236}">
                <a16:creationId xmlns:a16="http://schemas.microsoft.com/office/drawing/2014/main" id="{C60C7C84-7302-48B1-AA8D-F1952C702B56}"/>
              </a:ext>
            </a:extLst>
          </p:cNvPr>
          <p:cNvSpPr/>
          <p:nvPr/>
        </p:nvSpPr>
        <p:spPr>
          <a:xfrm>
            <a:off x="8735876" y="132024"/>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596558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직사각형 13">
            <a:extLst>
              <a:ext uri="{FF2B5EF4-FFF2-40B4-BE49-F238E27FC236}">
                <a16:creationId xmlns:a16="http://schemas.microsoft.com/office/drawing/2014/main" id="{E1EB011B-2A84-4B10-83DB-AF5F1C3B7329}"/>
              </a:ext>
            </a:extLst>
          </p:cNvPr>
          <p:cNvSpPr/>
          <p:nvPr/>
        </p:nvSpPr>
        <p:spPr>
          <a:xfrm>
            <a:off x="1569714" y="880145"/>
            <a:ext cx="3538095" cy="255586"/>
          </a:xfrm>
          <a:prstGeom prst="rect">
            <a:avLst/>
          </a:prstGeom>
          <a:solidFill>
            <a:srgbClr val="0070C0"/>
          </a:solidFill>
          <a:ln w="6350" cap="flat" cmpd="sng" algn="ctr">
            <a:no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24" name="직사각형 23">
            <a:extLst>
              <a:ext uri="{FF2B5EF4-FFF2-40B4-BE49-F238E27FC236}">
                <a16:creationId xmlns:a16="http://schemas.microsoft.com/office/drawing/2014/main" id="{9E51C2E7-CAB7-4CE8-908D-DB73DBA72092}"/>
              </a:ext>
            </a:extLst>
          </p:cNvPr>
          <p:cNvSpPr/>
          <p:nvPr/>
        </p:nvSpPr>
        <p:spPr>
          <a:xfrm>
            <a:off x="5220072" y="880145"/>
            <a:ext cx="3532888" cy="255586"/>
          </a:xfrm>
          <a:prstGeom prst="rect">
            <a:avLst/>
          </a:prstGeom>
          <a:solidFill>
            <a:srgbClr val="88A945"/>
          </a:solidFill>
          <a:ln w="6350" cap="flat" cmpd="sng" algn="ctr">
            <a:no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2" name="사각형: 둥근 모서리 94">
            <a:extLst>
              <a:ext uri="{FF2B5EF4-FFF2-40B4-BE49-F238E27FC236}">
                <a16:creationId xmlns:a16="http://schemas.microsoft.com/office/drawing/2014/main" id="{BF1B2710-F07C-4E4D-8DAB-05F8B660EC3A}"/>
              </a:ext>
            </a:extLst>
          </p:cNvPr>
          <p:cNvSpPr/>
          <p:nvPr/>
        </p:nvSpPr>
        <p:spPr>
          <a:xfrm>
            <a:off x="250825" y="5377095"/>
            <a:ext cx="8436307" cy="1347555"/>
          </a:xfrm>
          <a:prstGeom prst="rect">
            <a:avLst/>
          </a:prstGeom>
          <a:solidFill>
            <a:schemeClr val="bg1">
              <a:alpha val="8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53" name="그룹 52">
            <a:extLst>
              <a:ext uri="{FF2B5EF4-FFF2-40B4-BE49-F238E27FC236}">
                <a16:creationId xmlns:a16="http://schemas.microsoft.com/office/drawing/2014/main" id="{6CCE6718-7060-4C13-A962-A91BAEFCF768}"/>
              </a:ext>
            </a:extLst>
          </p:cNvPr>
          <p:cNvGrpSpPr/>
          <p:nvPr/>
        </p:nvGrpSpPr>
        <p:grpSpPr>
          <a:xfrm>
            <a:off x="289821" y="5616291"/>
            <a:ext cx="1224000" cy="576065"/>
            <a:chOff x="248257" y="727875"/>
            <a:chExt cx="1224000" cy="663459"/>
          </a:xfrm>
        </p:grpSpPr>
        <p:sp>
          <p:nvSpPr>
            <p:cNvPr id="56" name="직사각형 55">
              <a:extLst>
                <a:ext uri="{FF2B5EF4-FFF2-40B4-BE49-F238E27FC236}">
                  <a16:creationId xmlns:a16="http://schemas.microsoft.com/office/drawing/2014/main" id="{31E48441-378A-445D-B295-2D4E9D7126EF}"/>
                </a:ext>
              </a:extLst>
            </p:cNvPr>
            <p:cNvSpPr/>
            <p:nvPr/>
          </p:nvSpPr>
          <p:spPr>
            <a:xfrm>
              <a:off x="248257" y="727875"/>
              <a:ext cx="1224000" cy="663459"/>
            </a:xfrm>
            <a:prstGeom prst="rect">
              <a:avLst/>
            </a:prstGeom>
            <a:solidFill>
              <a:srgbClr val="034A9F"/>
            </a:solidFill>
            <a:ln w="6350" cap="flat" cmpd="sng" algn="ctr">
              <a:solidFill>
                <a:srgbClr val="023D84"/>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55" name="TextBox 54">
              <a:extLst>
                <a:ext uri="{FF2B5EF4-FFF2-40B4-BE49-F238E27FC236}">
                  <a16:creationId xmlns:a16="http://schemas.microsoft.com/office/drawing/2014/main" id="{50B31F62-9A6C-4B8A-9B03-11BE14950EC1}"/>
                </a:ext>
              </a:extLst>
            </p:cNvPr>
            <p:cNvSpPr txBox="1"/>
            <p:nvPr/>
          </p:nvSpPr>
          <p:spPr>
            <a:xfrm>
              <a:off x="300372" y="828729"/>
              <a:ext cx="1119771" cy="478533"/>
            </a:xfrm>
            <a:prstGeom prst="rect">
              <a:avLst/>
            </a:prstGeom>
            <a:noFill/>
          </p:spPr>
          <p:txBody>
            <a:bodyPr wrap="square" lIns="0" tIns="0" rIns="0" bIns="0" rtlCol="0">
              <a:spAutoFit/>
            </a:bodyPr>
            <a:lstStyle/>
            <a:p>
              <a:pPr algn="ctr">
                <a:lnSpc>
                  <a:spcPct val="150000"/>
                </a:lnSpc>
                <a:buClr>
                  <a:schemeClr val="tx1">
                    <a:lumMod val="50000"/>
                    <a:lumOff val="50000"/>
                  </a:schemeClr>
                </a:buClr>
              </a:pPr>
              <a:r>
                <a:rPr lang="ko-KR" altLang="en-US"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안전지원 기술 </a:t>
              </a:r>
              <a:endParaRPr lang="en-US" altLang="ko-KR"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algn="ctr">
                <a:lnSpc>
                  <a:spcPct val="150000"/>
                </a:lnSpc>
                <a:buClr>
                  <a:schemeClr val="tx1">
                    <a:lumMod val="50000"/>
                    <a:lumOff val="50000"/>
                  </a:schemeClr>
                </a:buClr>
              </a:pPr>
              <a:r>
                <a:rPr lang="ko-KR" altLang="en-US"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적용 및 검증</a:t>
              </a:r>
            </a:p>
          </p:txBody>
        </p:sp>
      </p:grpSp>
      <p:sp>
        <p:nvSpPr>
          <p:cNvPr id="62" name="TextBox 61">
            <a:extLst>
              <a:ext uri="{FF2B5EF4-FFF2-40B4-BE49-F238E27FC236}">
                <a16:creationId xmlns:a16="http://schemas.microsoft.com/office/drawing/2014/main" id="{2B92663B-05D5-4F24-9154-E2BD8503F1C1}"/>
              </a:ext>
            </a:extLst>
          </p:cNvPr>
          <p:cNvSpPr txBox="1"/>
          <p:nvPr/>
        </p:nvSpPr>
        <p:spPr>
          <a:xfrm>
            <a:off x="2503141" y="921898"/>
            <a:ext cx="828000" cy="157481"/>
          </a:xfrm>
          <a:prstGeom prst="roundRect">
            <a:avLst>
              <a:gd name="adj" fmla="val 50000"/>
            </a:avLst>
          </a:prstGeom>
          <a:solidFill>
            <a:srgbClr val="00B0F0"/>
          </a:solidFill>
          <a:ln w="9525">
            <a:solidFill>
              <a:schemeClr val="bg1"/>
            </a:solidFill>
          </a:ln>
        </p:spPr>
        <p:txBody>
          <a:bodyPr wrap="square" lIns="0" tIns="0" rIns="0" bIns="0" rtlCol="0" anchor="ctr" anchorCtr="0">
            <a:noAutofit/>
          </a:bodyPr>
          <a:lstStyle/>
          <a:p>
            <a:pPr algn="ctr">
              <a:buClr>
                <a:schemeClr val="tx1">
                  <a:lumMod val="50000"/>
                  <a:lumOff val="50000"/>
                </a:schemeClr>
              </a:buClr>
            </a:pPr>
            <a:r>
              <a:rPr lang="en-US" altLang="ko-KR" sz="1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1</a:t>
            </a:r>
            <a:r>
              <a:rPr lang="ko-KR" altLang="en-US" sz="1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차년도</a:t>
            </a:r>
          </a:p>
        </p:txBody>
      </p:sp>
      <p:sp>
        <p:nvSpPr>
          <p:cNvPr id="63" name="TextBox 62">
            <a:extLst>
              <a:ext uri="{FF2B5EF4-FFF2-40B4-BE49-F238E27FC236}">
                <a16:creationId xmlns:a16="http://schemas.microsoft.com/office/drawing/2014/main" id="{35A67C6E-BDA9-41FD-AD73-E2B5BEE1075D}"/>
              </a:ext>
            </a:extLst>
          </p:cNvPr>
          <p:cNvSpPr txBox="1"/>
          <p:nvPr/>
        </p:nvSpPr>
        <p:spPr>
          <a:xfrm>
            <a:off x="3128045" y="917552"/>
            <a:ext cx="1119771" cy="184666"/>
          </a:xfrm>
          <a:prstGeom prst="rect">
            <a:avLst/>
          </a:prstGeom>
          <a:noFill/>
        </p:spPr>
        <p:txBody>
          <a:bodyPr wrap="squar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기술 개발</a:t>
            </a:r>
          </a:p>
        </p:txBody>
      </p:sp>
      <p:sp>
        <p:nvSpPr>
          <p:cNvPr id="70" name="TextBox 69">
            <a:extLst>
              <a:ext uri="{FF2B5EF4-FFF2-40B4-BE49-F238E27FC236}">
                <a16:creationId xmlns:a16="http://schemas.microsoft.com/office/drawing/2014/main" id="{60703E6A-6825-4CD6-9D6E-2C829F80C0B7}"/>
              </a:ext>
            </a:extLst>
          </p:cNvPr>
          <p:cNvSpPr txBox="1"/>
          <p:nvPr/>
        </p:nvSpPr>
        <p:spPr>
          <a:xfrm>
            <a:off x="5940152" y="921898"/>
            <a:ext cx="828000" cy="157481"/>
          </a:xfrm>
          <a:prstGeom prst="roundRect">
            <a:avLst>
              <a:gd name="adj" fmla="val 50000"/>
            </a:avLst>
          </a:prstGeom>
          <a:solidFill>
            <a:srgbClr val="556A2C"/>
          </a:solidFill>
          <a:ln w="9525">
            <a:solidFill>
              <a:schemeClr val="bg1"/>
            </a:solidFill>
          </a:ln>
        </p:spPr>
        <p:txBody>
          <a:bodyPr wrap="square" lIns="0" tIns="0" rIns="0" bIns="0" rtlCol="0" anchor="ctr" anchorCtr="0">
            <a:noAutofit/>
          </a:bodyPr>
          <a:lstStyle/>
          <a:p>
            <a:pPr algn="ctr">
              <a:buClr>
                <a:schemeClr val="tx1">
                  <a:lumMod val="50000"/>
                  <a:lumOff val="50000"/>
                </a:schemeClr>
              </a:buClr>
            </a:pPr>
            <a:r>
              <a:rPr lang="en-US" altLang="ko-KR" sz="1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2</a:t>
            </a:r>
            <a:r>
              <a:rPr lang="ko-KR" altLang="en-US" sz="1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차년도</a:t>
            </a:r>
          </a:p>
        </p:txBody>
      </p:sp>
      <p:sp>
        <p:nvSpPr>
          <p:cNvPr id="71" name="TextBox 70">
            <a:extLst>
              <a:ext uri="{FF2B5EF4-FFF2-40B4-BE49-F238E27FC236}">
                <a16:creationId xmlns:a16="http://schemas.microsoft.com/office/drawing/2014/main" id="{2CF0549A-715C-42D3-810D-D675A52A434C}"/>
              </a:ext>
            </a:extLst>
          </p:cNvPr>
          <p:cNvSpPr txBox="1"/>
          <p:nvPr/>
        </p:nvSpPr>
        <p:spPr>
          <a:xfrm>
            <a:off x="6808426" y="915999"/>
            <a:ext cx="1119771" cy="184666"/>
          </a:xfrm>
          <a:prstGeom prst="rect">
            <a:avLst/>
          </a:prstGeom>
          <a:noFill/>
        </p:spPr>
        <p:txBody>
          <a:bodyPr wrap="square" lIns="0" tIns="0" rIns="0" bIns="0" rtlCol="0">
            <a:spAutoFit/>
          </a:bodyPr>
          <a:lstStyle/>
          <a:p>
            <a:pPr algn="ctr">
              <a:buClr>
                <a:schemeClr val="tx1">
                  <a:lumMod val="50000"/>
                  <a:lumOff val="50000"/>
                </a:schemeClr>
              </a:buClr>
            </a:pPr>
            <a:r>
              <a:rPr lang="ko-KR" altLang="en-US" sz="12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기술 적용 및 검증</a:t>
            </a:r>
          </a:p>
        </p:txBody>
      </p:sp>
      <p:sp>
        <p:nvSpPr>
          <p:cNvPr id="156" name="TextBox 155">
            <a:extLst>
              <a:ext uri="{FF2B5EF4-FFF2-40B4-BE49-F238E27FC236}">
                <a16:creationId xmlns:a16="http://schemas.microsoft.com/office/drawing/2014/main" id="{6D54BAC8-455E-4D51-AFEF-C9268C0C70A0}"/>
              </a:ext>
            </a:extLst>
          </p:cNvPr>
          <p:cNvSpPr txBox="1"/>
          <p:nvPr/>
        </p:nvSpPr>
        <p:spPr>
          <a:xfrm>
            <a:off x="157980" y="400592"/>
            <a:ext cx="3935693"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전체 연구추진 일정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기관별 연구추진 계획</a:t>
            </a:r>
            <a:endPar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25" name="사각형: 둥근 모서리 94">
            <a:extLst>
              <a:ext uri="{FF2B5EF4-FFF2-40B4-BE49-F238E27FC236}">
                <a16:creationId xmlns:a16="http://schemas.microsoft.com/office/drawing/2014/main" id="{90328013-3D8B-4617-99AB-6C4DBC2A70A3}"/>
              </a:ext>
            </a:extLst>
          </p:cNvPr>
          <p:cNvSpPr/>
          <p:nvPr/>
        </p:nvSpPr>
        <p:spPr>
          <a:xfrm>
            <a:off x="250825" y="1501405"/>
            <a:ext cx="8436307" cy="939239"/>
          </a:xfrm>
          <a:prstGeom prst="rect">
            <a:avLst/>
          </a:prstGeom>
          <a:solidFill>
            <a:schemeClr val="bg1">
              <a:alpha val="8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27" name="사각형: 둥근 모서리 94">
            <a:extLst>
              <a:ext uri="{FF2B5EF4-FFF2-40B4-BE49-F238E27FC236}">
                <a16:creationId xmlns:a16="http://schemas.microsoft.com/office/drawing/2014/main" id="{50E6BCA5-1EB8-4B90-AC74-7EF38B6D620D}"/>
              </a:ext>
            </a:extLst>
          </p:cNvPr>
          <p:cNvSpPr/>
          <p:nvPr/>
        </p:nvSpPr>
        <p:spPr>
          <a:xfrm>
            <a:off x="250825" y="2440644"/>
            <a:ext cx="8436307" cy="982005"/>
          </a:xfrm>
          <a:prstGeom prst="rect">
            <a:avLst/>
          </a:prstGeom>
          <a:solidFill>
            <a:schemeClr val="bg1">
              <a:alpha val="8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30" name="사각형: 둥근 모서리 94">
            <a:extLst>
              <a:ext uri="{FF2B5EF4-FFF2-40B4-BE49-F238E27FC236}">
                <a16:creationId xmlns:a16="http://schemas.microsoft.com/office/drawing/2014/main" id="{E3E8D4EF-7F61-40A2-9481-456353D6A5A3}"/>
              </a:ext>
            </a:extLst>
          </p:cNvPr>
          <p:cNvSpPr/>
          <p:nvPr/>
        </p:nvSpPr>
        <p:spPr>
          <a:xfrm>
            <a:off x="250825" y="3422649"/>
            <a:ext cx="8436307" cy="983557"/>
          </a:xfrm>
          <a:prstGeom prst="rect">
            <a:avLst/>
          </a:prstGeom>
          <a:solidFill>
            <a:schemeClr val="bg1">
              <a:alpha val="8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31" name="사각형: 둥근 모서리 94">
            <a:extLst>
              <a:ext uri="{FF2B5EF4-FFF2-40B4-BE49-F238E27FC236}">
                <a16:creationId xmlns:a16="http://schemas.microsoft.com/office/drawing/2014/main" id="{E0A47C83-01F4-4CD4-B539-741401BE90E2}"/>
              </a:ext>
            </a:extLst>
          </p:cNvPr>
          <p:cNvSpPr/>
          <p:nvPr/>
        </p:nvSpPr>
        <p:spPr>
          <a:xfrm>
            <a:off x="250825" y="4406206"/>
            <a:ext cx="8436307" cy="970889"/>
          </a:xfrm>
          <a:prstGeom prst="rect">
            <a:avLst/>
          </a:prstGeom>
          <a:solidFill>
            <a:schemeClr val="bg1">
              <a:alpha val="8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grpSp>
        <p:nvGrpSpPr>
          <p:cNvPr id="33" name="그룹 32">
            <a:extLst>
              <a:ext uri="{FF2B5EF4-FFF2-40B4-BE49-F238E27FC236}">
                <a16:creationId xmlns:a16="http://schemas.microsoft.com/office/drawing/2014/main" id="{6663B36C-4A69-4188-8A92-E3218652F0D7}"/>
              </a:ext>
            </a:extLst>
          </p:cNvPr>
          <p:cNvGrpSpPr/>
          <p:nvPr/>
        </p:nvGrpSpPr>
        <p:grpSpPr>
          <a:xfrm>
            <a:off x="289821" y="1545141"/>
            <a:ext cx="1224000" cy="537340"/>
            <a:chOff x="248257" y="727875"/>
            <a:chExt cx="1224000" cy="663459"/>
          </a:xfrm>
        </p:grpSpPr>
        <p:sp>
          <p:nvSpPr>
            <p:cNvPr id="36" name="직사각형 35">
              <a:extLst>
                <a:ext uri="{FF2B5EF4-FFF2-40B4-BE49-F238E27FC236}">
                  <a16:creationId xmlns:a16="http://schemas.microsoft.com/office/drawing/2014/main" id="{0EBF7D64-0FB8-4135-9936-96B833CF8734}"/>
                </a:ext>
              </a:extLst>
            </p:cNvPr>
            <p:cNvSpPr/>
            <p:nvPr/>
          </p:nvSpPr>
          <p:spPr>
            <a:xfrm>
              <a:off x="248257" y="727875"/>
              <a:ext cx="1224000" cy="663459"/>
            </a:xfrm>
            <a:prstGeom prst="rect">
              <a:avLst/>
            </a:prstGeom>
            <a:solidFill>
              <a:srgbClr val="558ED5"/>
            </a:solidFill>
            <a:ln w="6350" cap="flat" cmpd="sng" algn="ctr">
              <a:solidFill>
                <a:srgbClr val="4F81BD">
                  <a:lumMod val="75000"/>
                </a:srgb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35" name="TextBox 34">
              <a:extLst>
                <a:ext uri="{FF2B5EF4-FFF2-40B4-BE49-F238E27FC236}">
                  <a16:creationId xmlns:a16="http://schemas.microsoft.com/office/drawing/2014/main" id="{56CB107D-4162-4769-800F-76EA57DCD526}"/>
                </a:ext>
              </a:extLst>
            </p:cNvPr>
            <p:cNvSpPr txBox="1"/>
            <p:nvPr/>
          </p:nvSpPr>
          <p:spPr>
            <a:xfrm>
              <a:off x="300372" y="796661"/>
              <a:ext cx="1119771" cy="487766"/>
            </a:xfrm>
            <a:prstGeom prst="rect">
              <a:avLst/>
            </a:prstGeom>
            <a:noFill/>
          </p:spPr>
          <p:txBody>
            <a:bodyPr wrap="square" lIns="0" tIns="0" rIns="0" bIns="0" rtlCol="0">
              <a:spAutoFit/>
            </a:bodyPr>
            <a:lstStyle/>
            <a:p>
              <a:pPr algn="ctr">
                <a:lnSpc>
                  <a:spcPct val="150000"/>
                </a:lnSpc>
                <a:buClr>
                  <a:schemeClr val="tx1">
                    <a:lumMod val="50000"/>
                    <a:lumOff val="50000"/>
                  </a:schemeClr>
                </a:buClr>
              </a:pPr>
              <a:r>
                <a:rPr lang="ko-KR" altLang="en-US"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제주지역 맞춤형 </a:t>
              </a:r>
              <a:endParaRPr lang="en-US" altLang="ko-KR"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algn="ctr">
                <a:lnSpc>
                  <a:spcPct val="150000"/>
                </a:lnSpc>
                <a:buClr>
                  <a:schemeClr val="tx1">
                    <a:lumMod val="50000"/>
                    <a:lumOff val="50000"/>
                  </a:schemeClr>
                </a:buClr>
              </a:pPr>
              <a:r>
                <a:rPr lang="ko-KR" altLang="en-US"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안전지원 기술 개발</a:t>
              </a:r>
            </a:p>
          </p:txBody>
        </p:sp>
      </p:grpSp>
      <p:grpSp>
        <p:nvGrpSpPr>
          <p:cNvPr id="38" name="그룹 37">
            <a:extLst>
              <a:ext uri="{FF2B5EF4-FFF2-40B4-BE49-F238E27FC236}">
                <a16:creationId xmlns:a16="http://schemas.microsoft.com/office/drawing/2014/main" id="{CDAEFA11-3098-4B02-A35C-39EFF90B119B}"/>
              </a:ext>
            </a:extLst>
          </p:cNvPr>
          <p:cNvGrpSpPr/>
          <p:nvPr/>
        </p:nvGrpSpPr>
        <p:grpSpPr>
          <a:xfrm>
            <a:off x="230672" y="2519577"/>
            <a:ext cx="1340820" cy="537340"/>
            <a:chOff x="189108" y="727875"/>
            <a:chExt cx="1340820" cy="663459"/>
          </a:xfrm>
        </p:grpSpPr>
        <p:sp>
          <p:nvSpPr>
            <p:cNvPr id="41" name="직사각형 40">
              <a:extLst>
                <a:ext uri="{FF2B5EF4-FFF2-40B4-BE49-F238E27FC236}">
                  <a16:creationId xmlns:a16="http://schemas.microsoft.com/office/drawing/2014/main" id="{33D9B83D-D064-4F12-935F-88317A1A2EF7}"/>
                </a:ext>
              </a:extLst>
            </p:cNvPr>
            <p:cNvSpPr/>
            <p:nvPr/>
          </p:nvSpPr>
          <p:spPr>
            <a:xfrm>
              <a:off x="248257" y="727875"/>
              <a:ext cx="1224000" cy="663459"/>
            </a:xfrm>
            <a:prstGeom prst="rect">
              <a:avLst/>
            </a:prstGeom>
            <a:solidFill>
              <a:schemeClr val="accent5"/>
            </a:solidFill>
            <a:ln w="6350" cap="flat" cmpd="sng" algn="ctr">
              <a:solidFill>
                <a:schemeClr val="accent5">
                  <a:lumMod val="75000"/>
                </a:schemeClr>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0" name="TextBox 39">
              <a:extLst>
                <a:ext uri="{FF2B5EF4-FFF2-40B4-BE49-F238E27FC236}">
                  <a16:creationId xmlns:a16="http://schemas.microsoft.com/office/drawing/2014/main" id="{C56A2D89-0E06-44CB-AF09-570D8E0047F8}"/>
                </a:ext>
              </a:extLst>
            </p:cNvPr>
            <p:cNvSpPr txBox="1"/>
            <p:nvPr/>
          </p:nvSpPr>
          <p:spPr>
            <a:xfrm>
              <a:off x="189108" y="812066"/>
              <a:ext cx="1340820" cy="513019"/>
            </a:xfrm>
            <a:prstGeom prst="rect">
              <a:avLst/>
            </a:prstGeom>
            <a:noFill/>
          </p:spPr>
          <p:txBody>
            <a:bodyPr wrap="square" lIns="0" tIns="0" rIns="0" bIns="0" rtlCol="0">
              <a:spAutoFit/>
            </a:bodyPr>
            <a:lstStyle/>
            <a:p>
              <a:pPr algn="ctr">
                <a:lnSpc>
                  <a:spcPct val="150000"/>
                </a:lnSpc>
                <a:buClr>
                  <a:schemeClr val="tx1">
                    <a:lumMod val="50000"/>
                    <a:lumOff val="50000"/>
                  </a:schemeClr>
                </a:buClr>
              </a:pPr>
              <a:r>
                <a:rPr lang="ko-KR" altLang="en-US"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제주도 홍수 및 침수 </a:t>
              </a:r>
              <a:endParaRPr lang="en-US" altLang="ko-KR"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algn="ctr">
                <a:lnSpc>
                  <a:spcPct val="150000"/>
                </a:lnSpc>
                <a:buClr>
                  <a:schemeClr val="tx1">
                    <a:lumMod val="50000"/>
                    <a:lumOff val="50000"/>
                  </a:schemeClr>
                </a:buClr>
              </a:pPr>
              <a:r>
                <a:rPr lang="ko-KR" altLang="en-US"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시뮬레이션 시스템 개발</a:t>
              </a:r>
            </a:p>
          </p:txBody>
        </p:sp>
      </p:grpSp>
      <p:grpSp>
        <p:nvGrpSpPr>
          <p:cNvPr id="43" name="그룹 42">
            <a:extLst>
              <a:ext uri="{FF2B5EF4-FFF2-40B4-BE49-F238E27FC236}">
                <a16:creationId xmlns:a16="http://schemas.microsoft.com/office/drawing/2014/main" id="{FDE3728D-5F17-4900-ABD6-147E2C6B8CB0}"/>
              </a:ext>
            </a:extLst>
          </p:cNvPr>
          <p:cNvGrpSpPr/>
          <p:nvPr/>
        </p:nvGrpSpPr>
        <p:grpSpPr>
          <a:xfrm>
            <a:off x="216744" y="3494012"/>
            <a:ext cx="1352374" cy="537340"/>
            <a:chOff x="175180" y="727875"/>
            <a:chExt cx="1352374" cy="663459"/>
          </a:xfrm>
        </p:grpSpPr>
        <p:sp>
          <p:nvSpPr>
            <p:cNvPr id="46" name="직사각형 45">
              <a:extLst>
                <a:ext uri="{FF2B5EF4-FFF2-40B4-BE49-F238E27FC236}">
                  <a16:creationId xmlns:a16="http://schemas.microsoft.com/office/drawing/2014/main" id="{DA61DD01-9069-4234-BE92-E651DE84B340}"/>
                </a:ext>
              </a:extLst>
            </p:cNvPr>
            <p:cNvSpPr/>
            <p:nvPr/>
          </p:nvSpPr>
          <p:spPr>
            <a:xfrm>
              <a:off x="248257" y="727875"/>
              <a:ext cx="1224000" cy="663459"/>
            </a:xfrm>
            <a:prstGeom prst="rect">
              <a:avLst/>
            </a:prstGeom>
            <a:solidFill>
              <a:srgbClr val="0094C8"/>
            </a:solidFill>
            <a:ln w="6350" cap="flat" cmpd="sng" algn="ctr">
              <a:solidFill>
                <a:srgbClr val="006F96"/>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45" name="TextBox 44">
              <a:extLst>
                <a:ext uri="{FF2B5EF4-FFF2-40B4-BE49-F238E27FC236}">
                  <a16:creationId xmlns:a16="http://schemas.microsoft.com/office/drawing/2014/main" id="{B487B355-C5C3-4FA7-B6D6-0199F24962C4}"/>
                </a:ext>
              </a:extLst>
            </p:cNvPr>
            <p:cNvSpPr txBox="1"/>
            <p:nvPr/>
          </p:nvSpPr>
          <p:spPr>
            <a:xfrm>
              <a:off x="175180" y="816014"/>
              <a:ext cx="1352374" cy="513019"/>
            </a:xfrm>
            <a:prstGeom prst="rect">
              <a:avLst/>
            </a:prstGeom>
            <a:noFill/>
          </p:spPr>
          <p:txBody>
            <a:bodyPr wrap="square" lIns="0" tIns="0" rIns="0" bIns="0" rtlCol="0">
              <a:spAutoFit/>
            </a:bodyPr>
            <a:lstStyle/>
            <a:p>
              <a:pPr algn="ctr">
                <a:buClr>
                  <a:schemeClr val="tx1">
                    <a:lumMod val="50000"/>
                    <a:lumOff val="50000"/>
                  </a:schemeClr>
                </a:buClr>
              </a:pPr>
              <a:r>
                <a:rPr lang="ko-KR" altLang="en-US"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실시간 모델링 및  </a:t>
              </a:r>
              <a:endParaRPr lang="en-US" altLang="ko-KR"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algn="ctr">
                <a:buClr>
                  <a:schemeClr val="tx1">
                    <a:lumMod val="50000"/>
                    <a:lumOff val="50000"/>
                  </a:schemeClr>
                </a:buClr>
              </a:pPr>
              <a:r>
                <a:rPr lang="ko-KR" altLang="en-US"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호우시나리오 기반 </a:t>
              </a:r>
              <a:endParaRPr lang="en-US" altLang="ko-KR"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algn="ctr">
                <a:buClr>
                  <a:schemeClr val="tx1">
                    <a:lumMod val="50000"/>
                    <a:lumOff val="50000"/>
                  </a:schemeClr>
                </a:buClr>
              </a:pPr>
              <a:r>
                <a:rPr lang="ko-KR" altLang="en-US" sz="900" spc="-12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홍수 위험 추정 시스템 개발</a:t>
              </a:r>
            </a:p>
          </p:txBody>
        </p:sp>
      </p:grpSp>
      <p:grpSp>
        <p:nvGrpSpPr>
          <p:cNvPr id="48" name="그룹 47">
            <a:extLst>
              <a:ext uri="{FF2B5EF4-FFF2-40B4-BE49-F238E27FC236}">
                <a16:creationId xmlns:a16="http://schemas.microsoft.com/office/drawing/2014/main" id="{2FF26CA5-489B-4100-B5C2-A0256A6F6237}"/>
              </a:ext>
            </a:extLst>
          </p:cNvPr>
          <p:cNvGrpSpPr/>
          <p:nvPr/>
        </p:nvGrpSpPr>
        <p:grpSpPr>
          <a:xfrm>
            <a:off x="289821" y="4468448"/>
            <a:ext cx="1224000" cy="537340"/>
            <a:chOff x="248257" y="727875"/>
            <a:chExt cx="1224000" cy="663459"/>
          </a:xfrm>
        </p:grpSpPr>
        <p:sp>
          <p:nvSpPr>
            <p:cNvPr id="51" name="직사각형 50">
              <a:extLst>
                <a:ext uri="{FF2B5EF4-FFF2-40B4-BE49-F238E27FC236}">
                  <a16:creationId xmlns:a16="http://schemas.microsoft.com/office/drawing/2014/main" id="{CE08328B-0674-4EDD-ACF8-3D3AC3945608}"/>
                </a:ext>
              </a:extLst>
            </p:cNvPr>
            <p:cNvSpPr/>
            <p:nvPr/>
          </p:nvSpPr>
          <p:spPr>
            <a:xfrm>
              <a:off x="248257" y="727875"/>
              <a:ext cx="1224000" cy="663459"/>
            </a:xfrm>
            <a:prstGeom prst="rect">
              <a:avLst/>
            </a:prstGeom>
            <a:solidFill>
              <a:srgbClr val="0070C0"/>
            </a:solidFill>
            <a:ln w="6350" cap="flat" cmpd="sng" algn="ctr">
              <a:solidFill>
                <a:srgbClr val="034A9F"/>
              </a:solidFill>
              <a:prstDash val="solid"/>
            </a:ln>
            <a:effectLst>
              <a:innerShdw dist="12700" dir="16200000">
                <a:sysClr val="window" lastClr="FFFFFF">
                  <a:alpha val="50000"/>
                </a:sysClr>
              </a:innerShdw>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50" name="TextBox 49">
              <a:extLst>
                <a:ext uri="{FF2B5EF4-FFF2-40B4-BE49-F238E27FC236}">
                  <a16:creationId xmlns:a16="http://schemas.microsoft.com/office/drawing/2014/main" id="{28E3ECFF-BFC9-478F-A966-48BB92A16695}"/>
                </a:ext>
              </a:extLst>
            </p:cNvPr>
            <p:cNvSpPr txBox="1"/>
            <p:nvPr/>
          </p:nvSpPr>
          <p:spPr>
            <a:xfrm>
              <a:off x="300372" y="810551"/>
              <a:ext cx="1119771" cy="487766"/>
            </a:xfrm>
            <a:prstGeom prst="rect">
              <a:avLst/>
            </a:prstGeom>
            <a:noFill/>
          </p:spPr>
          <p:txBody>
            <a:bodyPr wrap="square" lIns="0" tIns="0" rIns="0" bIns="0" rtlCol="0">
              <a:spAutoFit/>
            </a:bodyPr>
            <a:lstStyle/>
            <a:p>
              <a:pPr algn="ctr">
                <a:lnSpc>
                  <a:spcPct val="150000"/>
                </a:lnSpc>
                <a:buClr>
                  <a:schemeClr val="tx1">
                    <a:lumMod val="50000"/>
                    <a:lumOff val="50000"/>
                  </a:schemeClr>
                </a:buClr>
              </a:pPr>
              <a:r>
                <a:rPr lang="ko-KR" altLang="en-US"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실시간 홍수 위험 기반의 </a:t>
              </a:r>
              <a:endParaRPr lang="en-US" altLang="ko-KR"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a:p>
              <a:pPr algn="ctr">
                <a:lnSpc>
                  <a:spcPct val="150000"/>
                </a:lnSpc>
                <a:buClr>
                  <a:schemeClr val="tx1">
                    <a:lumMod val="50000"/>
                    <a:lumOff val="50000"/>
                  </a:schemeClr>
                </a:buClr>
              </a:pPr>
              <a:r>
                <a:rPr lang="ko-KR" altLang="en-US" sz="9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안전지원 시스템 개발</a:t>
              </a:r>
            </a:p>
          </p:txBody>
        </p:sp>
      </p:grpSp>
      <p:pic>
        <p:nvPicPr>
          <p:cNvPr id="273" name="그림 272">
            <a:extLst>
              <a:ext uri="{FF2B5EF4-FFF2-40B4-BE49-F238E27FC236}">
                <a16:creationId xmlns:a16="http://schemas.microsoft.com/office/drawing/2014/main" id="{12C2E6FF-F81F-4BC9-A6EB-95AD0C89C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255"/>
          <a:stretch/>
        </p:blipFill>
        <p:spPr>
          <a:xfrm>
            <a:off x="611560" y="3068960"/>
            <a:ext cx="543199" cy="273883"/>
          </a:xfrm>
          <a:prstGeom prst="rect">
            <a:avLst/>
          </a:prstGeom>
        </p:spPr>
      </p:pic>
      <p:pic>
        <p:nvPicPr>
          <p:cNvPr id="274" name="그림 273">
            <a:extLst>
              <a:ext uri="{FF2B5EF4-FFF2-40B4-BE49-F238E27FC236}">
                <a16:creationId xmlns:a16="http://schemas.microsoft.com/office/drawing/2014/main" id="{12C2E6FF-F81F-4BC9-A6EB-95AD0C89C1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320" t="-1" r="33109" b="-18459"/>
          <a:stretch/>
        </p:blipFill>
        <p:spPr>
          <a:xfrm>
            <a:off x="352657" y="4067639"/>
            <a:ext cx="1138438" cy="338568"/>
          </a:xfrm>
          <a:prstGeom prst="rect">
            <a:avLst/>
          </a:prstGeom>
        </p:spPr>
      </p:pic>
      <p:pic>
        <p:nvPicPr>
          <p:cNvPr id="275" name="그림 274" descr="제주연구원CI.JPG"/>
          <p:cNvPicPr>
            <a:picLocks noChangeAspect="1"/>
          </p:cNvPicPr>
          <p:nvPr/>
        </p:nvPicPr>
        <p:blipFill>
          <a:blip r:embed="rId6" cstate="print"/>
          <a:stretch>
            <a:fillRect/>
          </a:stretch>
        </p:blipFill>
        <p:spPr>
          <a:xfrm>
            <a:off x="437488" y="2129552"/>
            <a:ext cx="916301" cy="223183"/>
          </a:xfrm>
          <a:prstGeom prst="rect">
            <a:avLst/>
          </a:prstGeom>
        </p:spPr>
      </p:pic>
      <p:pic>
        <p:nvPicPr>
          <p:cNvPr id="276" name="그림 2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255" y="5082146"/>
            <a:ext cx="962198" cy="219062"/>
          </a:xfrm>
          <a:prstGeom prst="rect">
            <a:avLst/>
          </a:prstGeom>
        </p:spPr>
      </p:pic>
      <p:pic>
        <p:nvPicPr>
          <p:cNvPr id="277" name="그림 2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094" y="6264364"/>
            <a:ext cx="863037" cy="245988"/>
          </a:xfrm>
          <a:prstGeom prst="rect">
            <a:avLst/>
          </a:prstGeom>
        </p:spPr>
      </p:pic>
      <p:graphicFrame>
        <p:nvGraphicFramePr>
          <p:cNvPr id="2" name="표 1"/>
          <p:cNvGraphicFramePr>
            <a:graphicFrameLocks noGrp="1"/>
          </p:cNvGraphicFramePr>
          <p:nvPr>
            <p:extLst>
              <p:ext uri="{D42A27DB-BD31-4B8C-83A1-F6EECF244321}">
                <p14:modId xmlns:p14="http://schemas.microsoft.com/office/powerpoint/2010/main" val="3689367192"/>
              </p:ext>
            </p:extLst>
          </p:nvPr>
        </p:nvGraphicFramePr>
        <p:xfrm>
          <a:off x="1571492" y="1142778"/>
          <a:ext cx="3528000" cy="5547729"/>
        </p:xfrm>
        <a:graphic>
          <a:graphicData uri="http://schemas.openxmlformats.org/drawingml/2006/table">
            <a:tbl>
              <a:tblPr/>
              <a:tblGrid>
                <a:gridCol w="1800000">
                  <a:extLst>
                    <a:ext uri="{9D8B030D-6E8A-4147-A177-3AD203B41FA5}">
                      <a16:colId xmlns:a16="http://schemas.microsoft.com/office/drawing/2014/main" val="20000"/>
                    </a:ext>
                  </a:extLst>
                </a:gridCol>
                <a:gridCol w="144000">
                  <a:extLst>
                    <a:ext uri="{9D8B030D-6E8A-4147-A177-3AD203B41FA5}">
                      <a16:colId xmlns:a16="http://schemas.microsoft.com/office/drawing/2014/main" val="20001"/>
                    </a:ext>
                  </a:extLst>
                </a:gridCol>
                <a:gridCol w="144000">
                  <a:extLst>
                    <a:ext uri="{9D8B030D-6E8A-4147-A177-3AD203B41FA5}">
                      <a16:colId xmlns:a16="http://schemas.microsoft.com/office/drawing/2014/main" val="20002"/>
                    </a:ext>
                  </a:extLst>
                </a:gridCol>
                <a:gridCol w="144000">
                  <a:extLst>
                    <a:ext uri="{9D8B030D-6E8A-4147-A177-3AD203B41FA5}">
                      <a16:colId xmlns:a16="http://schemas.microsoft.com/office/drawing/2014/main" val="20003"/>
                    </a:ext>
                  </a:extLst>
                </a:gridCol>
                <a:gridCol w="144000">
                  <a:extLst>
                    <a:ext uri="{9D8B030D-6E8A-4147-A177-3AD203B41FA5}">
                      <a16:colId xmlns:a16="http://schemas.microsoft.com/office/drawing/2014/main" val="20004"/>
                    </a:ext>
                  </a:extLst>
                </a:gridCol>
                <a:gridCol w="144000">
                  <a:extLst>
                    <a:ext uri="{9D8B030D-6E8A-4147-A177-3AD203B41FA5}">
                      <a16:colId xmlns:a16="http://schemas.microsoft.com/office/drawing/2014/main" val="20005"/>
                    </a:ext>
                  </a:extLst>
                </a:gridCol>
                <a:gridCol w="144000">
                  <a:extLst>
                    <a:ext uri="{9D8B030D-6E8A-4147-A177-3AD203B41FA5}">
                      <a16:colId xmlns:a16="http://schemas.microsoft.com/office/drawing/2014/main" val="20006"/>
                    </a:ext>
                  </a:extLst>
                </a:gridCol>
                <a:gridCol w="144000">
                  <a:extLst>
                    <a:ext uri="{9D8B030D-6E8A-4147-A177-3AD203B41FA5}">
                      <a16:colId xmlns:a16="http://schemas.microsoft.com/office/drawing/2014/main" val="20007"/>
                    </a:ext>
                  </a:extLst>
                </a:gridCol>
                <a:gridCol w="144000">
                  <a:extLst>
                    <a:ext uri="{9D8B030D-6E8A-4147-A177-3AD203B41FA5}">
                      <a16:colId xmlns:a16="http://schemas.microsoft.com/office/drawing/2014/main" val="20008"/>
                    </a:ext>
                  </a:extLst>
                </a:gridCol>
                <a:gridCol w="144000">
                  <a:extLst>
                    <a:ext uri="{9D8B030D-6E8A-4147-A177-3AD203B41FA5}">
                      <a16:colId xmlns:a16="http://schemas.microsoft.com/office/drawing/2014/main" val="20009"/>
                    </a:ext>
                  </a:extLst>
                </a:gridCol>
                <a:gridCol w="144000">
                  <a:extLst>
                    <a:ext uri="{9D8B030D-6E8A-4147-A177-3AD203B41FA5}">
                      <a16:colId xmlns:a16="http://schemas.microsoft.com/office/drawing/2014/main" val="20010"/>
                    </a:ext>
                  </a:extLst>
                </a:gridCol>
                <a:gridCol w="144000">
                  <a:extLst>
                    <a:ext uri="{9D8B030D-6E8A-4147-A177-3AD203B41FA5}">
                      <a16:colId xmlns:a16="http://schemas.microsoft.com/office/drawing/2014/main" val="20011"/>
                    </a:ext>
                  </a:extLst>
                </a:gridCol>
                <a:gridCol w="144000">
                  <a:extLst>
                    <a:ext uri="{9D8B030D-6E8A-4147-A177-3AD203B41FA5}">
                      <a16:colId xmlns:a16="http://schemas.microsoft.com/office/drawing/2014/main" val="20012"/>
                    </a:ext>
                  </a:extLst>
                </a:gridCol>
              </a:tblGrid>
              <a:tr h="108000">
                <a:tc rowSpan="2">
                  <a:txBody>
                    <a:bodyPr/>
                    <a:lstStyle/>
                    <a:p>
                      <a:pPr marL="0" marR="0" indent="0" algn="ctr" fontAlgn="base" latinLnBrk="0">
                        <a:lnSpc>
                          <a:spcPct val="140000"/>
                        </a:lnSpc>
                        <a:spcBef>
                          <a:spcPts val="0"/>
                        </a:spcBef>
                        <a:spcAft>
                          <a:spcPts val="0"/>
                        </a:spcAft>
                      </a:pPr>
                      <a:r>
                        <a:rPr lang="ko-KR" altLang="en-US" sz="1000" kern="0" spc="0" dirty="0">
                          <a:solidFill>
                            <a:schemeClr val="bg1"/>
                          </a:solidFill>
                          <a:effectLst/>
                          <a:latin typeface="KoPub돋움체 Bold" pitchFamily="18" charset="-127"/>
                          <a:ea typeface="KoPub돋움체 Bold" pitchFamily="18" charset="-127"/>
                        </a:rPr>
                        <a:t>주요 연구내용</a:t>
                      </a:r>
                    </a:p>
                  </a:txBody>
                  <a:tcPr marL="0" marR="0" marT="0" marB="3600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556" cap="flat" cmpd="sng" algn="ctr">
                      <a:no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F4C81"/>
                    </a:solidFill>
                  </a:tcPr>
                </a:tc>
                <a:tc gridSpan="12">
                  <a:txBody>
                    <a:bodyPr/>
                    <a:lstStyle/>
                    <a:p>
                      <a:pPr marL="0" marR="0" indent="0" algn="ctr" fontAlgn="base" latinLnBrk="0">
                        <a:lnSpc>
                          <a:spcPct val="140000"/>
                        </a:lnSpc>
                        <a:spcBef>
                          <a:spcPts val="0"/>
                        </a:spcBef>
                        <a:spcAft>
                          <a:spcPts val="0"/>
                        </a:spcAft>
                      </a:pPr>
                      <a:r>
                        <a:rPr lang="ko-KR" altLang="en-US" sz="900" kern="0" spc="0" dirty="0">
                          <a:solidFill>
                            <a:schemeClr val="bg1"/>
                          </a:solidFill>
                          <a:effectLst/>
                          <a:latin typeface="KoPub돋움체 Bold" pitchFamily="18" charset="-127"/>
                          <a:ea typeface="KoPub돋움체 Bold" pitchFamily="18" charset="-127"/>
                        </a:rPr>
                        <a:t>월별 수행 일정</a:t>
                      </a:r>
                    </a:p>
                  </a:txBody>
                  <a:tcPr marL="0" marR="0" marT="0" marB="0">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556"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F4C8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141028">
                <a:tc vMerge="1">
                  <a:txBody>
                    <a:bodyPr/>
                    <a:lstStyle/>
                    <a:p>
                      <a:pPr latinLnBrk="1"/>
                      <a:endParaRPr lang="ko-KR" altLang="en-US"/>
                    </a:p>
                  </a:txBody>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a:t>
                      </a:r>
                    </a:p>
                  </a:txBody>
                  <a:tcPr marL="0" marR="0" marT="0" marB="3600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2</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3</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4</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5</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6</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7</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8</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9</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10</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11</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12</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extLst>
                  <a:ext uri="{0D108BD9-81ED-4DB2-BD59-A6C34878D82A}">
                    <a16:rowId xmlns:a16="http://schemas.microsoft.com/office/drawing/2014/main" val="10001"/>
                  </a:ext>
                </a:extLst>
              </a:tr>
              <a:tr h="464191">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 홍수 위험 특성 및 안전수요를 고려한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맞춤형 안전지원 기술 개념 정립</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9343">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제주지역 맞춤형 안전지원 기술 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extLst>
                  <a:ext uri="{0D108BD9-81ED-4DB2-BD59-A6C34878D82A}">
                    <a16:rowId xmlns:a16="http://schemas.microsoft.com/office/drawing/2014/main" val="10003"/>
                  </a:ext>
                </a:extLst>
              </a:tr>
              <a:tr h="488394">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제주도 도시 침수위험 지수 산정을 위한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기반 정보 구축</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alpha val="50196"/>
                      </a:scheme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alpha val="50196"/>
                      </a:scheme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alpha val="50196"/>
                      </a:schemeClr>
                    </a:solidFill>
                  </a:tcPr>
                </a:tc>
                <a:extLst>
                  <a:ext uri="{0D108BD9-81ED-4DB2-BD59-A6C34878D82A}">
                    <a16:rowId xmlns:a16="http://schemas.microsoft.com/office/drawing/2014/main" val="10004"/>
                  </a:ext>
                </a:extLst>
              </a:tr>
              <a:tr h="488394">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제주도 홍수 위험 지수 산정을 위한 기반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정보 구축</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alpha val="50196"/>
                      </a:scheme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alpha val="50196"/>
                      </a:scheme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extLst>
                  <a:ext uri="{0D108BD9-81ED-4DB2-BD59-A6C34878D82A}">
                    <a16:rowId xmlns:a16="http://schemas.microsoft.com/office/drawing/2014/main" val="10005"/>
                  </a:ext>
                </a:extLst>
              </a:tr>
              <a:tr h="502059">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호우의 시공간 분포 특성을 고려한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호우시나리오 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extLst>
                  <a:ext uri="{0D108BD9-81ED-4DB2-BD59-A6C34878D82A}">
                    <a16:rowId xmlns:a16="http://schemas.microsoft.com/office/drawing/2014/main" val="10006"/>
                  </a:ext>
                </a:extLst>
              </a:tr>
              <a:tr h="487293">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제주도 홍수 및 침수 위험지수 산정 모델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extLst>
                  <a:ext uri="{0D108BD9-81ED-4DB2-BD59-A6C34878D82A}">
                    <a16:rowId xmlns:a16="http://schemas.microsoft.com/office/drawing/2014/main" val="10007"/>
                  </a:ext>
                </a:extLst>
              </a:tr>
              <a:tr h="337878">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안전지원 시설 설치계획 수립 및 장비 구축</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extLst>
                  <a:ext uri="{0D108BD9-81ED-4DB2-BD59-A6C34878D82A}">
                    <a16:rowId xmlns:a16="http://schemas.microsoft.com/office/drawing/2014/main" val="10008"/>
                  </a:ext>
                </a:extLst>
              </a:tr>
              <a:tr h="321222">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실시간 위험상황 감시 기능 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extLst>
                  <a:ext uri="{0D108BD9-81ED-4DB2-BD59-A6C34878D82A}">
                    <a16:rowId xmlns:a16="http://schemas.microsoft.com/office/drawing/2014/main" val="10009"/>
                  </a:ext>
                </a:extLst>
              </a:tr>
              <a:tr h="300544">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실시간 홍수 위험 기반의 안전지원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통합 시스템 설계</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extLst>
                  <a:ext uri="{0D108BD9-81ED-4DB2-BD59-A6C34878D82A}">
                    <a16:rowId xmlns:a16="http://schemas.microsoft.com/office/drawing/2014/main" val="10010"/>
                  </a:ext>
                </a:extLst>
              </a:tr>
              <a:tr h="337878">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하천범람 및 도시침수 피해 현황 조사</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분석</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유형</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a:solidFill>
                            <a:srgbClr val="000000"/>
                          </a:solidFill>
                          <a:effectLst/>
                          <a:latin typeface="KoPub돋움체 Medium" pitchFamily="18" charset="-127"/>
                          <a:ea typeface="KoPub돋움체 Medium" pitchFamily="18" charset="-127"/>
                          <a:cs typeface="+mn-cs"/>
                        </a:rPr>
                        <a:t>위치</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a:solidFill>
                            <a:srgbClr val="000000"/>
                          </a:solidFill>
                          <a:effectLst/>
                          <a:latin typeface="KoPub돋움체 Medium" pitchFamily="18" charset="-127"/>
                          <a:ea typeface="KoPub돋움체 Medium" pitchFamily="18" charset="-127"/>
                          <a:cs typeface="+mn-cs"/>
                        </a:rPr>
                        <a:t>침수심 등</a:t>
                      </a:r>
                      <a:r>
                        <a:rPr lang="en-US" altLang="ko-KR" sz="800" kern="0" spc="-50" baseline="0" dirty="0">
                          <a:solidFill>
                            <a:srgbClr val="000000"/>
                          </a:solidFill>
                          <a:effectLst/>
                          <a:latin typeface="KoPub돋움체 Medium" pitchFamily="18" charset="-127"/>
                          <a:ea typeface="KoPub돋움체 Medium" pitchFamily="18" charset="-127"/>
                          <a:cs typeface="+mn-cs"/>
                        </a:rPr>
                        <a:t>)</a:t>
                      </a:r>
                      <a:endParaRPr lang="ko-KR" altLang="en-US" sz="800" kern="0" spc="-50" baseline="0" dirty="0">
                        <a:solidFill>
                          <a:srgbClr val="000000"/>
                        </a:solidFill>
                        <a:effectLst/>
                        <a:latin typeface="KoPub돋움체 Medium" pitchFamily="18" charset="-127"/>
                        <a:ea typeface="KoPub돋움체 Medium" pitchFamily="18" charset="-127"/>
                        <a:cs typeface="+mn-cs"/>
                      </a:endParaRP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37878">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하천 주변 도로 </a:t>
                      </a:r>
                      <a:r>
                        <a:rPr lang="ko-KR" altLang="en-US" sz="800" kern="0" spc="-50" baseline="0" dirty="0" err="1">
                          <a:solidFill>
                            <a:srgbClr val="000000"/>
                          </a:solidFill>
                          <a:effectLst/>
                          <a:latin typeface="KoPub돋움체 Medium" pitchFamily="18" charset="-127"/>
                          <a:ea typeface="KoPub돋움체 Medium" pitchFamily="18" charset="-127"/>
                          <a:cs typeface="+mn-cs"/>
                        </a:rPr>
                        <a:t>지반고</a:t>
                      </a:r>
                      <a:r>
                        <a:rPr lang="ko-KR" altLang="en-US" sz="800" kern="0" spc="-50" baseline="0" dirty="0">
                          <a:solidFill>
                            <a:srgbClr val="000000"/>
                          </a:solidFill>
                          <a:effectLst/>
                          <a:latin typeface="KoPub돋움체 Medium" pitchFamily="18" charset="-127"/>
                          <a:ea typeface="KoPub돋움체 Medium" pitchFamily="18" charset="-127"/>
                          <a:cs typeface="+mn-cs"/>
                        </a:rPr>
                        <a:t> 비교를 통한 상대적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저지대 침수위험도 분석</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37878">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하천 특성</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지형</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a:solidFill>
                            <a:srgbClr val="000000"/>
                          </a:solidFill>
                          <a:effectLst/>
                          <a:latin typeface="KoPub돋움체 Medium" pitchFamily="18" charset="-127"/>
                          <a:ea typeface="KoPub돋움체 Medium" pitchFamily="18" charset="-127"/>
                          <a:cs typeface="+mn-cs"/>
                        </a:rPr>
                        <a:t>지질</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을 고려한 홍수위험도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분석 및 실증 지역 선정</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37878">
                <a:tc>
                  <a:txBody>
                    <a:bodyPr/>
                    <a:lstStyle/>
                    <a:p>
                      <a:pPr marL="108000" marR="0" indent="-72000" algn="l" fontAlgn="base" latinLnBrk="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관측장비 설치 및 운영을 통한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하천 유량 </a:t>
                      </a:r>
                      <a:r>
                        <a:rPr lang="en-US" altLang="ko-KR" sz="800" kern="0" spc="-50" baseline="0" dirty="0">
                          <a:solidFill>
                            <a:srgbClr val="000000"/>
                          </a:solidFill>
                          <a:effectLst/>
                          <a:latin typeface="KoPub돋움체 Medium" pitchFamily="18" charset="-127"/>
                          <a:ea typeface="KoPub돋움체 Medium" pitchFamily="18" charset="-127"/>
                          <a:cs typeface="+mn-cs"/>
                        </a:rPr>
                        <a:t>DB </a:t>
                      </a:r>
                      <a:r>
                        <a:rPr lang="ko-KR" altLang="en-US" sz="800" kern="0" spc="-50" baseline="0" dirty="0">
                          <a:solidFill>
                            <a:srgbClr val="000000"/>
                          </a:solidFill>
                          <a:effectLst/>
                          <a:latin typeface="KoPub돋움체 Medium" pitchFamily="18" charset="-127"/>
                          <a:ea typeface="KoPub돋움체 Medium" pitchFamily="18" charset="-127"/>
                          <a:cs typeface="+mn-cs"/>
                        </a:rPr>
                        <a:t>구축</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extLst>
                  <a:ext uri="{0D108BD9-81ED-4DB2-BD59-A6C34878D82A}">
                    <a16:rowId xmlns:a16="http://schemas.microsoft.com/office/drawing/2014/main" val="10014"/>
                  </a:ext>
                </a:extLst>
              </a:tr>
            </a:tbl>
          </a:graphicData>
        </a:graphic>
      </p:graphicFrame>
      <p:sp>
        <p:nvSpPr>
          <p:cNvPr id="6" name="직사각형 5"/>
          <p:cNvSpPr/>
          <p:nvPr/>
        </p:nvSpPr>
        <p:spPr>
          <a:xfrm>
            <a:off x="5107809" y="880145"/>
            <a:ext cx="112263" cy="597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69" name="표 68"/>
          <p:cNvGraphicFramePr>
            <a:graphicFrameLocks noGrp="1"/>
          </p:cNvGraphicFramePr>
          <p:nvPr>
            <p:extLst>
              <p:ext uri="{D42A27DB-BD31-4B8C-83A1-F6EECF244321}">
                <p14:modId xmlns:p14="http://schemas.microsoft.com/office/powerpoint/2010/main" val="1499606306"/>
              </p:ext>
            </p:extLst>
          </p:nvPr>
        </p:nvGraphicFramePr>
        <p:xfrm>
          <a:off x="5220072" y="1142778"/>
          <a:ext cx="3528000" cy="5540534"/>
        </p:xfrm>
        <a:graphic>
          <a:graphicData uri="http://schemas.openxmlformats.org/drawingml/2006/table">
            <a:tbl>
              <a:tblPr/>
              <a:tblGrid>
                <a:gridCol w="1800000">
                  <a:extLst>
                    <a:ext uri="{9D8B030D-6E8A-4147-A177-3AD203B41FA5}">
                      <a16:colId xmlns:a16="http://schemas.microsoft.com/office/drawing/2014/main" val="20000"/>
                    </a:ext>
                  </a:extLst>
                </a:gridCol>
                <a:gridCol w="144000">
                  <a:extLst>
                    <a:ext uri="{9D8B030D-6E8A-4147-A177-3AD203B41FA5}">
                      <a16:colId xmlns:a16="http://schemas.microsoft.com/office/drawing/2014/main" val="20001"/>
                    </a:ext>
                  </a:extLst>
                </a:gridCol>
                <a:gridCol w="144000">
                  <a:extLst>
                    <a:ext uri="{9D8B030D-6E8A-4147-A177-3AD203B41FA5}">
                      <a16:colId xmlns:a16="http://schemas.microsoft.com/office/drawing/2014/main" val="20002"/>
                    </a:ext>
                  </a:extLst>
                </a:gridCol>
                <a:gridCol w="144000">
                  <a:extLst>
                    <a:ext uri="{9D8B030D-6E8A-4147-A177-3AD203B41FA5}">
                      <a16:colId xmlns:a16="http://schemas.microsoft.com/office/drawing/2014/main" val="20003"/>
                    </a:ext>
                  </a:extLst>
                </a:gridCol>
                <a:gridCol w="144000">
                  <a:extLst>
                    <a:ext uri="{9D8B030D-6E8A-4147-A177-3AD203B41FA5}">
                      <a16:colId xmlns:a16="http://schemas.microsoft.com/office/drawing/2014/main" val="20004"/>
                    </a:ext>
                  </a:extLst>
                </a:gridCol>
                <a:gridCol w="144000">
                  <a:extLst>
                    <a:ext uri="{9D8B030D-6E8A-4147-A177-3AD203B41FA5}">
                      <a16:colId xmlns:a16="http://schemas.microsoft.com/office/drawing/2014/main" val="20005"/>
                    </a:ext>
                  </a:extLst>
                </a:gridCol>
                <a:gridCol w="144000">
                  <a:extLst>
                    <a:ext uri="{9D8B030D-6E8A-4147-A177-3AD203B41FA5}">
                      <a16:colId xmlns:a16="http://schemas.microsoft.com/office/drawing/2014/main" val="20006"/>
                    </a:ext>
                  </a:extLst>
                </a:gridCol>
                <a:gridCol w="144000">
                  <a:extLst>
                    <a:ext uri="{9D8B030D-6E8A-4147-A177-3AD203B41FA5}">
                      <a16:colId xmlns:a16="http://schemas.microsoft.com/office/drawing/2014/main" val="20007"/>
                    </a:ext>
                  </a:extLst>
                </a:gridCol>
                <a:gridCol w="144000">
                  <a:extLst>
                    <a:ext uri="{9D8B030D-6E8A-4147-A177-3AD203B41FA5}">
                      <a16:colId xmlns:a16="http://schemas.microsoft.com/office/drawing/2014/main" val="20008"/>
                    </a:ext>
                  </a:extLst>
                </a:gridCol>
                <a:gridCol w="144000">
                  <a:extLst>
                    <a:ext uri="{9D8B030D-6E8A-4147-A177-3AD203B41FA5}">
                      <a16:colId xmlns:a16="http://schemas.microsoft.com/office/drawing/2014/main" val="20009"/>
                    </a:ext>
                  </a:extLst>
                </a:gridCol>
                <a:gridCol w="144000">
                  <a:extLst>
                    <a:ext uri="{9D8B030D-6E8A-4147-A177-3AD203B41FA5}">
                      <a16:colId xmlns:a16="http://schemas.microsoft.com/office/drawing/2014/main" val="20010"/>
                    </a:ext>
                  </a:extLst>
                </a:gridCol>
                <a:gridCol w="144000">
                  <a:extLst>
                    <a:ext uri="{9D8B030D-6E8A-4147-A177-3AD203B41FA5}">
                      <a16:colId xmlns:a16="http://schemas.microsoft.com/office/drawing/2014/main" val="20011"/>
                    </a:ext>
                  </a:extLst>
                </a:gridCol>
                <a:gridCol w="144000">
                  <a:extLst>
                    <a:ext uri="{9D8B030D-6E8A-4147-A177-3AD203B41FA5}">
                      <a16:colId xmlns:a16="http://schemas.microsoft.com/office/drawing/2014/main" val="20012"/>
                    </a:ext>
                  </a:extLst>
                </a:gridCol>
              </a:tblGrid>
              <a:tr h="108000">
                <a:tc rowSpan="2">
                  <a:txBody>
                    <a:bodyPr/>
                    <a:lstStyle/>
                    <a:p>
                      <a:pPr marL="0" marR="0" indent="0" algn="ctr" fontAlgn="base" latinLnBrk="0">
                        <a:lnSpc>
                          <a:spcPct val="140000"/>
                        </a:lnSpc>
                        <a:spcBef>
                          <a:spcPts val="0"/>
                        </a:spcBef>
                        <a:spcAft>
                          <a:spcPts val="0"/>
                        </a:spcAft>
                      </a:pPr>
                      <a:r>
                        <a:rPr lang="ko-KR" altLang="en-US" sz="1000" kern="0" spc="0" dirty="0">
                          <a:solidFill>
                            <a:schemeClr val="bg1"/>
                          </a:solidFill>
                          <a:effectLst/>
                          <a:latin typeface="KoPub돋움체 Bold" pitchFamily="18" charset="-127"/>
                          <a:ea typeface="KoPub돋움체 Bold" pitchFamily="18" charset="-127"/>
                        </a:rPr>
                        <a:t>주요 연구내용</a:t>
                      </a:r>
                    </a:p>
                  </a:txBody>
                  <a:tcPr marL="0" marR="0" marT="0" marB="3600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556" cap="flat" cmpd="sng" algn="ctr">
                      <a:no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F4C81"/>
                    </a:solidFill>
                  </a:tcPr>
                </a:tc>
                <a:tc gridSpan="12">
                  <a:txBody>
                    <a:bodyPr/>
                    <a:lstStyle/>
                    <a:p>
                      <a:pPr marL="0" marR="0" indent="0" algn="ctr" fontAlgn="base" latinLnBrk="0">
                        <a:lnSpc>
                          <a:spcPct val="140000"/>
                        </a:lnSpc>
                        <a:spcBef>
                          <a:spcPts val="0"/>
                        </a:spcBef>
                        <a:spcAft>
                          <a:spcPts val="0"/>
                        </a:spcAft>
                      </a:pPr>
                      <a:r>
                        <a:rPr lang="ko-KR" altLang="en-US" sz="900" kern="0" spc="0" dirty="0">
                          <a:solidFill>
                            <a:schemeClr val="bg1"/>
                          </a:solidFill>
                          <a:effectLst/>
                          <a:latin typeface="KoPub돋움체 Bold" pitchFamily="18" charset="-127"/>
                          <a:ea typeface="KoPub돋움체 Bold" pitchFamily="18" charset="-127"/>
                        </a:rPr>
                        <a:t>월별 수행 일정</a:t>
                      </a:r>
                    </a:p>
                  </a:txBody>
                  <a:tcPr marL="0" marR="0" marT="0" marB="0">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556"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F4C8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141028">
                <a:tc vMerge="1">
                  <a:txBody>
                    <a:bodyPr/>
                    <a:lstStyle/>
                    <a:p>
                      <a:pPr latinLnBrk="1"/>
                      <a:endParaRPr lang="ko-KR" altLang="en-US"/>
                    </a:p>
                  </a:txBody>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a:t>
                      </a:r>
                    </a:p>
                  </a:txBody>
                  <a:tcPr marL="0" marR="0" marT="0" marB="3600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2</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3</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4</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5</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6</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7</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8</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9</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10</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11</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r>
                        <a:rPr lang="en-US" sz="800" kern="0" spc="0" dirty="0">
                          <a:solidFill>
                            <a:srgbClr val="000000"/>
                          </a:solidFill>
                          <a:effectLst/>
                          <a:latin typeface="KoPub돋움체 Bold" pitchFamily="18" charset="-127"/>
                          <a:ea typeface="KoPub돋움체 Bold" pitchFamily="18" charset="-127"/>
                        </a:rPr>
                        <a:t>12</a:t>
                      </a:r>
                    </a:p>
                  </a:txBody>
                  <a:tcPr marL="0" marR="0" marT="0" marB="3600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extLst>
                  <a:ext uri="{0D108BD9-81ED-4DB2-BD59-A6C34878D82A}">
                    <a16:rowId xmlns:a16="http://schemas.microsoft.com/office/drawing/2014/main" val="10001"/>
                  </a:ext>
                </a:extLst>
              </a:tr>
              <a:tr h="464191">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제주도 재난 대응 및 안전지원체계 진단 </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9343">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제주도 홍수 비상대처계획 및 매뉴얼 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558ED5">
                        <a:alpha val="50196"/>
                      </a:srgbClr>
                    </a:solidFill>
                  </a:tcPr>
                </a:tc>
                <a:extLst>
                  <a:ext uri="{0D108BD9-81ED-4DB2-BD59-A6C34878D82A}">
                    <a16:rowId xmlns:a16="http://schemas.microsoft.com/office/drawing/2014/main" val="10003"/>
                  </a:ext>
                </a:extLst>
              </a:tr>
              <a:tr h="976788">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제주도 홍수 및 침수 시뮬레이션 시스템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4BACC6">
                        <a:alpha val="50196"/>
                      </a:srgbClr>
                    </a:solidFill>
                  </a:tcPr>
                </a:tc>
                <a:extLst>
                  <a:ext uri="{0D108BD9-81ED-4DB2-BD59-A6C34878D82A}">
                    <a16:rowId xmlns:a16="http://schemas.microsoft.com/office/drawing/2014/main" val="10004"/>
                  </a:ext>
                </a:extLst>
              </a:tr>
              <a:tr h="502059">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호우 시나리오 기반 도시 침수 및 하천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홍수예측</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8EC0">
                        <a:alpha val="60000"/>
                      </a:srgbClr>
                    </a:solidFill>
                  </a:tcPr>
                </a:tc>
                <a:extLst>
                  <a:ext uri="{0D108BD9-81ED-4DB2-BD59-A6C34878D82A}">
                    <a16:rowId xmlns:a16="http://schemas.microsoft.com/office/drawing/2014/main" val="10005"/>
                  </a:ext>
                </a:extLst>
              </a:tr>
              <a:tr h="487293">
                <a:tc>
                  <a:txBody>
                    <a:bodyPr/>
                    <a:lstStyle/>
                    <a:p>
                      <a:pPr marL="108000" marR="0" indent="-72000" algn="l" defTabSz="914400" rtl="0" eaLnBrk="1" fontAlgn="base" latinLnBrk="1" hangingPunct="1">
                        <a:lnSpc>
                          <a:spcPct val="120000"/>
                        </a:lnSpc>
                        <a:spcBef>
                          <a:spcPts val="0"/>
                        </a:spcBef>
                        <a:spcAft>
                          <a:spcPts val="0"/>
                        </a:spcAft>
                        <a:buClrTx/>
                        <a:buSzTx/>
                        <a:buFont typeface="Arial" pitchFamily="34" charset="0"/>
                        <a:buChar char="•"/>
                        <a:tabLst/>
                        <a:defRPr/>
                      </a:pPr>
                      <a:r>
                        <a:rPr lang="ko-KR" altLang="en-US" sz="800" kern="0" spc="-50" baseline="0" dirty="0">
                          <a:solidFill>
                            <a:srgbClr val="000000"/>
                          </a:solidFill>
                          <a:effectLst/>
                          <a:latin typeface="KoPub돋움체 Medium" pitchFamily="18" charset="-127"/>
                          <a:ea typeface="KoPub돋움체 Medium" pitchFamily="18" charset="-127"/>
                          <a:cs typeface="+mn-cs"/>
                        </a:rPr>
                        <a:t>레이더강우 및 호우시나리오 기반 홍수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및 침수 시뮬레이션 시스템 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8EC0">
                        <a:alpha val="60000"/>
                      </a:srgbClr>
                    </a:solidFill>
                  </a:tcPr>
                </a:tc>
                <a:extLst>
                  <a:ext uri="{0D108BD9-81ED-4DB2-BD59-A6C34878D82A}">
                    <a16:rowId xmlns:a16="http://schemas.microsoft.com/office/drawing/2014/main" val="10006"/>
                  </a:ext>
                </a:extLst>
              </a:tr>
              <a:tr h="503736">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실시간 위험상황 모니터링 시스템</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웹</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err="1">
                          <a:solidFill>
                            <a:srgbClr val="000000"/>
                          </a:solidFill>
                          <a:effectLst/>
                          <a:latin typeface="KoPub돋움체 Medium" pitchFamily="18" charset="-127"/>
                          <a:ea typeface="KoPub돋움체 Medium" pitchFamily="18" charset="-127"/>
                          <a:cs typeface="+mn-cs"/>
                        </a:rPr>
                        <a:t>앱</a:t>
                      </a:r>
                      <a:r>
                        <a:rPr lang="en-US" altLang="ko-KR" sz="800" kern="0" spc="-50" baseline="0" dirty="0">
                          <a:solidFill>
                            <a:srgbClr val="000000"/>
                          </a:solidFill>
                          <a:effectLst/>
                          <a:latin typeface="KoPub돋움체 Medium" pitchFamily="18" charset="-127"/>
                          <a:ea typeface="KoPub돋움체 Medium" pitchFamily="18" charset="-127"/>
                          <a:cs typeface="+mn-cs"/>
                        </a:rPr>
                        <a:t>)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개발</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070C0">
                        <a:alpha val="69804"/>
                      </a:srgbClr>
                    </a:solidFill>
                  </a:tcPr>
                </a:tc>
                <a:extLst>
                  <a:ext uri="{0D108BD9-81ED-4DB2-BD59-A6C34878D82A}">
                    <a16:rowId xmlns:a16="http://schemas.microsoft.com/office/drawing/2014/main" val="10007"/>
                  </a:ext>
                </a:extLst>
              </a:tr>
              <a:tr h="457200">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홍수 위험 기반의 안전지원 통합 시스템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개발 및 검증</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tc>
                  <a:txBody>
                    <a:bodyPr/>
                    <a:lstStyle/>
                    <a:p>
                      <a:pPr marL="0" marR="0" indent="0" algn="ctr" fontAlgn="base" latinLnBrk="0">
                        <a:lnSpc>
                          <a:spcPct val="10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alpha val="69804"/>
                      </a:srgbClr>
                    </a:solidFill>
                  </a:tcPr>
                </a:tc>
                <a:extLst>
                  <a:ext uri="{0D108BD9-81ED-4DB2-BD59-A6C34878D82A}">
                    <a16:rowId xmlns:a16="http://schemas.microsoft.com/office/drawing/2014/main" val="10008"/>
                  </a:ext>
                </a:extLst>
              </a:tr>
              <a:tr h="505172">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강우량 자료 및 수위</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a:solidFill>
                            <a:srgbClr val="000000"/>
                          </a:solidFill>
                          <a:effectLst/>
                          <a:latin typeface="KoPub돋움체 Medium" pitchFamily="18" charset="-127"/>
                          <a:ea typeface="KoPub돋움체 Medium" pitchFamily="18" charset="-127"/>
                          <a:cs typeface="+mn-cs"/>
                        </a:rPr>
                        <a:t>유속 자료를 활용하여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테스트베드에 대한 유량 산정 및 </a:t>
                      </a:r>
                      <a:r>
                        <a:rPr lang="en-US" altLang="ko-KR" sz="800" kern="0" spc="-50" baseline="0" dirty="0">
                          <a:solidFill>
                            <a:srgbClr val="000000"/>
                          </a:solidFill>
                          <a:effectLst/>
                          <a:latin typeface="KoPub돋움체 Medium" pitchFamily="18" charset="-127"/>
                          <a:ea typeface="KoPub돋움체 Medium" pitchFamily="18" charset="-127"/>
                          <a:cs typeface="+mn-cs"/>
                        </a:rPr>
                        <a:t>DB </a:t>
                      </a:r>
                      <a:r>
                        <a:rPr lang="ko-KR" altLang="en-US" sz="800" kern="0" spc="-50" baseline="0" dirty="0">
                          <a:solidFill>
                            <a:srgbClr val="000000"/>
                          </a:solidFill>
                          <a:effectLst/>
                          <a:latin typeface="KoPub돋움체 Medium" pitchFamily="18" charset="-127"/>
                          <a:ea typeface="KoPub돋움체 Medium" pitchFamily="18" charset="-127"/>
                          <a:cs typeface="+mn-cs"/>
                        </a:rPr>
                        <a:t>구축</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9050" cap="flat" cmpd="sng" algn="ctr">
                      <a:solidFill>
                        <a:srgbClr val="0070C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90178">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홍수량 자료</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수위</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a:solidFill>
                            <a:srgbClr val="000000"/>
                          </a:solidFill>
                          <a:effectLst/>
                          <a:latin typeface="KoPub돋움체 Medium" pitchFamily="18" charset="-127"/>
                          <a:ea typeface="KoPub돋움체 Medium" pitchFamily="18" charset="-127"/>
                          <a:cs typeface="+mn-cs"/>
                        </a:rPr>
                        <a:t>유속</a:t>
                      </a:r>
                      <a:r>
                        <a:rPr lang="en-US" altLang="ko-KR" sz="800" kern="0" spc="-50" baseline="0" dirty="0">
                          <a:solidFill>
                            <a:srgbClr val="000000"/>
                          </a:solidFill>
                          <a:effectLst/>
                          <a:latin typeface="KoPub돋움체 Medium" pitchFamily="18" charset="-127"/>
                          <a:ea typeface="KoPub돋움체 Medium" pitchFamily="18" charset="-127"/>
                          <a:cs typeface="+mn-cs"/>
                        </a:rPr>
                        <a:t>, </a:t>
                      </a:r>
                      <a:r>
                        <a:rPr lang="ko-KR" altLang="en-US" sz="800" kern="0" spc="-50" baseline="0" dirty="0">
                          <a:solidFill>
                            <a:srgbClr val="000000"/>
                          </a:solidFill>
                          <a:effectLst/>
                          <a:latin typeface="KoPub돋움체 Medium" pitchFamily="18" charset="-127"/>
                          <a:ea typeface="KoPub돋움체 Medium" pitchFamily="18" charset="-127"/>
                          <a:cs typeface="+mn-cs"/>
                        </a:rPr>
                        <a:t>유량</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의 검</a:t>
                      </a:r>
                      <a:r>
                        <a:rPr lang="en-US" altLang="ko-KR" sz="800" kern="0" spc="-50" baseline="0" dirty="0">
                          <a:solidFill>
                            <a:srgbClr val="000000"/>
                          </a:solidFill>
                          <a:effectLst/>
                          <a:latin typeface="KoPub돋움체 Medium" pitchFamily="18" charset="-127"/>
                          <a:ea typeface="KoPub돋움체 Medium" pitchFamily="18" charset="-127"/>
                          <a:cs typeface="+mn-cs"/>
                        </a:rPr>
                        <a:t>·</a:t>
                      </a:r>
                      <a:r>
                        <a:rPr lang="ko-KR" altLang="en-US" sz="800" kern="0" spc="-50" baseline="0" dirty="0">
                          <a:solidFill>
                            <a:srgbClr val="000000"/>
                          </a:solidFill>
                          <a:effectLst/>
                          <a:latin typeface="KoPub돋움체 Medium" pitchFamily="18" charset="-127"/>
                          <a:ea typeface="KoPub돋움체 Medium" pitchFamily="18" charset="-127"/>
                          <a:cs typeface="+mn-cs"/>
                        </a:rPr>
                        <a:t>보정을 </a:t>
                      </a:r>
                      <a:br>
                        <a:rPr lang="en-US" altLang="ko-KR" sz="800" kern="0" spc="-50" baseline="0" dirty="0">
                          <a:solidFill>
                            <a:srgbClr val="000000"/>
                          </a:solidFill>
                          <a:effectLst/>
                          <a:latin typeface="KoPub돋움체 Medium" pitchFamily="18" charset="-127"/>
                          <a:ea typeface="KoPub돋움체 Medium" pitchFamily="18" charset="-127"/>
                          <a:cs typeface="+mn-cs"/>
                        </a:rPr>
                      </a:br>
                      <a:r>
                        <a:rPr lang="ko-KR" altLang="en-US" sz="800" kern="0" spc="-50" baseline="0" dirty="0">
                          <a:solidFill>
                            <a:srgbClr val="000000"/>
                          </a:solidFill>
                          <a:effectLst/>
                          <a:latin typeface="KoPub돋움체 Medium" pitchFamily="18" charset="-127"/>
                          <a:ea typeface="KoPub돋움체 Medium" pitchFamily="18" charset="-127"/>
                          <a:cs typeface="+mn-cs"/>
                        </a:rPr>
                        <a:t>통한 검증</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47675">
                <a:tc>
                  <a:txBody>
                    <a:bodyPr/>
                    <a:lstStyle/>
                    <a:p>
                      <a:pPr marL="108000" marR="0" indent="-72000" algn="l" defTabSz="914400" rtl="0" eaLnBrk="1" fontAlgn="base" latinLnBrk="1" hangingPunct="1">
                        <a:lnSpc>
                          <a:spcPct val="120000"/>
                        </a:lnSpc>
                        <a:spcBef>
                          <a:spcPts val="0"/>
                        </a:spcBef>
                        <a:spcAft>
                          <a:spcPts val="0"/>
                        </a:spcAft>
                        <a:buFont typeface="Arial" pitchFamily="34" charset="0"/>
                        <a:buChar char="•"/>
                      </a:pPr>
                      <a:r>
                        <a:rPr lang="ko-KR" altLang="en-US" sz="800" kern="0" spc="-50" baseline="0" dirty="0">
                          <a:solidFill>
                            <a:srgbClr val="000000"/>
                          </a:solidFill>
                          <a:effectLst/>
                          <a:latin typeface="KoPub돋움체 Medium" pitchFamily="18" charset="-127"/>
                          <a:ea typeface="KoPub돋움체 Medium" pitchFamily="18" charset="-127"/>
                          <a:cs typeface="+mn-cs"/>
                        </a:rPr>
                        <a:t>홍수위험 추정 기반의 지능형 안전지원 시스템 검증</a:t>
                      </a:r>
                    </a:p>
                  </a:txBody>
                  <a:tcPr marL="0" marR="0" marT="0" marB="0" anchor="ctr">
                    <a:lnL w="3556" cap="flat" cmpd="sng" algn="ctr">
                      <a:noFill/>
                      <a:prstDash val="solid"/>
                      <a:round/>
                      <a:headEnd type="none" w="med" len="med"/>
                      <a:tailEnd type="none" w="med" len="med"/>
                    </a:lnL>
                    <a:lnR w="6350" cap="flat" cmpd="sng" algn="ctr">
                      <a:solidFill>
                        <a:srgbClr val="0070C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2FAFF"/>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6350" cap="flat" cmpd="sng" algn="ctr">
                      <a:solidFill>
                        <a:srgbClr val="0070C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tc>
                  <a:txBody>
                    <a:bodyPr/>
                    <a:lstStyle/>
                    <a:p>
                      <a:pPr marL="0" marR="0" indent="0" algn="ctr" fontAlgn="base" latinLnBrk="0">
                        <a:lnSpc>
                          <a:spcPct val="140000"/>
                        </a:lnSpc>
                        <a:spcBef>
                          <a:spcPts val="0"/>
                        </a:spcBef>
                        <a:spcAft>
                          <a:spcPts val="0"/>
                        </a:spcAft>
                      </a:pPr>
                      <a:endParaRPr lang="ko-KR" altLang="en-US" sz="800" kern="0" spc="0" dirty="0">
                        <a:solidFill>
                          <a:srgbClr val="000000"/>
                        </a:solidFill>
                        <a:effectLst/>
                        <a:latin typeface="돋움" panose="020B0600000101010101" pitchFamily="50" charset="-127"/>
                        <a:ea typeface="한컴돋움"/>
                      </a:endParaRPr>
                    </a:p>
                  </a:txBody>
                  <a:tcPr marL="0" marR="0" marT="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34A9F">
                        <a:alpha val="60000"/>
                      </a:srgbClr>
                    </a:solidFill>
                  </a:tcPr>
                </a:tc>
                <a:extLst>
                  <a:ext uri="{0D108BD9-81ED-4DB2-BD59-A6C34878D82A}">
                    <a16:rowId xmlns:a16="http://schemas.microsoft.com/office/drawing/2014/main" val="10011"/>
                  </a:ext>
                </a:extLst>
              </a:tr>
            </a:tbl>
          </a:graphicData>
        </a:graphic>
      </p:graphicFrame>
      <p:sp>
        <p:nvSpPr>
          <p:cNvPr id="47"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57699"/>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solidFill>
                  <a:schemeClr val="bg1"/>
                </a:solidFill>
              </a:rPr>
              <a:t>Page </a:t>
            </a:r>
            <a:fld id="{F03C90E3-98FA-4A46-95E3-0DCDD3916FEC}" type="slidenum">
              <a:rPr lang="ko-KR" altLang="en-US" smtClean="0">
                <a:solidFill>
                  <a:schemeClr val="bg1"/>
                </a:solidFill>
              </a:rPr>
              <a:pPr algn="ctr"/>
              <a:t>25</a:t>
            </a:fld>
            <a:endParaRPr lang="ko-KR" altLang="en-US" dirty="0">
              <a:solidFill>
                <a:schemeClr val="bg1"/>
              </a:solidFill>
            </a:endParaRPr>
          </a:p>
        </p:txBody>
      </p:sp>
      <p:grpSp>
        <p:nvGrpSpPr>
          <p:cNvPr id="49" name="그룹 48">
            <a:extLst>
              <a:ext uri="{FF2B5EF4-FFF2-40B4-BE49-F238E27FC236}">
                <a16:creationId xmlns:a16="http://schemas.microsoft.com/office/drawing/2014/main" id="{F0185F05-48B6-4822-B1AD-19665AFE889E}"/>
              </a:ext>
            </a:extLst>
          </p:cNvPr>
          <p:cNvGrpSpPr/>
          <p:nvPr/>
        </p:nvGrpSpPr>
        <p:grpSpPr>
          <a:xfrm>
            <a:off x="5680295" y="126874"/>
            <a:ext cx="2695047" cy="234801"/>
            <a:chOff x="8735526" y="132346"/>
            <a:chExt cx="2695047" cy="234801"/>
          </a:xfrm>
        </p:grpSpPr>
        <p:sp>
          <p:nvSpPr>
            <p:cNvPr id="52" name="모서리가 둥근 직사각형 653">
              <a:extLst>
                <a:ext uri="{FF2B5EF4-FFF2-40B4-BE49-F238E27FC236}">
                  <a16:creationId xmlns:a16="http://schemas.microsoft.com/office/drawing/2014/main" id="{1C205E18-DADA-4FD2-9A62-F01CC04BEA86}"/>
                </a:ext>
              </a:extLst>
            </p:cNvPr>
            <p:cNvSpPr/>
            <p:nvPr/>
          </p:nvSpPr>
          <p:spPr>
            <a:xfrm>
              <a:off x="8735526" y="13234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4" name="모서리가 둥근 직사각형 654">
              <a:extLst>
                <a:ext uri="{FF2B5EF4-FFF2-40B4-BE49-F238E27FC236}">
                  <a16:creationId xmlns:a16="http://schemas.microsoft.com/office/drawing/2014/main" id="{E3C38C1A-6DD8-42A7-A7A3-5ABFBE7F4A91}"/>
                </a:ext>
              </a:extLst>
            </p:cNvPr>
            <p:cNvSpPr/>
            <p:nvPr/>
          </p:nvSpPr>
          <p:spPr>
            <a:xfrm>
              <a:off x="9049557" y="132346"/>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7" name="모서리가 둥근 직사각형 655">
              <a:extLst>
                <a:ext uri="{FF2B5EF4-FFF2-40B4-BE49-F238E27FC236}">
                  <a16:creationId xmlns:a16="http://schemas.microsoft.com/office/drawing/2014/main" id="{AEDF2F1C-3CD6-4F28-8656-6CB201187E6A}"/>
                </a:ext>
              </a:extLst>
            </p:cNvPr>
            <p:cNvSpPr/>
            <p:nvPr/>
          </p:nvSpPr>
          <p:spPr>
            <a:xfrm>
              <a:off x="9349901" y="132346"/>
              <a:ext cx="176888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연구추진전략 및 계획</a:t>
              </a:r>
            </a:p>
          </p:txBody>
        </p:sp>
        <p:sp>
          <p:nvSpPr>
            <p:cNvPr id="58" name="모서리가 둥근 직사각형 658">
              <a:extLst>
                <a:ext uri="{FF2B5EF4-FFF2-40B4-BE49-F238E27FC236}">
                  <a16:creationId xmlns:a16="http://schemas.microsoft.com/office/drawing/2014/main" id="{9AC827B2-6F99-4642-9A22-39A545DA24CA}"/>
                </a:ext>
              </a:extLst>
            </p:cNvPr>
            <p:cNvSpPr/>
            <p:nvPr/>
          </p:nvSpPr>
          <p:spPr>
            <a:xfrm>
              <a:off x="11184609" y="13234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60" name="모서리가 둥근 직사각형 59">
            <a:extLst>
              <a:ext uri="{FF2B5EF4-FFF2-40B4-BE49-F238E27FC236}">
                <a16:creationId xmlns:a16="http://schemas.microsoft.com/office/drawing/2014/main" id="{AB1AE3CF-D32B-4DCB-86C8-066CA9EE39FE}"/>
              </a:ext>
            </a:extLst>
          </p:cNvPr>
          <p:cNvSpPr/>
          <p:nvPr/>
        </p:nvSpPr>
        <p:spPr>
          <a:xfrm>
            <a:off x="8433313" y="12679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1" name="모서리가 둥근 직사각형 60">
            <a:extLst>
              <a:ext uri="{FF2B5EF4-FFF2-40B4-BE49-F238E27FC236}">
                <a16:creationId xmlns:a16="http://schemas.microsoft.com/office/drawing/2014/main" id="{C60C7C84-7302-48B1-AA8D-F1952C702B56}"/>
              </a:ext>
            </a:extLst>
          </p:cNvPr>
          <p:cNvSpPr/>
          <p:nvPr/>
        </p:nvSpPr>
        <p:spPr>
          <a:xfrm>
            <a:off x="8735876" y="132024"/>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35204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a:t>
            </a:r>
            <a:r>
              <a:rPr lang="ko-KR" altLang="en-US" sz="2000" spc="-150" dirty="0">
                <a:solidFill>
                  <a:srgbClr val="3C83C5"/>
                </a:solidFill>
                <a:latin typeface="KoPub돋움체 Bold" panose="02020603020101020101" pitchFamily="18" charset="-127"/>
                <a:ea typeface="KoPub돋움체 Bold" panose="02020603020101020101" pitchFamily="18" charset="-127"/>
              </a:rPr>
              <a:t>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 </a:t>
            </a:r>
            <a:r>
              <a:rPr lang="ko-KR" altLang="en-US" spc="-150" dirty="0">
                <a:solidFill>
                  <a:srgbClr val="3C83C5"/>
                </a:solidFill>
                <a:latin typeface="KoPub돋움체 Bold" panose="02020603020101020101" pitchFamily="18" charset="-127"/>
                <a:ea typeface="KoPub돋움체 Bold" panose="02020603020101020101" pitchFamily="18" charset="-127"/>
              </a:rPr>
              <a:t>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39" name="그룹 38">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37" name="직선 연결선 36">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grpSp>
        <p:nvGrpSpPr>
          <p:cNvPr id="34" name="그룹 33">
            <a:extLst>
              <a:ext uri="{FF2B5EF4-FFF2-40B4-BE49-F238E27FC236}">
                <a16:creationId xmlns:a16="http://schemas.microsoft.com/office/drawing/2014/main" id="{4B95A0DA-644F-4BFA-9447-BF789A5E384B}"/>
              </a:ext>
            </a:extLst>
          </p:cNvPr>
          <p:cNvGrpSpPr/>
          <p:nvPr/>
        </p:nvGrpSpPr>
        <p:grpSpPr>
          <a:xfrm>
            <a:off x="4362994" y="2062783"/>
            <a:ext cx="4713292" cy="943021"/>
            <a:chOff x="4362994" y="773914"/>
            <a:chExt cx="4713292" cy="943021"/>
          </a:xfrm>
        </p:grpSpPr>
        <p:grpSp>
          <p:nvGrpSpPr>
            <p:cNvPr id="17" name="그룹 16">
              <a:extLst>
                <a:ext uri="{FF2B5EF4-FFF2-40B4-BE49-F238E27FC236}">
                  <a16:creationId xmlns:a16="http://schemas.microsoft.com/office/drawing/2014/main" id="{E59F325F-3C38-4B15-B34B-4C69F37F6EDE}"/>
                </a:ext>
              </a:extLst>
            </p:cNvPr>
            <p:cNvGrpSpPr/>
            <p:nvPr/>
          </p:nvGrpSpPr>
          <p:grpSpPr>
            <a:xfrm>
              <a:off x="4362994" y="773914"/>
              <a:ext cx="4713292" cy="943021"/>
              <a:chOff x="60960" y="3543240"/>
              <a:chExt cx="9233040" cy="1847319"/>
            </a:xfrm>
          </p:grpSpPr>
          <p:pic>
            <p:nvPicPr>
              <p:cNvPr id="7" name="그림 6">
                <a:extLst>
                  <a:ext uri="{FF2B5EF4-FFF2-40B4-BE49-F238E27FC236}">
                    <a16:creationId xmlns:a16="http://schemas.microsoft.com/office/drawing/2014/main" id="{5DB552F0-E95A-4558-8B6C-3D5BF6B34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00" y="3576970"/>
                <a:ext cx="9144000" cy="1813589"/>
              </a:xfrm>
              <a:prstGeom prst="rect">
                <a:avLst/>
              </a:prstGeom>
            </p:spPr>
          </p:pic>
          <p:pic>
            <p:nvPicPr>
              <p:cNvPr id="4" name="그림 3">
                <a:extLst>
                  <a:ext uri="{FF2B5EF4-FFF2-40B4-BE49-F238E27FC236}">
                    <a16:creationId xmlns:a16="http://schemas.microsoft.com/office/drawing/2014/main" id="{12ED2395-4F82-4052-86EB-B9812470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3543240"/>
                <a:ext cx="1818321" cy="1293691"/>
              </a:xfrm>
              <a:prstGeom prst="rect">
                <a:avLst/>
              </a:prstGeom>
            </p:spPr>
          </p:pic>
        </p:grpSp>
        <p:sp>
          <p:nvSpPr>
            <p:cNvPr id="41" name="TextBox 40">
              <a:extLst>
                <a:ext uri="{FF2B5EF4-FFF2-40B4-BE49-F238E27FC236}">
                  <a16:creationId xmlns:a16="http://schemas.microsoft.com/office/drawing/2014/main" id="{5D88A726-1B83-448D-B614-ED85DFB5790A}"/>
                </a:ext>
              </a:extLst>
            </p:cNvPr>
            <p:cNvSpPr txBox="1"/>
            <p:nvPr/>
          </p:nvSpPr>
          <p:spPr>
            <a:xfrm>
              <a:off x="4537167" y="844476"/>
              <a:ext cx="592182" cy="523220"/>
            </a:xfrm>
            <a:prstGeom prst="rect">
              <a:avLst/>
            </a:prstGeom>
            <a:noFill/>
          </p:spPr>
          <p:txBody>
            <a:bodyPr wrap="square" rtlCol="0">
              <a:spAutoFit/>
            </a:bodyPr>
            <a:lstStyle/>
            <a:p>
              <a:r>
                <a:rPr lang="en-US" altLang="ko-KR" sz="2800" dirty="0">
                  <a:solidFill>
                    <a:schemeClr val="bg1"/>
                  </a:solidFill>
                  <a:latin typeface="KoPub바탕체 Bold" panose="00000800000000000000" pitchFamily="2" charset="-127"/>
                  <a:ea typeface="KoPub바탕체 Bold" panose="00000800000000000000" pitchFamily="2" charset="-127"/>
                </a:rPr>
                <a:t>Ⅳ</a:t>
              </a:r>
              <a:endParaRPr lang="ko-KR" altLang="en-US" sz="2800" dirty="0">
                <a:solidFill>
                  <a:schemeClr val="bg1"/>
                </a:solidFill>
                <a:latin typeface="KoPub바탕체 Bold" panose="00000800000000000000" pitchFamily="2" charset="-127"/>
                <a:ea typeface="KoPub바탕체 Bold" panose="00000800000000000000" pitchFamily="2" charset="-127"/>
              </a:endParaRPr>
            </a:p>
          </p:txBody>
        </p:sp>
        <p:sp>
          <p:nvSpPr>
            <p:cNvPr id="42" name="TextBox 41">
              <a:extLst>
                <a:ext uri="{FF2B5EF4-FFF2-40B4-BE49-F238E27FC236}">
                  <a16:creationId xmlns:a16="http://schemas.microsoft.com/office/drawing/2014/main" id="{2AD28A51-684D-4E15-A7E7-756FDF87C475}"/>
                </a:ext>
              </a:extLst>
            </p:cNvPr>
            <p:cNvSpPr txBox="1"/>
            <p:nvPr/>
          </p:nvSpPr>
          <p:spPr>
            <a:xfrm>
              <a:off x="5403669" y="906031"/>
              <a:ext cx="2868009"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기관별 연구개발 실적</a:t>
              </a:r>
            </a:p>
          </p:txBody>
        </p:sp>
      </p:grpSp>
      <p:grpSp>
        <p:nvGrpSpPr>
          <p:cNvPr id="14" name="그룹 13"/>
          <p:cNvGrpSpPr/>
          <p:nvPr/>
        </p:nvGrpSpPr>
        <p:grpSpPr>
          <a:xfrm>
            <a:off x="5508104" y="188218"/>
            <a:ext cx="3378907" cy="445489"/>
            <a:chOff x="5508104" y="188218"/>
            <a:chExt cx="3378907" cy="445489"/>
          </a:xfrm>
        </p:grpSpPr>
        <p:pic>
          <p:nvPicPr>
            <p:cNvPr id="15" name="그림 14">
              <a:extLst>
                <a:ext uri="{FF2B5EF4-FFF2-40B4-BE49-F238E27FC236}">
                  <a16:creationId xmlns:a16="http://schemas.microsoft.com/office/drawing/2014/main" id="{C9523227-98F4-4D04-8464-E601580B83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34"/>
            <a:stretch/>
          </p:blipFill>
          <p:spPr>
            <a:xfrm>
              <a:off x="5508104" y="188640"/>
              <a:ext cx="1627327" cy="445067"/>
            </a:xfrm>
            <a:prstGeom prst="rect">
              <a:avLst/>
            </a:prstGeom>
          </p:spPr>
        </p:pic>
        <p:pic>
          <p:nvPicPr>
            <p:cNvPr id="16" name="그림 15" descr="제주연구원CI.JPG"/>
            <p:cNvPicPr>
              <a:picLocks noChangeAspect="1"/>
            </p:cNvPicPr>
            <p:nvPr/>
          </p:nvPicPr>
          <p:blipFill>
            <a:blip r:embed="rId5" cstate="print"/>
            <a:stretch>
              <a:fillRect/>
            </a:stretch>
          </p:blipFill>
          <p:spPr>
            <a:xfrm>
              <a:off x="7350097" y="188218"/>
              <a:ext cx="1536914" cy="395342"/>
            </a:xfrm>
            <a:prstGeom prst="rect">
              <a:avLst/>
            </a:prstGeom>
          </p:spPr>
        </p:pic>
      </p:grpSp>
      <p:pic>
        <p:nvPicPr>
          <p:cNvPr id="18" name="그림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0"/>
            <a:ext cx="3625951" cy="6858000"/>
          </a:xfrm>
          <a:prstGeom prst="rect">
            <a:avLst/>
          </a:prstGeom>
        </p:spPr>
      </p:pic>
    </p:spTree>
    <p:extLst>
      <p:ext uri="{BB962C8B-B14F-4D97-AF65-F5344CB8AC3E}">
        <p14:creationId xmlns:p14="http://schemas.microsoft.com/office/powerpoint/2010/main" val="416699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27</a:t>
            </a:fld>
            <a:endParaRPr lang="ko-KR" altLang="en-US" dirty="0"/>
          </a:p>
        </p:txBody>
      </p:sp>
      <p:grpSp>
        <p:nvGrpSpPr>
          <p:cNvPr id="2" name="그룹 47"/>
          <p:cNvGrpSpPr/>
          <p:nvPr/>
        </p:nvGrpSpPr>
        <p:grpSpPr>
          <a:xfrm>
            <a:off x="5325856" y="116632"/>
            <a:ext cx="3021311" cy="234801"/>
            <a:chOff x="5325856" y="116632"/>
            <a:chExt cx="3021311" cy="234801"/>
          </a:xfrm>
        </p:grpSpPr>
        <p:sp>
          <p:nvSpPr>
            <p:cNvPr id="81" name="모서리가 둥근 직사각형 80">
              <a:extLst>
                <a:ext uri="{FF2B5EF4-FFF2-40B4-BE49-F238E27FC236}">
                  <a16:creationId xmlns:a16="http://schemas.microsoft.com/office/drawing/2014/main" id="{D41CC5CC-C43C-4DD7-95A2-CA241513C5D3}"/>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2" name="모서리가 둥근 직사각형 81">
              <a:extLst>
                <a:ext uri="{FF2B5EF4-FFF2-40B4-BE49-F238E27FC236}">
                  <a16:creationId xmlns:a16="http://schemas.microsoft.com/office/drawing/2014/main" id="{8AF7B123-F61A-434C-8319-9275906D574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3" name="모서리가 둥근 직사각형 82">
              <a:extLst>
                <a:ext uri="{FF2B5EF4-FFF2-40B4-BE49-F238E27FC236}">
                  <a16:creationId xmlns:a16="http://schemas.microsoft.com/office/drawing/2014/main" id="{10EE10A1-6FE2-4075-8C5F-5AB2EF0887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86" name="모서리가 둥근 직사각형 85">
              <a:extLst>
                <a:ext uri="{FF2B5EF4-FFF2-40B4-BE49-F238E27FC236}">
                  <a16:creationId xmlns:a16="http://schemas.microsoft.com/office/drawing/2014/main" id="{271B1E74-7986-4375-9955-BBE213061F2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8" name="모서리가 둥근 직사각형 47">
            <a:extLst>
              <a:ext uri="{FF2B5EF4-FFF2-40B4-BE49-F238E27FC236}">
                <a16:creationId xmlns:a16="http://schemas.microsoft.com/office/drawing/2014/main" id="{AB1AE3CF-D32B-4DCB-86C8-066CA9EE39F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2" name="TextBox 51">
            <a:extLst>
              <a:ext uri="{FF2B5EF4-FFF2-40B4-BE49-F238E27FC236}">
                <a16:creationId xmlns:a16="http://schemas.microsoft.com/office/drawing/2014/main" id="{0DE3FEDB-8708-644A-046A-9A964D680032}"/>
              </a:ext>
            </a:extLst>
          </p:cNvPr>
          <p:cNvSpPr txBox="1"/>
          <p:nvPr/>
        </p:nvSpPr>
        <p:spPr>
          <a:xfrm>
            <a:off x="4860032" y="1965424"/>
            <a:ext cx="3827100" cy="2362185"/>
          </a:xfrm>
          <a:prstGeom prst="rect">
            <a:avLst/>
          </a:prstGeom>
          <a:noFill/>
        </p:spPr>
        <p:txBody>
          <a:bodyPr wrap="square" lIns="0" tIns="0" rIns="0" bIns="0" rtlCol="0">
            <a:spAutoFit/>
          </a:bodyPr>
          <a:lstStyle>
            <a:defPPr>
              <a:defRPr lang="en-US"/>
            </a:defPPr>
            <a:lvl1pPr marL="108000" indent="-108000" defTabSz="1043056" fontAlgn="base" latinLnBrk="1">
              <a:lnSpc>
                <a:spcPts val="1800"/>
              </a:lnSpc>
              <a:spcBef>
                <a:spcPts val="600"/>
              </a:spcBef>
              <a:buClr>
                <a:schemeClr val="accent3">
                  <a:lumMod val="50000"/>
                </a:schemeClr>
              </a:buClr>
              <a:buSzPct val="100000"/>
              <a:buFont typeface="Arial" pitchFamily="34" charset="0"/>
              <a:buChar char="•"/>
              <a:defRPr sz="1350" spc="-10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defRPr>
            </a:lvl1pPr>
          </a:lstStyle>
          <a:p>
            <a:pPr>
              <a:lnSpc>
                <a:spcPct val="150000"/>
              </a:lnSpc>
            </a:pPr>
            <a:r>
              <a:rPr lang="ko-KR" altLang="en-US" dirty="0"/>
              <a:t>호우의 시공간 </a:t>
            </a:r>
            <a:r>
              <a:rPr lang="ko-KR" altLang="en-US" dirty="0" err="1"/>
              <a:t>분포특성을</a:t>
            </a:r>
            <a:r>
              <a:rPr lang="ko-KR" altLang="en-US" dirty="0"/>
              <a:t> 고려한 호우시나리오 개발</a:t>
            </a:r>
            <a:endParaRPr lang="en-US" altLang="ko-KR" dirty="0"/>
          </a:p>
          <a:p>
            <a:pPr indent="0">
              <a:lnSpc>
                <a:spcPct val="150000"/>
              </a:lnSpc>
              <a:spcBef>
                <a:spcPts val="0"/>
              </a:spcBef>
              <a:buNone/>
            </a:pPr>
            <a:r>
              <a:rPr lang="en-US" altLang="ko-KR" sz="1200" dirty="0"/>
              <a:t>-</a:t>
            </a:r>
            <a:r>
              <a:rPr lang="ko-KR" altLang="en-US" sz="1200" dirty="0"/>
              <a:t> </a:t>
            </a:r>
            <a:r>
              <a:rPr lang="en-US" altLang="ko-KR" sz="1200" dirty="0"/>
              <a:t>AWS </a:t>
            </a:r>
            <a:r>
              <a:rPr lang="ko-KR" altLang="en-US" sz="1200" dirty="0"/>
              <a:t>자료 및 상세 시나리오 작성을 위한 레이더 자료 활용</a:t>
            </a:r>
            <a:br>
              <a:rPr lang="en-US" altLang="ko-KR" sz="1200" dirty="0"/>
            </a:br>
            <a:r>
              <a:rPr lang="en-US" altLang="ko-KR" sz="1200" dirty="0"/>
              <a:t>- </a:t>
            </a:r>
            <a:r>
              <a:rPr lang="ko-KR" altLang="en-US" sz="1200" dirty="0"/>
              <a:t>강우의 통계적 시공간 특성을 고려한 모의 강우 시나리오 작성</a:t>
            </a:r>
            <a:br>
              <a:rPr lang="en-US" altLang="ko-KR" sz="1200" dirty="0"/>
            </a:br>
            <a:r>
              <a:rPr lang="en-US" altLang="ko-KR" sz="1200" dirty="0"/>
              <a:t>- </a:t>
            </a:r>
            <a:r>
              <a:rPr lang="ko-KR" altLang="en-US" sz="1200" dirty="0"/>
              <a:t>테스트베드 내 </a:t>
            </a:r>
            <a:r>
              <a:rPr lang="ko-KR" altLang="en-US" sz="1200" dirty="0" err="1"/>
              <a:t>강우특성을</a:t>
            </a:r>
            <a:r>
              <a:rPr lang="ko-KR" altLang="en-US" sz="1200" dirty="0"/>
              <a:t> 추출하여 제주 지역의 시공간 분포</a:t>
            </a:r>
            <a:br>
              <a:rPr lang="en-US" altLang="ko-KR" sz="1200" dirty="0"/>
            </a:br>
            <a:r>
              <a:rPr lang="en-US" altLang="ko-KR" sz="1200" dirty="0"/>
              <a:t>   </a:t>
            </a:r>
            <a:r>
              <a:rPr lang="ko-KR" altLang="en-US" sz="1200" dirty="0"/>
              <a:t>특성을 고려한 강우 시나리오 작성</a:t>
            </a:r>
            <a:endParaRPr lang="en-US" altLang="ko-KR" dirty="0"/>
          </a:p>
          <a:p>
            <a:pPr>
              <a:lnSpc>
                <a:spcPct val="150000"/>
              </a:lnSpc>
              <a:spcBef>
                <a:spcPts val="0"/>
              </a:spcBef>
            </a:pPr>
            <a:r>
              <a:rPr lang="ko-KR" altLang="en-US" dirty="0"/>
              <a:t>제주도 홍수 및 침수 위험지수 산정 모델 개발</a:t>
            </a:r>
            <a:br>
              <a:rPr lang="en-US" altLang="ko-KR" dirty="0"/>
            </a:br>
            <a:r>
              <a:rPr lang="en-US" altLang="ko-KR" sz="1200" dirty="0"/>
              <a:t>- </a:t>
            </a:r>
            <a:r>
              <a:rPr lang="ko-KR" altLang="en-US" sz="1200" dirty="0"/>
              <a:t>홍수 및 침수 위험지수 생산 기술 및 프로그램 활용</a:t>
            </a:r>
            <a:endParaRPr lang="en-US" altLang="ko-KR" sz="1200" dirty="0"/>
          </a:p>
          <a:p>
            <a:pPr indent="0">
              <a:lnSpc>
                <a:spcPct val="150000"/>
              </a:lnSpc>
              <a:spcBef>
                <a:spcPts val="0"/>
              </a:spcBef>
              <a:buNone/>
            </a:pPr>
            <a:r>
              <a:rPr lang="en-US" altLang="ko-KR" sz="1200" dirty="0"/>
              <a:t>- </a:t>
            </a:r>
            <a:r>
              <a:rPr lang="ko-KR" altLang="en-US" sz="1200" dirty="0"/>
              <a:t>제주도 도시침수 위험지수 산정을 위한 기반 정보 구축</a:t>
            </a:r>
            <a:endParaRPr lang="en-US" altLang="ko-KR" sz="1200" dirty="0"/>
          </a:p>
        </p:txBody>
      </p:sp>
      <p:graphicFrame>
        <p:nvGraphicFramePr>
          <p:cNvPr id="54" name="표 53"/>
          <p:cNvGraphicFramePr>
            <a:graphicFrameLocks noGrp="1"/>
          </p:cNvGraphicFramePr>
          <p:nvPr>
            <p:extLst>
              <p:ext uri="{D42A27DB-BD31-4B8C-83A1-F6EECF244321}">
                <p14:modId xmlns:p14="http://schemas.microsoft.com/office/powerpoint/2010/main" val="2448108545"/>
              </p:ext>
            </p:extLst>
          </p:nvPr>
        </p:nvGraphicFramePr>
        <p:xfrm>
          <a:off x="395536" y="1123538"/>
          <a:ext cx="4021248" cy="750730"/>
        </p:xfrm>
        <a:graphic>
          <a:graphicData uri="http://schemas.openxmlformats.org/drawingml/2006/table">
            <a:tbl>
              <a:tblPr firstRow="1" bandRow="1">
                <a:tableStyleId>{5C22544A-7EE6-4342-B048-85BDC9FD1C3A}</a:tableStyleId>
              </a:tblPr>
              <a:tblGrid>
                <a:gridCol w="4021248">
                  <a:extLst>
                    <a:ext uri="{9D8B030D-6E8A-4147-A177-3AD203B41FA5}">
                      <a16:colId xmlns:a16="http://schemas.microsoft.com/office/drawing/2014/main" val="20000"/>
                    </a:ext>
                  </a:extLst>
                </a:gridCol>
              </a:tblGrid>
              <a:tr h="293530">
                <a:tc>
                  <a:txBody>
                    <a:bodyPr/>
                    <a:lstStyle/>
                    <a:p>
                      <a:pPr algn="ctr" latinLnBrk="1"/>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연구목표</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40296">
                <a:tc>
                  <a:txBody>
                    <a:bodyPr/>
                    <a:lstStyle/>
                    <a:p>
                      <a:pPr algn="ctr" fontAlgn="base">
                        <a:spcBef>
                          <a:spcPct val="0"/>
                        </a:spcBef>
                        <a:spcAft>
                          <a:spcPct val="0"/>
                        </a:spcAft>
                        <a:buClr>
                          <a:schemeClr val="tx1">
                            <a:lumMod val="50000"/>
                            <a:lumOff val="50000"/>
                          </a:schemeClr>
                        </a:buClr>
                      </a:pPr>
                      <a:r>
                        <a:rPr lang="ko-KR" altLang="en-US"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제주지역의 실시간 홍수피해 예측과 지역 맞춤형 안전지원 기술 개발</a:t>
                      </a:r>
                    </a:p>
                  </a:txBody>
                  <a:tcPr marL="0" marR="0" marT="0" marB="0" anchor="ctr">
                    <a:lnL w="635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F2FB"/>
                    </a:solidFill>
                  </a:tcPr>
                </a:tc>
                <a:extLst>
                  <a:ext uri="{0D108BD9-81ED-4DB2-BD59-A6C34878D82A}">
                    <a16:rowId xmlns:a16="http://schemas.microsoft.com/office/drawing/2014/main" val="10001"/>
                  </a:ext>
                </a:extLst>
              </a:tr>
            </a:tbl>
          </a:graphicData>
        </a:graphic>
      </p:graphicFrame>
      <p:graphicFrame>
        <p:nvGraphicFramePr>
          <p:cNvPr id="55" name="표 54"/>
          <p:cNvGraphicFramePr>
            <a:graphicFrameLocks noGrp="1"/>
          </p:cNvGraphicFramePr>
          <p:nvPr>
            <p:extLst>
              <p:ext uri="{D42A27DB-BD31-4B8C-83A1-F6EECF244321}">
                <p14:modId xmlns:p14="http://schemas.microsoft.com/office/powerpoint/2010/main" val="1095479654"/>
              </p:ext>
            </p:extLst>
          </p:nvPr>
        </p:nvGraphicFramePr>
        <p:xfrm>
          <a:off x="4716015" y="1123538"/>
          <a:ext cx="4001727" cy="745200"/>
        </p:xfrm>
        <a:graphic>
          <a:graphicData uri="http://schemas.openxmlformats.org/drawingml/2006/table">
            <a:tbl>
              <a:tblPr firstRow="1" bandRow="1">
                <a:tableStyleId>{5C22544A-7EE6-4342-B048-85BDC9FD1C3A}</a:tableStyleId>
              </a:tblPr>
              <a:tblGrid>
                <a:gridCol w="4001727">
                  <a:extLst>
                    <a:ext uri="{9D8B030D-6E8A-4147-A177-3AD203B41FA5}">
                      <a16:colId xmlns:a16="http://schemas.microsoft.com/office/drawing/2014/main" val="20000"/>
                    </a:ext>
                  </a:extLst>
                </a:gridCol>
              </a:tblGrid>
              <a:tr h="288000">
                <a:tc>
                  <a:txBody>
                    <a:bodyPr/>
                    <a:lstStyle/>
                    <a:p>
                      <a:pPr algn="ctr" latinLnBrk="1"/>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주요 연구실적</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8A945"/>
                    </a:solidFill>
                  </a:tcPr>
                </a:tc>
                <a:extLst>
                  <a:ext uri="{0D108BD9-81ED-4DB2-BD59-A6C34878D82A}">
                    <a16:rowId xmlns:a16="http://schemas.microsoft.com/office/drawing/2014/main" val="10000"/>
                  </a:ext>
                </a:extLst>
              </a:tr>
              <a:tr h="432000">
                <a:tc>
                  <a:txBody>
                    <a:bodyPr/>
                    <a:lstStyle/>
                    <a:p>
                      <a:pPr algn="ctr" defTabSz="914400" fontAlgn="base" latinLnBrk="1">
                        <a:spcBef>
                          <a:spcPct val="0"/>
                        </a:spcBef>
                        <a:spcAft>
                          <a:spcPct val="0"/>
                        </a:spcAft>
                        <a:buClr>
                          <a:schemeClr val="tx1">
                            <a:lumMod val="50000"/>
                            <a:lumOff val="50000"/>
                          </a:schemeClr>
                        </a:buClr>
                      </a:pPr>
                      <a:r>
                        <a:rPr lang="en-US" altLang="ko-KR" sz="1500" dirty="0">
                          <a:ln>
                            <a:solidFill>
                              <a:srgbClr val="2D506E">
                                <a:alpha val="0"/>
                              </a:srgbClr>
                            </a:solidFill>
                          </a:ln>
                          <a:solidFill>
                            <a:schemeClr val="accent3">
                              <a:lumMod val="50000"/>
                            </a:schemeClr>
                          </a:solidFill>
                          <a:latin typeface="KoPub돋움체 Bold" panose="02020603020101020101" pitchFamily="18" charset="-127"/>
                          <a:ea typeface="KoPub돋움체 Bold" panose="02020603020101020101" pitchFamily="18" charset="-127"/>
                        </a:rPr>
                        <a:t>1. </a:t>
                      </a:r>
                      <a:r>
                        <a:rPr lang="ko-KR" altLang="en-US" sz="1500" dirty="0">
                          <a:ln>
                            <a:solidFill>
                              <a:srgbClr val="2D506E">
                                <a:alpha val="0"/>
                              </a:srgbClr>
                            </a:solidFill>
                          </a:ln>
                          <a:solidFill>
                            <a:schemeClr val="accent3">
                              <a:lumMod val="50000"/>
                            </a:schemeClr>
                          </a:solidFill>
                          <a:latin typeface="KoPub돋움체 Bold" panose="02020603020101020101" pitchFamily="18" charset="-127"/>
                          <a:ea typeface="KoPub돋움체 Bold" panose="02020603020101020101" pitchFamily="18" charset="-127"/>
                        </a:rPr>
                        <a:t>실시간 모델링을 위한 제주도 홍수 및 침수 </a:t>
                      </a:r>
                      <a:endParaRPr lang="en-US" altLang="ko-KR" sz="1500" dirty="0">
                        <a:ln>
                          <a:solidFill>
                            <a:srgbClr val="2D506E">
                              <a:alpha val="0"/>
                            </a:srgbClr>
                          </a:solidFill>
                        </a:ln>
                        <a:solidFill>
                          <a:schemeClr val="accent3">
                            <a:lumMod val="50000"/>
                          </a:schemeClr>
                        </a:solidFill>
                        <a:latin typeface="KoPub돋움체 Bold" panose="02020603020101020101" pitchFamily="18" charset="-127"/>
                        <a:ea typeface="KoPub돋움체 Bold" panose="02020603020101020101" pitchFamily="18" charset="-127"/>
                      </a:endParaRPr>
                    </a:p>
                    <a:p>
                      <a:pPr algn="ctr" defTabSz="914400" fontAlgn="base" latinLnBrk="1">
                        <a:spcBef>
                          <a:spcPct val="0"/>
                        </a:spcBef>
                        <a:spcAft>
                          <a:spcPct val="0"/>
                        </a:spcAft>
                        <a:buClr>
                          <a:schemeClr val="tx1">
                            <a:lumMod val="50000"/>
                            <a:lumOff val="50000"/>
                          </a:schemeClr>
                        </a:buClr>
                      </a:pPr>
                      <a:r>
                        <a:rPr lang="ko-KR" altLang="en-US" sz="1500" dirty="0">
                          <a:ln>
                            <a:solidFill>
                              <a:srgbClr val="2D506E">
                                <a:alpha val="0"/>
                              </a:srgbClr>
                            </a:solidFill>
                          </a:ln>
                          <a:solidFill>
                            <a:schemeClr val="accent3">
                              <a:lumMod val="50000"/>
                            </a:schemeClr>
                          </a:solidFill>
                          <a:latin typeface="KoPub돋움체 Bold" panose="02020603020101020101" pitchFamily="18" charset="-127"/>
                          <a:ea typeface="KoPub돋움체 Bold" panose="02020603020101020101" pitchFamily="18" charset="-127"/>
                        </a:rPr>
                        <a:t>위험지수 산정 모델 개발</a:t>
                      </a:r>
                    </a:p>
                  </a:txBody>
                  <a:tcPr marL="0" marR="0" marT="0" marB="0" anchor="ctr">
                    <a:lnL w="635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7E4BE"/>
                    </a:solidFill>
                  </a:tcPr>
                </a:tc>
                <a:extLst>
                  <a:ext uri="{0D108BD9-81ED-4DB2-BD59-A6C34878D82A}">
                    <a16:rowId xmlns:a16="http://schemas.microsoft.com/office/drawing/2014/main" val="10001"/>
                  </a:ext>
                </a:extLst>
              </a:tr>
            </a:tbl>
          </a:graphicData>
        </a:graphic>
      </p:graphicFrame>
      <p:sp>
        <p:nvSpPr>
          <p:cNvPr id="56" name="직사각형 55">
            <a:extLst>
              <a:ext uri="{FF2B5EF4-FFF2-40B4-BE49-F238E27FC236}">
                <a16:creationId xmlns:a16="http://schemas.microsoft.com/office/drawing/2014/main" id="{47DEBF4C-AA38-4C66-8FCE-E677DE650BEE}"/>
              </a:ext>
            </a:extLst>
          </p:cNvPr>
          <p:cNvSpPr/>
          <p:nvPr/>
        </p:nvSpPr>
        <p:spPr>
          <a:xfrm>
            <a:off x="4716016" y="1124744"/>
            <a:ext cx="4001727" cy="5184576"/>
          </a:xfrm>
          <a:prstGeom prst="rect">
            <a:avLst/>
          </a:prstGeom>
          <a:noFill/>
          <a:ln w="6350" cap="flat" cmpd="sng" algn="ctr">
            <a:solidFill>
              <a:srgbClr val="00B050"/>
            </a:solidFill>
            <a:prstDash val="solid"/>
          </a:ln>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61" name="직사각형 60">
            <a:extLst>
              <a:ext uri="{FF2B5EF4-FFF2-40B4-BE49-F238E27FC236}">
                <a16:creationId xmlns:a16="http://schemas.microsoft.com/office/drawing/2014/main" id="{E1EB011B-2A84-4B10-83DB-AF5F1C3B7329}"/>
              </a:ext>
            </a:extLst>
          </p:cNvPr>
          <p:cNvSpPr/>
          <p:nvPr/>
        </p:nvSpPr>
        <p:spPr>
          <a:xfrm>
            <a:off x="395536" y="1124744"/>
            <a:ext cx="4021248" cy="732620"/>
          </a:xfrm>
          <a:prstGeom prst="rect">
            <a:avLst/>
          </a:prstGeom>
          <a:noFill/>
          <a:ln w="6350" cap="flat" cmpd="sng" algn="ctr">
            <a:solidFill>
              <a:srgbClr val="0070C0"/>
            </a:solidFill>
            <a:prstDash val="solid"/>
          </a:ln>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85" name="TextBox 84">
            <a:extLst>
              <a:ext uri="{FF2B5EF4-FFF2-40B4-BE49-F238E27FC236}">
                <a16:creationId xmlns:a16="http://schemas.microsoft.com/office/drawing/2014/main" id="{17462057-003F-40EC-B16B-766EF48BC713}"/>
              </a:ext>
            </a:extLst>
          </p:cNvPr>
          <p:cNvSpPr txBox="1"/>
          <p:nvPr/>
        </p:nvSpPr>
        <p:spPr>
          <a:xfrm>
            <a:off x="157980" y="400592"/>
            <a:ext cx="5178021"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109" name="TextBox 108">
            <a:extLst>
              <a:ext uri="{FF2B5EF4-FFF2-40B4-BE49-F238E27FC236}">
                <a16:creationId xmlns:a16="http://schemas.microsoft.com/office/drawing/2014/main" id="{55D4B09B-9B14-714E-0503-D4F5DFF396F9}"/>
              </a:ext>
            </a:extLst>
          </p:cNvPr>
          <p:cNvSpPr txBox="1"/>
          <p:nvPr/>
        </p:nvSpPr>
        <p:spPr>
          <a:xfrm>
            <a:off x="549972" y="2857496"/>
            <a:ext cx="3868992" cy="1384995"/>
          </a:xfrm>
          <a:prstGeom prst="rect">
            <a:avLst/>
          </a:prstGeom>
          <a:noFill/>
        </p:spPr>
        <p:txBody>
          <a:bodyPr wrap="square" lIns="0" tIns="0" rIns="0" bIns="0" rtlCol="0">
            <a:spAutoFit/>
          </a:bodyPr>
          <a:lstStyle>
            <a:defPPr>
              <a:defRPr lang="en-US"/>
            </a:defPPr>
            <a:lvl1pPr marL="108000" indent="-108000" defTabSz="1043056" fontAlgn="base" latinLnBrk="1">
              <a:lnSpc>
                <a:spcPts val="1800"/>
              </a:lnSpc>
              <a:spcBef>
                <a:spcPts val="600"/>
              </a:spcBef>
              <a:buClr>
                <a:srgbClr val="0070C0"/>
              </a:buClr>
              <a:buSzPct val="100000"/>
              <a:buFont typeface="Arial" pitchFamily="34" charset="0"/>
              <a:buChar char="•"/>
              <a:defRPr sz="1350" spc="-10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defRPr>
            </a:lvl1pPr>
          </a:lstStyle>
          <a:p>
            <a:r>
              <a:rPr lang="ko-KR" altLang="en-US" dirty="0"/>
              <a:t>호우의 시공간 분포 특성을 고려한 호우시나리오 개발</a:t>
            </a:r>
            <a:endParaRPr lang="en-US" altLang="ko-KR" dirty="0"/>
          </a:p>
          <a:p>
            <a:r>
              <a:rPr lang="ko-KR" altLang="en-US" dirty="0"/>
              <a:t>제주도 홍수 및 침수 위험지수 산정 모델 개발</a:t>
            </a:r>
            <a:endParaRPr lang="en-US" altLang="ko-KR" dirty="0"/>
          </a:p>
          <a:p>
            <a:r>
              <a:rPr lang="ko-KR" altLang="en-US" dirty="0"/>
              <a:t>호우 시나리오 기반 도시 침수 및 하천 </a:t>
            </a:r>
            <a:r>
              <a:rPr lang="ko-KR" altLang="en-US" dirty="0" err="1"/>
              <a:t>홍수예보</a:t>
            </a:r>
            <a:endParaRPr lang="en-US" altLang="ko-KR" dirty="0"/>
          </a:p>
          <a:p>
            <a:r>
              <a:rPr lang="ko-KR" altLang="en-US" dirty="0"/>
              <a:t>레이더 강우 및 호우시나리오 기반 침수 및 홍수 시뮬레이션 시스템 개발</a:t>
            </a:r>
            <a:endParaRPr lang="ko-KR" altLang="en-US" sz="1200" dirty="0"/>
          </a:p>
        </p:txBody>
      </p:sp>
      <p:graphicFrame>
        <p:nvGraphicFramePr>
          <p:cNvPr id="111" name="표 110"/>
          <p:cNvGraphicFramePr>
            <a:graphicFrameLocks noGrp="1"/>
          </p:cNvGraphicFramePr>
          <p:nvPr>
            <p:extLst>
              <p:ext uri="{D42A27DB-BD31-4B8C-83A1-F6EECF244321}">
                <p14:modId xmlns:p14="http://schemas.microsoft.com/office/powerpoint/2010/main" val="1253496567"/>
              </p:ext>
            </p:extLst>
          </p:nvPr>
        </p:nvGraphicFramePr>
        <p:xfrm>
          <a:off x="397716" y="2000240"/>
          <a:ext cx="4021248" cy="745200"/>
        </p:xfrm>
        <a:graphic>
          <a:graphicData uri="http://schemas.openxmlformats.org/drawingml/2006/table">
            <a:tbl>
              <a:tblPr firstRow="1" bandRow="1">
                <a:tableStyleId>{5C22544A-7EE6-4342-B048-85BDC9FD1C3A}</a:tableStyleId>
              </a:tblPr>
              <a:tblGrid>
                <a:gridCol w="4021248">
                  <a:extLst>
                    <a:ext uri="{9D8B030D-6E8A-4147-A177-3AD203B41FA5}">
                      <a16:colId xmlns:a16="http://schemas.microsoft.com/office/drawing/2014/main" val="20000"/>
                    </a:ext>
                  </a:extLst>
                </a:gridCol>
              </a:tblGrid>
              <a:tr h="288000">
                <a:tc>
                  <a:txBody>
                    <a:bodyPr/>
                    <a:lstStyle/>
                    <a:p>
                      <a:pPr algn="ctr" latinLnBrk="1"/>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주요 연구내용</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32000">
                <a:tc>
                  <a:txBody>
                    <a:bodyPr/>
                    <a:lstStyle/>
                    <a:p>
                      <a:pPr algn="ctr" fontAlgn="base">
                        <a:spcBef>
                          <a:spcPct val="0"/>
                        </a:spcBef>
                        <a:spcAft>
                          <a:spcPct val="0"/>
                        </a:spcAft>
                        <a:buClr>
                          <a:schemeClr val="tx1">
                            <a:lumMod val="50000"/>
                            <a:lumOff val="50000"/>
                          </a:schemeClr>
                        </a:buClr>
                      </a:pPr>
                      <a:r>
                        <a:rPr lang="ko-KR" altLang="en-US"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실시간 모델링 및 호우시나리오 기반 </a:t>
                      </a:r>
                      <a:r>
                        <a:rPr lang="ko-KR" altLang="en-US" sz="1500" dirty="0" err="1">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홍수위험</a:t>
                      </a:r>
                      <a:r>
                        <a:rPr lang="ko-KR" altLang="en-US"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 추정 시스템 개발</a:t>
                      </a:r>
                    </a:p>
                  </a:txBody>
                  <a:tcPr marL="0" marR="0" marT="0" marB="0" anchor="ctr">
                    <a:lnL w="635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F2FB"/>
                    </a:solidFill>
                  </a:tcPr>
                </a:tc>
                <a:extLst>
                  <a:ext uri="{0D108BD9-81ED-4DB2-BD59-A6C34878D82A}">
                    <a16:rowId xmlns:a16="http://schemas.microsoft.com/office/drawing/2014/main" val="10001"/>
                  </a:ext>
                </a:extLst>
              </a:tr>
            </a:tbl>
          </a:graphicData>
        </a:graphic>
      </p:graphicFrame>
      <p:sp>
        <p:nvSpPr>
          <p:cNvPr id="112" name="직사각형 111">
            <a:extLst>
              <a:ext uri="{FF2B5EF4-FFF2-40B4-BE49-F238E27FC236}">
                <a16:creationId xmlns:a16="http://schemas.microsoft.com/office/drawing/2014/main" id="{E1EB011B-2A84-4B10-83DB-AF5F1C3B7329}"/>
              </a:ext>
            </a:extLst>
          </p:cNvPr>
          <p:cNvSpPr/>
          <p:nvPr/>
        </p:nvSpPr>
        <p:spPr>
          <a:xfrm>
            <a:off x="397716" y="2000240"/>
            <a:ext cx="4021248" cy="4286280"/>
          </a:xfrm>
          <a:prstGeom prst="rect">
            <a:avLst/>
          </a:prstGeom>
          <a:noFill/>
          <a:ln w="6350" cap="flat" cmpd="sng" algn="ctr">
            <a:solidFill>
              <a:srgbClr val="0070C0"/>
            </a:solidFill>
            <a:prstDash val="solid"/>
          </a:ln>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132" name="모서리가 둥근 직사각형 131">
            <a:extLst>
              <a:ext uri="{FF2B5EF4-FFF2-40B4-BE49-F238E27FC236}">
                <a16:creationId xmlns:a16="http://schemas.microsoft.com/office/drawing/2014/main" id="{C60C7C84-7302-48B1-AA8D-F1952C702B56}"/>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pic>
        <p:nvPicPr>
          <p:cNvPr id="3" name="그림 2"/>
          <p:cNvPicPr>
            <a:picLocks noChangeAspect="1"/>
          </p:cNvPicPr>
          <p:nvPr/>
        </p:nvPicPr>
        <p:blipFill>
          <a:blip r:embed="rId4"/>
          <a:stretch>
            <a:fillRect/>
          </a:stretch>
        </p:blipFill>
        <p:spPr>
          <a:xfrm>
            <a:off x="446280" y="4347199"/>
            <a:ext cx="3932281" cy="1821656"/>
          </a:xfrm>
          <a:prstGeom prst="rect">
            <a:avLst/>
          </a:prstGeom>
        </p:spPr>
      </p:pic>
      <p:grpSp>
        <p:nvGrpSpPr>
          <p:cNvPr id="30" name="그룹 29"/>
          <p:cNvGrpSpPr/>
          <p:nvPr/>
        </p:nvGrpSpPr>
        <p:grpSpPr>
          <a:xfrm>
            <a:off x="4812473" y="4237383"/>
            <a:ext cx="3846484" cy="2007017"/>
            <a:chOff x="890377" y="4058860"/>
            <a:chExt cx="2811673" cy="2146091"/>
          </a:xfrm>
        </p:grpSpPr>
        <p:sp>
          <p:nvSpPr>
            <p:cNvPr id="31" name="직사각형 30"/>
            <p:cNvSpPr/>
            <p:nvPr/>
          </p:nvSpPr>
          <p:spPr>
            <a:xfrm>
              <a:off x="1043608" y="5179893"/>
              <a:ext cx="2658442" cy="1025058"/>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p:cNvSpPr/>
            <p:nvPr/>
          </p:nvSpPr>
          <p:spPr>
            <a:xfrm>
              <a:off x="1043608" y="4058860"/>
              <a:ext cx="2658442" cy="1062325"/>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a:extLst>
                <a:ext uri="{FF2B5EF4-FFF2-40B4-BE49-F238E27FC236}">
                  <a16:creationId xmlns:a16="http://schemas.microsoft.com/office/drawing/2014/main" id="{E34D9659-93D4-A0CD-C2F1-2BCF63B47F90}"/>
                </a:ext>
              </a:extLst>
            </p:cNvPr>
            <p:cNvSpPr txBox="1"/>
            <p:nvPr/>
          </p:nvSpPr>
          <p:spPr>
            <a:xfrm>
              <a:off x="890377" y="4058861"/>
              <a:ext cx="153231" cy="1062323"/>
            </a:xfrm>
            <a:prstGeom prst="roundRect">
              <a:avLst>
                <a:gd name="adj" fmla="val 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ko-KR" altLang="en-US"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rPr>
                <a:t>침수</a:t>
              </a:r>
              <a:endParaRPr lang="en-US" altLang="ko-KR"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endParaRPr>
            </a:p>
            <a:p>
              <a:br>
                <a:rPr lang="en-US" altLang="ko-KR" sz="5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rPr>
              </a:br>
              <a:r>
                <a:rPr lang="ko-KR" altLang="en-US"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rPr>
                <a:t>위험지수</a:t>
              </a:r>
              <a:endParaRPr lang="en-US" altLang="ko-KR"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endParaRPr>
            </a:p>
          </p:txBody>
        </p:sp>
        <p:pic>
          <p:nvPicPr>
            <p:cNvPr id="34" name="_x267311512" descr="EMB00001278377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209" y="4102476"/>
              <a:ext cx="2394979" cy="1006007"/>
            </a:xfrm>
            <a:prstGeom prst="rect">
              <a:avLst/>
            </a:prstGeom>
            <a:noFill/>
            <a:extLst>
              <a:ext uri="{909E8E84-426E-40DD-AFC4-6F175D3DCCD1}">
                <a14:hiddenFill xmlns:a14="http://schemas.microsoft.com/office/drawing/2010/main">
                  <a:solidFill>
                    <a:srgbClr val="FFFFFF"/>
                  </a:solidFill>
                </a14:hiddenFill>
              </a:ext>
            </a:extLst>
          </p:spPr>
        </p:pic>
        <p:pic>
          <p:nvPicPr>
            <p:cNvPr id="35" name="_x267309752" descr="EMB00001278377b"/>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99"/>
            <a:stretch/>
          </p:blipFill>
          <p:spPr bwMode="auto">
            <a:xfrm>
              <a:off x="1253916" y="5204038"/>
              <a:ext cx="2293378" cy="97124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4D9659-93D4-A0CD-C2F1-2BCF63B47F90}"/>
                </a:ext>
              </a:extLst>
            </p:cNvPr>
            <p:cNvSpPr txBox="1"/>
            <p:nvPr/>
          </p:nvSpPr>
          <p:spPr>
            <a:xfrm>
              <a:off x="890377" y="5179893"/>
              <a:ext cx="153231" cy="1025058"/>
            </a:xfrm>
            <a:prstGeom prst="roundRect">
              <a:avLst>
                <a:gd name="adj" fmla="val 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ko-KR" altLang="en-US"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rPr>
                <a:t>홍수</a:t>
              </a:r>
              <a:endParaRPr lang="en-US" altLang="ko-KR"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endParaRPr>
            </a:p>
            <a:p>
              <a:br>
                <a:rPr lang="en-US" altLang="ko-KR" sz="5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rPr>
              </a:br>
              <a:r>
                <a:rPr lang="ko-KR" altLang="en-US"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rPr>
                <a:t>위험지수</a:t>
              </a:r>
              <a:endParaRPr lang="en-US" altLang="ko-KR" sz="900" spc="-50" dirty="0">
                <a:ln>
                  <a:solidFill>
                    <a:schemeClr val="bg1">
                      <a:lumMod val="85000"/>
                      <a:alpha val="0"/>
                    </a:schemeClr>
                  </a:solidFill>
                </a:ln>
                <a:solidFill>
                  <a:schemeClr val="tx1">
                    <a:lumMod val="85000"/>
                    <a:lumOff val="15000"/>
                  </a:schemeClr>
                </a:solidFill>
                <a:latin typeface="KoPub돋움체 Bold" pitchFamily="18" charset="-127"/>
                <a:ea typeface="KoPub돋움체 Bold" pitchFamily="18" charset="-127"/>
              </a:endParaRPr>
            </a:p>
          </p:txBody>
        </p:sp>
      </p:grpSp>
    </p:spTree>
    <p:extLst>
      <p:ext uri="{BB962C8B-B14F-4D97-AF65-F5344CB8AC3E}">
        <p14:creationId xmlns:p14="http://schemas.microsoft.com/office/powerpoint/2010/main" val="2867703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28</a:t>
            </a:fld>
            <a:endParaRPr lang="ko-KR" altLang="en-US" dirty="0"/>
          </a:p>
        </p:txBody>
      </p:sp>
      <p:grpSp>
        <p:nvGrpSpPr>
          <p:cNvPr id="2" name="그룹 47"/>
          <p:cNvGrpSpPr/>
          <p:nvPr/>
        </p:nvGrpSpPr>
        <p:grpSpPr>
          <a:xfrm>
            <a:off x="5325856" y="116632"/>
            <a:ext cx="3021311" cy="234801"/>
            <a:chOff x="5325856" y="116632"/>
            <a:chExt cx="3021311" cy="234801"/>
          </a:xfrm>
        </p:grpSpPr>
        <p:sp>
          <p:nvSpPr>
            <p:cNvPr id="81" name="모서리가 둥근 직사각형 80">
              <a:extLst>
                <a:ext uri="{FF2B5EF4-FFF2-40B4-BE49-F238E27FC236}">
                  <a16:creationId xmlns:a16="http://schemas.microsoft.com/office/drawing/2014/main" id="{D41CC5CC-C43C-4DD7-95A2-CA241513C5D3}"/>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2" name="모서리가 둥근 직사각형 81">
              <a:extLst>
                <a:ext uri="{FF2B5EF4-FFF2-40B4-BE49-F238E27FC236}">
                  <a16:creationId xmlns:a16="http://schemas.microsoft.com/office/drawing/2014/main" id="{8AF7B123-F61A-434C-8319-9275906D574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3" name="모서리가 둥근 직사각형 82">
              <a:extLst>
                <a:ext uri="{FF2B5EF4-FFF2-40B4-BE49-F238E27FC236}">
                  <a16:creationId xmlns:a16="http://schemas.microsoft.com/office/drawing/2014/main" id="{10EE10A1-6FE2-4075-8C5F-5AB2EF0887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86" name="모서리가 둥근 직사각형 85">
              <a:extLst>
                <a:ext uri="{FF2B5EF4-FFF2-40B4-BE49-F238E27FC236}">
                  <a16:creationId xmlns:a16="http://schemas.microsoft.com/office/drawing/2014/main" id="{271B1E74-7986-4375-9955-BBE213061F2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8" name="모서리가 둥근 직사각형 47">
            <a:extLst>
              <a:ext uri="{FF2B5EF4-FFF2-40B4-BE49-F238E27FC236}">
                <a16:creationId xmlns:a16="http://schemas.microsoft.com/office/drawing/2014/main" id="{AB1AE3CF-D32B-4DCB-86C8-066CA9EE39F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2" name="TextBox 51">
            <a:extLst>
              <a:ext uri="{FF2B5EF4-FFF2-40B4-BE49-F238E27FC236}">
                <a16:creationId xmlns:a16="http://schemas.microsoft.com/office/drawing/2014/main" id="{0DE3FEDB-8708-644A-046A-9A964D680032}"/>
              </a:ext>
            </a:extLst>
          </p:cNvPr>
          <p:cNvSpPr txBox="1"/>
          <p:nvPr/>
        </p:nvSpPr>
        <p:spPr>
          <a:xfrm>
            <a:off x="4860032" y="1965424"/>
            <a:ext cx="3827100" cy="492443"/>
          </a:xfrm>
          <a:prstGeom prst="rect">
            <a:avLst/>
          </a:prstGeom>
          <a:noFill/>
        </p:spPr>
        <p:txBody>
          <a:bodyPr wrap="square" lIns="0" tIns="0" rIns="0" bIns="0" rtlCol="0">
            <a:spAutoFit/>
          </a:bodyPr>
          <a:lstStyle>
            <a:defPPr>
              <a:defRPr lang="en-US"/>
            </a:defPPr>
            <a:lvl1pPr marL="108000" indent="-108000" defTabSz="1043056" fontAlgn="base" latinLnBrk="1">
              <a:lnSpc>
                <a:spcPts val="1800"/>
              </a:lnSpc>
              <a:spcBef>
                <a:spcPts val="600"/>
              </a:spcBef>
              <a:buClr>
                <a:schemeClr val="accent3">
                  <a:lumMod val="50000"/>
                </a:schemeClr>
              </a:buClr>
              <a:buSzPct val="100000"/>
              <a:buFont typeface="Arial" pitchFamily="34" charset="0"/>
              <a:buChar char="•"/>
              <a:defRPr sz="1350" spc="-10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defRPr>
            </a:lvl1pPr>
          </a:lstStyle>
          <a:p>
            <a:pPr>
              <a:lnSpc>
                <a:spcPct val="100000"/>
              </a:lnSpc>
            </a:pPr>
            <a:r>
              <a:rPr lang="ko-KR" altLang="en-US" dirty="0"/>
              <a:t>테스트베드</a:t>
            </a:r>
            <a:r>
              <a:rPr lang="en-US" altLang="ko-KR" dirty="0"/>
              <a:t>(</a:t>
            </a:r>
            <a:r>
              <a:rPr lang="ko-KR" altLang="en-US" dirty="0"/>
              <a:t>한천</a:t>
            </a:r>
            <a:r>
              <a:rPr lang="en-US" altLang="ko-KR" dirty="0"/>
              <a:t>, </a:t>
            </a:r>
            <a:r>
              <a:rPr lang="ko-KR" altLang="en-US" dirty="0" err="1"/>
              <a:t>산지천</a:t>
            </a:r>
            <a:r>
              <a:rPr lang="en-US" altLang="ko-KR" dirty="0"/>
              <a:t>) </a:t>
            </a:r>
            <a:r>
              <a:rPr lang="ko-KR" altLang="en-US" dirty="0"/>
              <a:t>침수 및 홍수 위험도 시스템 구축</a:t>
            </a:r>
            <a:endParaRPr lang="en-US" altLang="ko-KR" dirty="0"/>
          </a:p>
          <a:p>
            <a:pPr>
              <a:lnSpc>
                <a:spcPct val="100000"/>
              </a:lnSpc>
            </a:pPr>
            <a:r>
              <a:rPr lang="ko-KR" altLang="en-US" dirty="0"/>
              <a:t>침수 및 홍수 위험도에 대한 정확도 검토</a:t>
            </a:r>
            <a:endParaRPr lang="en-US" altLang="ko-KR" sz="1200" dirty="0"/>
          </a:p>
        </p:txBody>
      </p:sp>
      <p:graphicFrame>
        <p:nvGraphicFramePr>
          <p:cNvPr id="55" name="표 54"/>
          <p:cNvGraphicFramePr>
            <a:graphicFrameLocks noGrp="1"/>
          </p:cNvGraphicFramePr>
          <p:nvPr>
            <p:extLst>
              <p:ext uri="{D42A27DB-BD31-4B8C-83A1-F6EECF244321}">
                <p14:modId xmlns:p14="http://schemas.microsoft.com/office/powerpoint/2010/main" val="1233602679"/>
              </p:ext>
            </p:extLst>
          </p:nvPr>
        </p:nvGraphicFramePr>
        <p:xfrm>
          <a:off x="4716015" y="1123538"/>
          <a:ext cx="4001727" cy="720000"/>
        </p:xfrm>
        <a:graphic>
          <a:graphicData uri="http://schemas.openxmlformats.org/drawingml/2006/table">
            <a:tbl>
              <a:tblPr firstRow="1" bandRow="1">
                <a:tableStyleId>{5C22544A-7EE6-4342-B048-85BDC9FD1C3A}</a:tableStyleId>
              </a:tblPr>
              <a:tblGrid>
                <a:gridCol w="4001727">
                  <a:extLst>
                    <a:ext uri="{9D8B030D-6E8A-4147-A177-3AD203B41FA5}">
                      <a16:colId xmlns:a16="http://schemas.microsoft.com/office/drawing/2014/main" val="20000"/>
                    </a:ext>
                  </a:extLst>
                </a:gridCol>
              </a:tblGrid>
              <a:tr h="288000">
                <a:tc>
                  <a:txBody>
                    <a:bodyPr/>
                    <a:lstStyle/>
                    <a:p>
                      <a:pPr algn="ctr" latinLnBrk="1"/>
                      <a:r>
                        <a:rPr lang="en-US" altLang="ko-KR" sz="1200" b="0" dirty="0">
                          <a:ln>
                            <a:solidFill>
                              <a:srgbClr val="2D506E">
                                <a:alpha val="0"/>
                              </a:srgbClr>
                            </a:solidFill>
                          </a:ln>
                          <a:latin typeface="KoPub돋움체 Bold" panose="02020603020101020101" pitchFamily="18" charset="-127"/>
                          <a:ea typeface="KoPub돋움체 Bold" panose="02020603020101020101" pitchFamily="18" charset="-127"/>
                        </a:rPr>
                        <a:t>[</a:t>
                      </a:r>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첨부</a:t>
                      </a:r>
                      <a:r>
                        <a:rPr lang="en-US" altLang="ko-KR" sz="1200" b="0" dirty="0">
                          <a:ln>
                            <a:solidFill>
                              <a:srgbClr val="2D506E">
                                <a:alpha val="0"/>
                              </a:srgbClr>
                            </a:solidFill>
                          </a:ln>
                          <a:latin typeface="KoPub돋움체 Bold" panose="02020603020101020101" pitchFamily="18" charset="-127"/>
                          <a:ea typeface="KoPub돋움체 Bold" panose="02020603020101020101" pitchFamily="18" charset="-127"/>
                        </a:rPr>
                        <a:t>] </a:t>
                      </a:r>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홍수 및 침수 위험도 시스템 개발</a:t>
                      </a:r>
                      <a:endParaRPr lang="ko-KR" altLang="en-US" sz="1200" b="0" dirty="0">
                        <a:ln>
                          <a:solidFill>
                            <a:srgbClr val="2D506E">
                              <a:alpha val="0"/>
                            </a:srgbClr>
                          </a:solidFill>
                        </a:ln>
                        <a:solidFill>
                          <a:srgbClr val="FF0000"/>
                        </a:solidFill>
                        <a:latin typeface="KoPub돋움체 Bold" panose="02020603020101020101" pitchFamily="18" charset="-127"/>
                        <a:ea typeface="KoPub돋움체 Bold" panose="02020603020101020101" pitchFamily="18" charset="-127"/>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8A945"/>
                    </a:solidFill>
                  </a:tcPr>
                </a:tc>
                <a:extLst>
                  <a:ext uri="{0D108BD9-81ED-4DB2-BD59-A6C34878D82A}">
                    <a16:rowId xmlns:a16="http://schemas.microsoft.com/office/drawing/2014/main" val="10000"/>
                  </a:ext>
                </a:extLst>
              </a:tr>
              <a:tr h="432000">
                <a:tc>
                  <a:txBody>
                    <a:bodyPr/>
                    <a:lstStyle/>
                    <a:p>
                      <a:pPr algn="ctr" defTabSz="914400" fontAlgn="base" latinLnBrk="1">
                        <a:spcBef>
                          <a:spcPct val="0"/>
                        </a:spcBef>
                        <a:spcAft>
                          <a:spcPct val="0"/>
                        </a:spcAft>
                        <a:buClr>
                          <a:schemeClr val="tx1">
                            <a:lumMod val="50000"/>
                            <a:lumOff val="50000"/>
                          </a:schemeClr>
                        </a:buClr>
                      </a:pPr>
                      <a:r>
                        <a:rPr lang="ko-KR" altLang="en-US" sz="1500" dirty="0">
                          <a:ln>
                            <a:solidFill>
                              <a:srgbClr val="2D506E">
                                <a:alpha val="0"/>
                              </a:srgbClr>
                            </a:solidFill>
                          </a:ln>
                          <a:solidFill>
                            <a:schemeClr val="accent3">
                              <a:lumMod val="50000"/>
                            </a:schemeClr>
                          </a:solidFill>
                          <a:latin typeface="KoPub돋움체 Bold" panose="02020603020101020101" pitchFamily="18" charset="-127"/>
                          <a:ea typeface="KoPub돋움체 Bold" panose="02020603020101020101" pitchFamily="18" charset="-127"/>
                        </a:rPr>
                        <a:t>테스트베드 침수 및 홍수 위험도 시스템 구축</a:t>
                      </a:r>
                    </a:p>
                  </a:txBody>
                  <a:tcPr marL="0" marR="0" marT="0" marB="0" anchor="ctr">
                    <a:lnL w="635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7E4BE"/>
                    </a:solidFill>
                  </a:tcPr>
                </a:tc>
                <a:extLst>
                  <a:ext uri="{0D108BD9-81ED-4DB2-BD59-A6C34878D82A}">
                    <a16:rowId xmlns:a16="http://schemas.microsoft.com/office/drawing/2014/main" val="10001"/>
                  </a:ext>
                </a:extLst>
              </a:tr>
            </a:tbl>
          </a:graphicData>
        </a:graphic>
      </p:graphicFrame>
      <p:sp>
        <p:nvSpPr>
          <p:cNvPr id="56" name="직사각형 55">
            <a:extLst>
              <a:ext uri="{FF2B5EF4-FFF2-40B4-BE49-F238E27FC236}">
                <a16:creationId xmlns:a16="http://schemas.microsoft.com/office/drawing/2014/main" id="{47DEBF4C-AA38-4C66-8FCE-E677DE650BEE}"/>
              </a:ext>
            </a:extLst>
          </p:cNvPr>
          <p:cNvSpPr/>
          <p:nvPr/>
        </p:nvSpPr>
        <p:spPr>
          <a:xfrm>
            <a:off x="4716016" y="1124744"/>
            <a:ext cx="4001727" cy="5184576"/>
          </a:xfrm>
          <a:prstGeom prst="rect">
            <a:avLst/>
          </a:prstGeom>
          <a:noFill/>
          <a:ln w="6350" cap="flat" cmpd="sng" algn="ctr">
            <a:solidFill>
              <a:srgbClr val="00B050"/>
            </a:solidFill>
            <a:prstDash val="solid"/>
          </a:ln>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85" name="TextBox 84">
            <a:extLst>
              <a:ext uri="{FF2B5EF4-FFF2-40B4-BE49-F238E27FC236}">
                <a16:creationId xmlns:a16="http://schemas.microsoft.com/office/drawing/2014/main" id="{17462057-003F-40EC-B16B-766EF48BC713}"/>
              </a:ext>
            </a:extLst>
          </p:cNvPr>
          <p:cNvSpPr txBox="1"/>
          <p:nvPr/>
        </p:nvSpPr>
        <p:spPr>
          <a:xfrm>
            <a:off x="157980" y="400592"/>
            <a:ext cx="3470822"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제주연구원</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40" name="TextBox 39">
            <a:extLst>
              <a:ext uri="{FF2B5EF4-FFF2-40B4-BE49-F238E27FC236}">
                <a16:creationId xmlns:a16="http://schemas.microsoft.com/office/drawing/2014/main" id="{10BA612D-BBC0-1F3F-1181-885AE3D33F89}"/>
              </a:ext>
            </a:extLst>
          </p:cNvPr>
          <p:cNvSpPr txBox="1"/>
          <p:nvPr/>
        </p:nvSpPr>
        <p:spPr>
          <a:xfrm>
            <a:off x="547792" y="1965424"/>
            <a:ext cx="3581484" cy="3000821"/>
          </a:xfrm>
          <a:prstGeom prst="rect">
            <a:avLst/>
          </a:prstGeom>
          <a:noFill/>
        </p:spPr>
        <p:txBody>
          <a:bodyPr wrap="square" lIns="0" tIns="0" rIns="0" bIns="0" rtlCol="0">
            <a:spAutoFit/>
          </a:bodyPr>
          <a:lstStyle>
            <a:defPPr>
              <a:defRPr lang="en-US"/>
            </a:defPPr>
            <a:lvl1pPr marL="108000" indent="-108000" defTabSz="1043056" fontAlgn="base" latinLnBrk="1">
              <a:lnSpc>
                <a:spcPts val="1800"/>
              </a:lnSpc>
              <a:spcBef>
                <a:spcPts val="600"/>
              </a:spcBef>
              <a:buClr>
                <a:srgbClr val="0070C0"/>
              </a:buClr>
              <a:buSzPct val="100000"/>
              <a:buFont typeface="Arial" pitchFamily="34" charset="0"/>
              <a:buChar char="•"/>
              <a:defRPr sz="1350" spc="-10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defRPr>
            </a:lvl1pPr>
          </a:lstStyle>
          <a:p>
            <a:r>
              <a:rPr lang="ko-KR" altLang="en-US" dirty="0"/>
              <a:t>호우시나리오 기반 도시침수 및 하천 홍수 예측</a:t>
            </a:r>
            <a:br>
              <a:rPr lang="en-US" altLang="ko-KR" dirty="0"/>
            </a:br>
            <a:r>
              <a:rPr lang="en-US" altLang="ko-KR" sz="1200" dirty="0"/>
              <a:t>-</a:t>
            </a:r>
            <a:r>
              <a:rPr lang="ko-KR" altLang="en-US" sz="1200" dirty="0"/>
              <a:t> </a:t>
            </a:r>
            <a:r>
              <a:rPr lang="ko-KR" altLang="en-US" sz="1200" dirty="0" err="1"/>
              <a:t>강우레이더</a:t>
            </a:r>
            <a:r>
              <a:rPr lang="ko-KR" altLang="en-US" sz="1200" dirty="0"/>
              <a:t> 및 침수 위험 기반 도시 배수 해석 모듈 개발 및 </a:t>
            </a:r>
            <a:r>
              <a:rPr lang="ko-KR" altLang="en-US" sz="1200" dirty="0" err="1"/>
              <a:t>시범적용을</a:t>
            </a:r>
            <a:r>
              <a:rPr lang="ko-KR" altLang="en-US" sz="1200" dirty="0"/>
              <a:t> 통한 평가</a:t>
            </a:r>
            <a:br>
              <a:rPr lang="en-US" altLang="ko-KR" sz="1200" dirty="0"/>
            </a:br>
            <a:r>
              <a:rPr lang="en-US" altLang="ko-KR" sz="1200" dirty="0"/>
              <a:t>- </a:t>
            </a:r>
            <a:r>
              <a:rPr lang="ko-KR" altLang="en-US" sz="1200" dirty="0"/>
              <a:t>저류지 운영 지원을 위한 홍수 및 침수 위험지수 산정 방법 개선</a:t>
            </a:r>
            <a:r>
              <a:rPr lang="en-US" altLang="ko-KR" sz="1200" dirty="0"/>
              <a:t>- </a:t>
            </a:r>
            <a:r>
              <a:rPr lang="ko-KR" altLang="en-US" sz="1200" dirty="0"/>
              <a:t>배수구역에도 활용할 수 있는 간소화된 도시 배수 관망 </a:t>
            </a:r>
            <a:r>
              <a:rPr lang="ko-KR" altLang="en-US" sz="1200" dirty="0" err="1"/>
              <a:t>유출도를</a:t>
            </a:r>
            <a:r>
              <a:rPr lang="ko-KR" altLang="en-US" sz="1200" dirty="0"/>
              <a:t> 고려한 </a:t>
            </a:r>
            <a:r>
              <a:rPr lang="ko-KR" altLang="en-US" sz="1200" dirty="0" err="1"/>
              <a:t>홍수위</a:t>
            </a:r>
            <a:r>
              <a:rPr lang="ko-KR" altLang="en-US" sz="1200" dirty="0"/>
              <a:t> 추적 기술 개발</a:t>
            </a:r>
            <a:endParaRPr lang="en-US" altLang="ko-KR" sz="1200" dirty="0"/>
          </a:p>
          <a:p>
            <a:r>
              <a:rPr lang="ko-KR" altLang="en-US" dirty="0"/>
              <a:t>레이더 강우 및 호우시나리오 기반 홍수 및 침수 시뮬레이션 시스템 개발</a:t>
            </a:r>
            <a:br>
              <a:rPr lang="en-US" altLang="ko-KR" dirty="0"/>
            </a:br>
            <a:r>
              <a:rPr lang="en-US" altLang="ko-KR" sz="1200" dirty="0"/>
              <a:t>- </a:t>
            </a:r>
            <a:r>
              <a:rPr lang="ko-KR" altLang="en-US" sz="1200" dirty="0"/>
              <a:t>레이더 강우 및 호우시나리오를 기반으로 한 홍수 및 침수 위험지수 산출 시스템 개발</a:t>
            </a:r>
            <a:endParaRPr lang="en-US" altLang="ko-KR" sz="1200" dirty="0"/>
          </a:p>
          <a:p>
            <a:pPr marL="0" indent="0">
              <a:spcBef>
                <a:spcPts val="0"/>
              </a:spcBef>
              <a:buNone/>
            </a:pPr>
            <a:r>
              <a:rPr lang="en-US" altLang="ko-KR" sz="1200" dirty="0"/>
              <a:t>   - Time Series </a:t>
            </a:r>
            <a:r>
              <a:rPr lang="ko-KR" altLang="en-US" sz="1200" dirty="0"/>
              <a:t>형태의 위험 지수 정보를 산출하는 시스템 개발</a:t>
            </a:r>
            <a:endParaRPr lang="en-US" altLang="ko-KR" sz="1200" dirty="0"/>
          </a:p>
          <a:p>
            <a:endParaRPr lang="en-US" altLang="ko-KR" sz="1200" dirty="0"/>
          </a:p>
        </p:txBody>
      </p:sp>
      <p:graphicFrame>
        <p:nvGraphicFramePr>
          <p:cNvPr id="42" name="표 41"/>
          <p:cNvGraphicFramePr>
            <a:graphicFrameLocks noGrp="1"/>
          </p:cNvGraphicFramePr>
          <p:nvPr>
            <p:extLst>
              <p:ext uri="{D42A27DB-BD31-4B8C-83A1-F6EECF244321}">
                <p14:modId xmlns:p14="http://schemas.microsoft.com/office/powerpoint/2010/main" val="383855634"/>
              </p:ext>
            </p:extLst>
          </p:nvPr>
        </p:nvGraphicFramePr>
        <p:xfrm>
          <a:off x="395536" y="1123538"/>
          <a:ext cx="4021248" cy="745200"/>
        </p:xfrm>
        <a:graphic>
          <a:graphicData uri="http://schemas.openxmlformats.org/drawingml/2006/table">
            <a:tbl>
              <a:tblPr firstRow="1" bandRow="1">
                <a:tableStyleId>{5C22544A-7EE6-4342-B048-85BDC9FD1C3A}</a:tableStyleId>
              </a:tblPr>
              <a:tblGrid>
                <a:gridCol w="4021248">
                  <a:extLst>
                    <a:ext uri="{9D8B030D-6E8A-4147-A177-3AD203B41FA5}">
                      <a16:colId xmlns:a16="http://schemas.microsoft.com/office/drawing/2014/main" val="20000"/>
                    </a:ext>
                  </a:extLst>
                </a:gridCol>
              </a:tblGrid>
              <a:tr h="288000">
                <a:tc>
                  <a:txBody>
                    <a:bodyPr/>
                    <a:lstStyle/>
                    <a:p>
                      <a:pPr algn="ctr" latinLnBrk="1"/>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주요 연구실적</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32000">
                <a:tc>
                  <a:txBody>
                    <a:bodyPr/>
                    <a:lstStyle/>
                    <a:p>
                      <a:pPr marL="0" marR="0" indent="0" algn="ctr" defTabSz="914400" rtl="0" eaLnBrk="1" fontAlgn="base" latinLnBrk="1" hangingPunct="1">
                        <a:lnSpc>
                          <a:spcPct val="100000"/>
                        </a:lnSpc>
                        <a:spcBef>
                          <a:spcPct val="0"/>
                        </a:spcBef>
                        <a:spcAft>
                          <a:spcPct val="0"/>
                        </a:spcAft>
                        <a:buClr>
                          <a:schemeClr val="tx1">
                            <a:lumMod val="50000"/>
                            <a:lumOff val="50000"/>
                          </a:schemeClr>
                        </a:buClr>
                        <a:buSzTx/>
                        <a:buFontTx/>
                        <a:buNone/>
                        <a:tabLst/>
                        <a:defRPr/>
                      </a:pPr>
                      <a:r>
                        <a:rPr lang="en-US" altLang="ko-KR"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2. </a:t>
                      </a:r>
                      <a:r>
                        <a:rPr lang="ko-KR" altLang="en-US"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호우시나리오 기반 홍수 및 침수 위험 </a:t>
                      </a:r>
                      <a:endParaRPr lang="en-US" altLang="ko-KR"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endParaRPr>
                    </a:p>
                    <a:p>
                      <a:pPr marL="0" marR="0" indent="0" algn="ctr" defTabSz="914400" rtl="0" eaLnBrk="1" fontAlgn="base" latinLnBrk="1" hangingPunct="1">
                        <a:lnSpc>
                          <a:spcPct val="100000"/>
                        </a:lnSpc>
                        <a:spcBef>
                          <a:spcPct val="0"/>
                        </a:spcBef>
                        <a:spcAft>
                          <a:spcPct val="0"/>
                        </a:spcAft>
                        <a:buClr>
                          <a:schemeClr val="tx1">
                            <a:lumMod val="50000"/>
                            <a:lumOff val="50000"/>
                          </a:schemeClr>
                        </a:buClr>
                        <a:buSzTx/>
                        <a:buFontTx/>
                        <a:buNone/>
                        <a:tabLst/>
                        <a:defRPr/>
                      </a:pPr>
                      <a:r>
                        <a:rPr lang="ko-KR" altLang="en-US" sz="1500" dirty="0">
                          <a:ln>
                            <a:solidFill>
                              <a:srgbClr val="2D506E">
                                <a:alpha val="0"/>
                              </a:srgbClr>
                            </a:solidFill>
                          </a:ln>
                          <a:solidFill>
                            <a:srgbClr val="002060"/>
                          </a:solidFill>
                          <a:latin typeface="KoPub돋움체 Bold" panose="02020603020101020101" pitchFamily="18" charset="-127"/>
                          <a:ea typeface="KoPub돋움체 Bold" panose="02020603020101020101" pitchFamily="18" charset="-127"/>
                        </a:rPr>
                        <a:t>추정 시스템 개발</a:t>
                      </a:r>
                    </a:p>
                  </a:txBody>
                  <a:tcPr marL="0" marR="0" marT="0" marB="0" anchor="ctr">
                    <a:lnL w="635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F2FB"/>
                    </a:solidFill>
                  </a:tcPr>
                </a:tc>
                <a:extLst>
                  <a:ext uri="{0D108BD9-81ED-4DB2-BD59-A6C34878D82A}">
                    <a16:rowId xmlns:a16="http://schemas.microsoft.com/office/drawing/2014/main" val="10001"/>
                  </a:ext>
                </a:extLst>
              </a:tr>
            </a:tbl>
          </a:graphicData>
        </a:graphic>
      </p:graphicFrame>
      <p:sp>
        <p:nvSpPr>
          <p:cNvPr id="44" name="직사각형 43">
            <a:extLst>
              <a:ext uri="{FF2B5EF4-FFF2-40B4-BE49-F238E27FC236}">
                <a16:creationId xmlns:a16="http://schemas.microsoft.com/office/drawing/2014/main" id="{E1EB011B-2A84-4B10-83DB-AF5F1C3B7329}"/>
              </a:ext>
            </a:extLst>
          </p:cNvPr>
          <p:cNvSpPr/>
          <p:nvPr/>
        </p:nvSpPr>
        <p:spPr>
          <a:xfrm>
            <a:off x="395536" y="1124744"/>
            <a:ext cx="4021248" cy="5184576"/>
          </a:xfrm>
          <a:prstGeom prst="rect">
            <a:avLst/>
          </a:prstGeom>
          <a:noFill/>
          <a:ln w="6350" cap="flat" cmpd="sng" algn="ctr">
            <a:solidFill>
              <a:srgbClr val="0070C0"/>
            </a:solidFill>
            <a:prstDash val="solid"/>
          </a:ln>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sp>
        <p:nvSpPr>
          <p:cNvPr id="50" name="모서리가 둥근 직사각형 49">
            <a:extLst>
              <a:ext uri="{FF2B5EF4-FFF2-40B4-BE49-F238E27FC236}">
                <a16:creationId xmlns:a16="http://schemas.microsoft.com/office/drawing/2014/main" id="{C60C7C84-7302-48B1-AA8D-F1952C702B56}"/>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pic>
        <p:nvPicPr>
          <p:cNvPr id="34" name="_x283552688" descr="EMB00001278378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122" y="4593606"/>
            <a:ext cx="2431061" cy="153868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그룹 29"/>
          <p:cNvGrpSpPr/>
          <p:nvPr/>
        </p:nvGrpSpPr>
        <p:grpSpPr>
          <a:xfrm>
            <a:off x="614300" y="4533398"/>
            <a:ext cx="3381636" cy="1718090"/>
            <a:chOff x="4928871" y="4079700"/>
            <a:chExt cx="3618230" cy="2039617"/>
          </a:xfrm>
        </p:grpSpPr>
        <p:sp>
          <p:nvSpPr>
            <p:cNvPr id="31" name="TextBox 30">
              <a:extLst>
                <a:ext uri="{FF2B5EF4-FFF2-40B4-BE49-F238E27FC236}">
                  <a16:creationId xmlns:a16="http://schemas.microsoft.com/office/drawing/2014/main" id="{ACABF9FB-C12D-465C-A470-6E543CF628DD}"/>
                </a:ext>
              </a:extLst>
            </p:cNvPr>
            <p:cNvSpPr txBox="1"/>
            <p:nvPr/>
          </p:nvSpPr>
          <p:spPr>
            <a:xfrm>
              <a:off x="4928871" y="5857360"/>
              <a:ext cx="3618230" cy="261957"/>
            </a:xfrm>
            <a:prstGeom prst="roundRect">
              <a:avLst/>
            </a:prstGeom>
            <a:solidFill>
              <a:schemeClr val="accent3">
                <a:lumMod val="40000"/>
                <a:lumOff val="60000"/>
              </a:schemeClr>
            </a:solidFill>
          </p:spPr>
          <p:txBody>
            <a:bodyPr wrap="square" lIns="0" tIns="72000" rIns="0" bIns="0" rtlCol="0" anchor="t" anchorCtr="0">
              <a:noAutofit/>
            </a:bodyPr>
            <a:lstStyle/>
            <a:p>
              <a:pPr algn="ctr">
                <a:spcBef>
                  <a:spcPct val="0"/>
                </a:spcBef>
                <a:defRPr/>
              </a:pPr>
              <a:r>
                <a:rPr lang="ko-KR" altLang="en-US" sz="1100" spc="-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호우 시나리오 기반 도시침수 및 하천 홍수 예측</a:t>
              </a:r>
              <a:endParaRPr lang="en-US" altLang="ko-KR" sz="1100" spc="-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p:txBody>
        </p:sp>
        <p:sp>
          <p:nvSpPr>
            <p:cNvPr id="33" name="직사각형 32"/>
            <p:cNvSpPr/>
            <p:nvPr/>
          </p:nvSpPr>
          <p:spPr>
            <a:xfrm>
              <a:off x="4931476" y="4079700"/>
              <a:ext cx="3602931" cy="1836371"/>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5" name="그림 4"/>
          <p:cNvPicPr>
            <a:picLocks noChangeAspect="1"/>
          </p:cNvPicPr>
          <p:nvPr/>
        </p:nvPicPr>
        <p:blipFill>
          <a:blip r:embed="rId5"/>
          <a:stretch>
            <a:fillRect/>
          </a:stretch>
        </p:blipFill>
        <p:spPr>
          <a:xfrm>
            <a:off x="4777223" y="4280437"/>
            <a:ext cx="3881734" cy="1236546"/>
          </a:xfrm>
          <a:prstGeom prst="rect">
            <a:avLst/>
          </a:prstGeom>
        </p:spPr>
      </p:pic>
      <p:pic>
        <p:nvPicPr>
          <p:cNvPr id="6" name="그림 5"/>
          <p:cNvPicPr>
            <a:picLocks noChangeAspect="1"/>
          </p:cNvPicPr>
          <p:nvPr/>
        </p:nvPicPr>
        <p:blipFill>
          <a:blip r:embed="rId6"/>
          <a:stretch>
            <a:fillRect/>
          </a:stretch>
        </p:blipFill>
        <p:spPr>
          <a:xfrm>
            <a:off x="4807834" y="5496321"/>
            <a:ext cx="3879298" cy="752472"/>
          </a:xfrm>
          <a:prstGeom prst="rect">
            <a:avLst/>
          </a:prstGeom>
        </p:spPr>
      </p:pic>
      <p:pic>
        <p:nvPicPr>
          <p:cNvPr id="8" name="그림 7"/>
          <p:cNvPicPr>
            <a:picLocks noChangeAspect="1"/>
          </p:cNvPicPr>
          <p:nvPr/>
        </p:nvPicPr>
        <p:blipFill>
          <a:blip r:embed="rId7"/>
          <a:stretch>
            <a:fillRect/>
          </a:stretch>
        </p:blipFill>
        <p:spPr>
          <a:xfrm>
            <a:off x="5295446" y="2503922"/>
            <a:ext cx="2675097" cy="1780688"/>
          </a:xfrm>
          <a:prstGeom prst="rect">
            <a:avLst/>
          </a:prstGeom>
        </p:spPr>
      </p:pic>
    </p:spTree>
    <p:extLst>
      <p:ext uri="{BB962C8B-B14F-4D97-AF65-F5344CB8AC3E}">
        <p14:creationId xmlns:p14="http://schemas.microsoft.com/office/powerpoint/2010/main" val="2867703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62057-003F-40EC-B16B-766EF48BC713}"/>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3"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29</a:t>
            </a:fld>
            <a:endParaRPr lang="ko-KR" altLang="en-US" dirty="0"/>
          </a:p>
        </p:txBody>
      </p:sp>
      <p:grpSp>
        <p:nvGrpSpPr>
          <p:cNvPr id="46" name="그룹 45"/>
          <p:cNvGrpSpPr/>
          <p:nvPr/>
        </p:nvGrpSpPr>
        <p:grpSpPr>
          <a:xfrm>
            <a:off x="5325856" y="116632"/>
            <a:ext cx="3333101" cy="234801"/>
            <a:chOff x="5325856" y="116632"/>
            <a:chExt cx="3333101" cy="234801"/>
          </a:xfrm>
        </p:grpSpPr>
        <p:grpSp>
          <p:nvGrpSpPr>
            <p:cNvPr id="32" name="그룹 47"/>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D41CC5CC-C43C-4DD7-95A2-CA241513C5D3}"/>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8AF7B123-F61A-434C-8319-9275906D574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10EE10A1-6FE2-4075-8C5F-5AB2EF0887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271B1E74-7986-4375-9955-BBE213061F2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AB1AE3CF-D32B-4DCB-86C8-066CA9EE39F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C60C7C84-7302-48B1-AA8D-F1952C702B56}"/>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cxnSp>
        <p:nvCxnSpPr>
          <p:cNvPr id="9" name="직선 연결선 16"/>
          <p:cNvCxnSpPr/>
          <p:nvPr/>
        </p:nvCxnSpPr>
        <p:spPr>
          <a:xfrm flipV="1">
            <a:off x="323528" y="1025218"/>
            <a:ext cx="8568952" cy="716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그림 1">
            <a:extLst>
              <a:ext uri="{FF2B5EF4-FFF2-40B4-BE49-F238E27FC236}">
                <a16:creationId xmlns:a16="http://schemas.microsoft.com/office/drawing/2014/main" id="{043C0A4F-35FE-0CFC-A2E0-D3E770864647}"/>
              </a:ext>
            </a:extLst>
          </p:cNvPr>
          <p:cNvPicPr>
            <a:picLocks noChangeAspect="1"/>
          </p:cNvPicPr>
          <p:nvPr/>
        </p:nvPicPr>
        <p:blipFill>
          <a:blip r:embed="rId4"/>
          <a:srcRect b="91065"/>
          <a:stretch/>
        </p:blipFill>
        <p:spPr>
          <a:xfrm>
            <a:off x="296436" y="1000315"/>
            <a:ext cx="8640000" cy="432292"/>
          </a:xfrm>
          <a:prstGeom prst="rect">
            <a:avLst/>
          </a:prstGeom>
        </p:spPr>
      </p:pic>
      <p:sp>
        <p:nvSpPr>
          <p:cNvPr id="11" name="TextBox 10">
            <a:extLst>
              <a:ext uri="{FF2B5EF4-FFF2-40B4-BE49-F238E27FC236}">
                <a16:creationId xmlns:a16="http://schemas.microsoft.com/office/drawing/2014/main" id="{479619E2-5F8C-DD67-D078-F43321021BD0}"/>
              </a:ext>
            </a:extLst>
          </p:cNvPr>
          <p:cNvSpPr txBox="1"/>
          <p:nvPr/>
        </p:nvSpPr>
        <p:spPr>
          <a:xfrm>
            <a:off x="5841779" y="3250072"/>
            <a:ext cx="2661347" cy="303032"/>
          </a:xfrm>
          <a:prstGeom prst="rect">
            <a:avLst/>
          </a:prstGeom>
          <a:noFill/>
        </p:spPr>
        <p:txBody>
          <a:bodyPr wrap="square">
            <a:spAutoFit/>
          </a:bodyPr>
          <a:lstStyle/>
          <a:p>
            <a:pPr algn="ctr" latinLnBrk="0">
              <a:lnSpc>
                <a:spcPts val="1900"/>
              </a:lnSpc>
              <a:defRPr/>
            </a:pPr>
            <a:r>
              <a:rPr lang="en-US" altLang="ko-KR" sz="1000" b="1" spc="-50" dirty="0">
                <a:ln>
                  <a:solidFill>
                    <a:sysClr val="windowText" lastClr="000000">
                      <a:alpha val="0"/>
                    </a:sysClr>
                  </a:solidFill>
                </a:ln>
                <a:latin typeface="+mn-ea"/>
              </a:rPr>
              <a:t>&lt;</a:t>
            </a:r>
            <a:r>
              <a:rPr lang="ko-KR" altLang="en-US" sz="1000" b="1" spc="-50" dirty="0">
                <a:ln>
                  <a:solidFill>
                    <a:sysClr val="windowText" lastClr="000000">
                      <a:alpha val="0"/>
                    </a:sysClr>
                  </a:solidFill>
                </a:ln>
                <a:latin typeface="+mn-ea"/>
              </a:rPr>
              <a:t>테스트베드</a:t>
            </a:r>
            <a:r>
              <a:rPr lang="en-GB" altLang="ko-KR" sz="1000" b="1" spc="-50" dirty="0">
                <a:ln>
                  <a:solidFill>
                    <a:sysClr val="windowText" lastClr="000000">
                      <a:alpha val="0"/>
                    </a:sysClr>
                  </a:solidFill>
                </a:ln>
                <a:latin typeface="+mn-ea"/>
              </a:rPr>
              <a:t>(TB) </a:t>
            </a:r>
            <a:r>
              <a:rPr lang="ko-KR" altLang="en-US" sz="1000" b="1" spc="-50" dirty="0">
                <a:ln>
                  <a:solidFill>
                    <a:sysClr val="windowText" lastClr="000000">
                      <a:alpha val="0"/>
                    </a:sysClr>
                  </a:solidFill>
                </a:ln>
                <a:latin typeface="+mn-ea"/>
              </a:rPr>
              <a:t>위치 개요도</a:t>
            </a:r>
            <a:r>
              <a:rPr lang="en-US" altLang="ko-KR" sz="1000" b="1" spc="-50" dirty="0">
                <a:ln>
                  <a:solidFill>
                    <a:sysClr val="windowText" lastClr="000000">
                      <a:alpha val="0"/>
                    </a:sysClr>
                  </a:solidFill>
                </a:ln>
                <a:latin typeface="+mn-ea"/>
              </a:rPr>
              <a:t>&gt;</a:t>
            </a:r>
          </a:p>
        </p:txBody>
      </p:sp>
      <p:sp>
        <p:nvSpPr>
          <p:cNvPr id="12" name="TextBox 11">
            <a:extLst>
              <a:ext uri="{FF2B5EF4-FFF2-40B4-BE49-F238E27FC236}">
                <a16:creationId xmlns:a16="http://schemas.microsoft.com/office/drawing/2014/main" id="{02680D4F-691B-E4D4-D6B1-8A8AD1D0DBF8}"/>
              </a:ext>
            </a:extLst>
          </p:cNvPr>
          <p:cNvSpPr txBox="1"/>
          <p:nvPr/>
        </p:nvSpPr>
        <p:spPr>
          <a:xfrm>
            <a:off x="496535" y="6290844"/>
            <a:ext cx="4290209" cy="303032"/>
          </a:xfrm>
          <a:prstGeom prst="rect">
            <a:avLst/>
          </a:prstGeom>
          <a:solidFill>
            <a:schemeClr val="bg1"/>
          </a:solidFill>
        </p:spPr>
        <p:txBody>
          <a:bodyPr wrap="square">
            <a:spAutoFit/>
          </a:bodyPr>
          <a:lstStyle/>
          <a:p>
            <a:pPr algn="ctr" latinLnBrk="0">
              <a:lnSpc>
                <a:spcPts val="1900"/>
              </a:lnSpc>
              <a:defRPr/>
            </a:pPr>
            <a:r>
              <a:rPr lang="en-US" altLang="ko-KR" sz="1000" b="1" spc="-50" dirty="0">
                <a:ln>
                  <a:solidFill>
                    <a:sysClr val="windowText" lastClr="000000">
                      <a:alpha val="0"/>
                    </a:sysClr>
                  </a:solidFill>
                </a:ln>
                <a:latin typeface="+mn-ea"/>
              </a:rPr>
              <a:t>[</a:t>
            </a:r>
            <a:r>
              <a:rPr lang="ko-KR" altLang="en-US" sz="1000" b="1" spc="-50" dirty="0" err="1">
                <a:ln>
                  <a:solidFill>
                    <a:sysClr val="windowText" lastClr="000000">
                      <a:alpha val="0"/>
                    </a:sysClr>
                  </a:solidFill>
                </a:ln>
                <a:latin typeface="+mn-ea"/>
              </a:rPr>
              <a:t>법정동</a:t>
            </a:r>
            <a:r>
              <a:rPr lang="ko-KR" altLang="en-US" sz="1000" b="1" spc="-50" dirty="0">
                <a:ln>
                  <a:solidFill>
                    <a:sysClr val="windowText" lastClr="000000">
                      <a:alpha val="0"/>
                    </a:sysClr>
                  </a:solidFill>
                </a:ln>
                <a:latin typeface="+mn-ea"/>
              </a:rPr>
              <a:t> 공간정보를 참고한 데이터 구축 범위 설계</a:t>
            </a:r>
            <a:r>
              <a:rPr lang="en-US" altLang="ko-KR" sz="1000" b="1" spc="-50" dirty="0">
                <a:ln>
                  <a:solidFill>
                    <a:sysClr val="windowText" lastClr="000000">
                      <a:alpha val="0"/>
                    </a:sysClr>
                  </a:solidFill>
                </a:ln>
                <a:latin typeface="+mn-ea"/>
              </a:rPr>
              <a:t>]</a:t>
            </a:r>
          </a:p>
        </p:txBody>
      </p:sp>
      <p:pic>
        <p:nvPicPr>
          <p:cNvPr id="14" name="Google Shape;135;p19">
            <a:extLst>
              <a:ext uri="{FF2B5EF4-FFF2-40B4-BE49-F238E27FC236}">
                <a16:creationId xmlns:a16="http://schemas.microsoft.com/office/drawing/2014/main" id="{9E6D0315-6F04-769A-C845-7A4E14515F34}"/>
              </a:ext>
            </a:extLst>
          </p:cNvPr>
          <p:cNvPicPr preferRelativeResize="0"/>
          <p:nvPr/>
        </p:nvPicPr>
        <p:blipFill>
          <a:blip r:embed="rId5">
            <a:alphaModFix/>
          </a:blip>
          <a:stretch>
            <a:fillRect/>
          </a:stretch>
        </p:blipFill>
        <p:spPr>
          <a:xfrm>
            <a:off x="5841779" y="1810523"/>
            <a:ext cx="2661347" cy="1501923"/>
          </a:xfrm>
          <a:prstGeom prst="rect">
            <a:avLst/>
          </a:prstGeom>
          <a:noFill/>
          <a:ln>
            <a:solidFill>
              <a:schemeClr val="bg1">
                <a:lumMod val="50000"/>
              </a:schemeClr>
            </a:solidFill>
          </a:ln>
        </p:spPr>
      </p:pic>
      <p:sp>
        <p:nvSpPr>
          <p:cNvPr id="15" name="TextBox 14">
            <a:extLst>
              <a:ext uri="{FF2B5EF4-FFF2-40B4-BE49-F238E27FC236}">
                <a16:creationId xmlns:a16="http://schemas.microsoft.com/office/drawing/2014/main" id="{7EB44701-F625-9957-BF65-40E267F8BA36}"/>
              </a:ext>
            </a:extLst>
          </p:cNvPr>
          <p:cNvSpPr txBox="1"/>
          <p:nvPr/>
        </p:nvSpPr>
        <p:spPr>
          <a:xfrm>
            <a:off x="5203643" y="6294320"/>
            <a:ext cx="3292816" cy="303032"/>
          </a:xfrm>
          <a:prstGeom prst="rect">
            <a:avLst/>
          </a:prstGeom>
          <a:solidFill>
            <a:schemeClr val="bg1"/>
          </a:solidFill>
        </p:spPr>
        <p:txBody>
          <a:bodyPr wrap="square">
            <a:spAutoFit/>
          </a:bodyPr>
          <a:lstStyle/>
          <a:p>
            <a:pPr algn="ctr">
              <a:lnSpc>
                <a:spcPts val="1900"/>
              </a:lnSpc>
              <a:defRPr/>
            </a:pPr>
            <a:r>
              <a:rPr lang="en-US" altLang="ko-KR" sz="1000" b="1" spc="-50" dirty="0">
                <a:ln>
                  <a:solidFill>
                    <a:sysClr val="windowText" lastClr="000000">
                      <a:alpha val="0"/>
                    </a:sysClr>
                  </a:solidFill>
                </a:ln>
                <a:latin typeface="+mn-ea"/>
              </a:rPr>
              <a:t>&lt;</a:t>
            </a:r>
            <a:r>
              <a:rPr lang="ko-KR" altLang="en-US" sz="1000" b="1" spc="-50" dirty="0">
                <a:ln>
                  <a:solidFill>
                    <a:sysClr val="windowText" lastClr="000000">
                      <a:alpha val="0"/>
                    </a:sysClr>
                  </a:solidFill>
                </a:ln>
                <a:latin typeface="+mn-ea"/>
              </a:rPr>
              <a:t>해상도</a:t>
            </a:r>
            <a:r>
              <a:rPr lang="en-GB" altLang="ko-KR" sz="1000" b="1" spc="-50" dirty="0">
                <a:ln>
                  <a:solidFill>
                    <a:sysClr val="windowText" lastClr="000000">
                      <a:alpha val="0"/>
                    </a:sysClr>
                  </a:solidFill>
                </a:ln>
                <a:latin typeface="+mn-ea"/>
              </a:rPr>
              <a:t>(1000, 250m,100m)</a:t>
            </a:r>
            <a:r>
              <a:rPr lang="ko-KR" altLang="en-US" sz="1000" b="1" spc="-50" dirty="0">
                <a:ln>
                  <a:solidFill>
                    <a:sysClr val="windowText" lastClr="000000">
                      <a:alpha val="0"/>
                    </a:sysClr>
                  </a:solidFill>
                </a:ln>
                <a:latin typeface="+mn-ea"/>
              </a:rPr>
              <a:t> 수준 참고</a:t>
            </a: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 본과제는 </a:t>
            </a:r>
            <a:r>
              <a:rPr lang="en-GB" altLang="ko-KR" sz="1000" b="1" spc="-50" dirty="0">
                <a:ln>
                  <a:solidFill>
                    <a:sysClr val="windowText" lastClr="000000">
                      <a:alpha val="0"/>
                    </a:sysClr>
                  </a:solidFill>
                </a:ln>
                <a:latin typeface="+mn-ea"/>
              </a:rPr>
              <a:t>100m&gt;</a:t>
            </a:r>
            <a:endParaRPr lang="en-US" altLang="ko-KR" sz="1000" b="1" spc="-50" dirty="0">
              <a:ln>
                <a:solidFill>
                  <a:sysClr val="windowText" lastClr="000000">
                    <a:alpha val="0"/>
                  </a:sysClr>
                </a:solidFill>
              </a:ln>
              <a:latin typeface="+mn-ea"/>
            </a:endParaRPr>
          </a:p>
        </p:txBody>
      </p:sp>
      <p:sp>
        <p:nvSpPr>
          <p:cNvPr id="18" name="TextBox 17">
            <a:extLst>
              <a:ext uri="{FF2B5EF4-FFF2-40B4-BE49-F238E27FC236}">
                <a16:creationId xmlns:a16="http://schemas.microsoft.com/office/drawing/2014/main" id="{732D5E1C-BC6D-B6CE-4F11-313965FA3A61}"/>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1.1 </a:t>
            </a:r>
            <a:r>
              <a:rPr lang="ko-KR" altLang="en-US" sz="1200" b="1" dirty="0">
                <a:ln>
                  <a:solidFill>
                    <a:schemeClr val="accent1">
                      <a:alpha val="0"/>
                    </a:schemeClr>
                  </a:solidFill>
                </a:ln>
                <a:solidFill>
                  <a:schemeClr val="bg1"/>
                </a:solidFill>
                <a:latin typeface="+mj-ea"/>
                <a:ea typeface="+mj-ea"/>
              </a:rPr>
              <a:t>분석 모형을 위한 </a:t>
            </a:r>
            <a:r>
              <a:rPr lang="en-GB" altLang="ko-KR" sz="1200" b="1" dirty="0">
                <a:ln>
                  <a:solidFill>
                    <a:schemeClr val="accent1">
                      <a:alpha val="0"/>
                    </a:schemeClr>
                  </a:solidFill>
                </a:ln>
                <a:solidFill>
                  <a:schemeClr val="bg1"/>
                </a:solidFill>
                <a:latin typeface="+mj-ea"/>
                <a:ea typeface="+mj-ea"/>
              </a:rPr>
              <a:t>DATA </a:t>
            </a:r>
            <a:r>
              <a:rPr lang="ko-KR" altLang="en-US" sz="1200" b="1" dirty="0">
                <a:ln>
                  <a:solidFill>
                    <a:schemeClr val="accent1">
                      <a:alpha val="0"/>
                    </a:schemeClr>
                  </a:solidFill>
                </a:ln>
                <a:solidFill>
                  <a:schemeClr val="bg1"/>
                </a:solidFill>
                <a:latin typeface="+mj-ea"/>
                <a:ea typeface="+mj-ea"/>
              </a:rPr>
              <a:t>구성</a:t>
            </a:r>
          </a:p>
        </p:txBody>
      </p:sp>
      <p:sp>
        <p:nvSpPr>
          <p:cNvPr id="19" name="사각형: 둥근 모서리 6">
            <a:extLst>
              <a:ext uri="{FF2B5EF4-FFF2-40B4-BE49-F238E27FC236}">
                <a16:creationId xmlns:a16="http://schemas.microsoft.com/office/drawing/2014/main" id="{6167CE61-CBD0-2EB6-36B8-97B07AE836CE}"/>
              </a:ext>
            </a:extLst>
          </p:cNvPr>
          <p:cNvSpPr/>
          <p:nvPr/>
        </p:nvSpPr>
        <p:spPr>
          <a:xfrm>
            <a:off x="495825" y="1810523"/>
            <a:ext cx="5127801" cy="1644394"/>
          </a:xfrm>
          <a:prstGeom prst="roundRect">
            <a:avLst>
              <a:gd name="adj" fmla="val 4628"/>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침수지수 및 홍수지수 산정 모델을 위한 테스트베드 유역 산정</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한천 및 </a:t>
            </a:r>
            <a:r>
              <a:rPr lang="ko-KR" altLang="en-US" sz="1200" dirty="0" err="1">
                <a:ln>
                  <a:solidFill>
                    <a:schemeClr val="bg1">
                      <a:lumMod val="50000"/>
                      <a:alpha val="0"/>
                    </a:schemeClr>
                  </a:solidFill>
                </a:ln>
                <a:solidFill>
                  <a:schemeClr val="tx1">
                    <a:lumMod val="75000"/>
                    <a:lumOff val="25000"/>
                  </a:schemeClr>
                </a:solidFill>
                <a:latin typeface="+mn-ea"/>
              </a:rPr>
              <a:t>산지천</a:t>
            </a:r>
            <a:r>
              <a:rPr lang="ko-KR" altLang="en-US" sz="1200" dirty="0">
                <a:ln>
                  <a:solidFill>
                    <a:schemeClr val="bg1">
                      <a:lumMod val="50000"/>
                      <a:alpha val="0"/>
                    </a:schemeClr>
                  </a:solidFill>
                </a:ln>
                <a:solidFill>
                  <a:schemeClr val="tx1">
                    <a:lumMod val="75000"/>
                    <a:lumOff val="25000"/>
                  </a:schemeClr>
                </a:solidFill>
                <a:latin typeface="+mn-ea"/>
              </a:rPr>
              <a:t> 유역과 중첩되는 </a:t>
            </a:r>
            <a:r>
              <a:rPr lang="ko-KR" altLang="en-US" sz="1200" dirty="0" err="1">
                <a:ln>
                  <a:solidFill>
                    <a:schemeClr val="bg1">
                      <a:lumMod val="50000"/>
                      <a:alpha val="0"/>
                    </a:schemeClr>
                  </a:solidFill>
                </a:ln>
                <a:solidFill>
                  <a:schemeClr val="tx1">
                    <a:lumMod val="75000"/>
                    <a:lumOff val="25000"/>
                  </a:schemeClr>
                </a:solidFill>
                <a:latin typeface="+mn-ea"/>
              </a:rPr>
              <a:t>법정동</a:t>
            </a:r>
            <a:r>
              <a:rPr lang="ko-KR" altLang="en-US" sz="1200" dirty="0">
                <a:ln>
                  <a:solidFill>
                    <a:schemeClr val="bg1">
                      <a:lumMod val="50000"/>
                      <a:alpha val="0"/>
                    </a:schemeClr>
                  </a:solidFill>
                </a:ln>
                <a:solidFill>
                  <a:schemeClr val="tx1">
                    <a:lumMod val="75000"/>
                    <a:lumOff val="25000"/>
                  </a:schemeClr>
                </a:solidFill>
                <a:latin typeface="+mn-ea"/>
              </a:rPr>
              <a:t> 영역이 포함되도록 데이터 구축 범위 설계</a:t>
            </a: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좌표 참조체계는 행정안전부 격자 데이터 체계와의 호환성 등을 고려하여 </a:t>
            </a:r>
            <a:r>
              <a:rPr lang="en-US" altLang="ko-KR" sz="1200" dirty="0">
                <a:ln>
                  <a:solidFill>
                    <a:schemeClr val="bg1">
                      <a:lumMod val="50000"/>
                      <a:alpha val="0"/>
                    </a:schemeClr>
                  </a:solidFill>
                </a:ln>
                <a:solidFill>
                  <a:schemeClr val="tx1">
                    <a:lumMod val="75000"/>
                    <a:lumOff val="25000"/>
                  </a:schemeClr>
                </a:solidFill>
                <a:latin typeface="+mn-ea"/>
              </a:rPr>
              <a:t>TM </a:t>
            </a:r>
            <a:r>
              <a:rPr lang="ko-KR" altLang="en-US" sz="1200" dirty="0">
                <a:ln>
                  <a:solidFill>
                    <a:schemeClr val="bg1">
                      <a:lumMod val="50000"/>
                      <a:alpha val="0"/>
                    </a:schemeClr>
                  </a:solidFill>
                </a:ln>
                <a:solidFill>
                  <a:schemeClr val="tx1">
                    <a:lumMod val="75000"/>
                    <a:lumOff val="25000"/>
                  </a:schemeClr>
                </a:solidFill>
                <a:latin typeface="+mn-ea"/>
              </a:rPr>
              <a:t>투영 방식인 </a:t>
            </a:r>
            <a:r>
              <a:rPr lang="en-US" altLang="ko-KR" sz="1200" dirty="0">
                <a:ln>
                  <a:solidFill>
                    <a:schemeClr val="bg1">
                      <a:lumMod val="50000"/>
                      <a:alpha val="0"/>
                    </a:schemeClr>
                  </a:solidFill>
                </a:ln>
                <a:solidFill>
                  <a:schemeClr val="tx1">
                    <a:lumMod val="75000"/>
                    <a:lumOff val="25000"/>
                  </a:schemeClr>
                </a:solidFill>
                <a:latin typeface="+mn-ea"/>
              </a:rPr>
              <a:t>EPSG 5179</a:t>
            </a:r>
            <a:r>
              <a:rPr lang="ko-KR" altLang="en-US" sz="1200" dirty="0">
                <a:ln>
                  <a:solidFill>
                    <a:schemeClr val="bg1">
                      <a:lumMod val="50000"/>
                      <a:alpha val="0"/>
                    </a:schemeClr>
                  </a:solidFill>
                </a:ln>
                <a:solidFill>
                  <a:schemeClr val="tx1">
                    <a:lumMod val="75000"/>
                    <a:lumOff val="25000"/>
                  </a:schemeClr>
                </a:solidFill>
                <a:latin typeface="+mn-ea"/>
              </a:rPr>
              <a:t>를 채택하여 구성함</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격자해상도 </a:t>
            </a:r>
            <a:r>
              <a:rPr lang="en-US" altLang="ko-KR" sz="1200" dirty="0">
                <a:ln>
                  <a:solidFill>
                    <a:schemeClr val="bg1">
                      <a:lumMod val="50000"/>
                      <a:alpha val="0"/>
                    </a:schemeClr>
                  </a:solidFill>
                </a:ln>
                <a:solidFill>
                  <a:schemeClr val="tx1">
                    <a:lumMod val="75000"/>
                    <a:lumOff val="25000"/>
                  </a:schemeClr>
                </a:solidFill>
                <a:latin typeface="+mn-ea"/>
              </a:rPr>
              <a:t>1km, 250m</a:t>
            </a:r>
            <a:r>
              <a:rPr lang="ko-KR" altLang="en-US" sz="1200" dirty="0">
                <a:ln>
                  <a:solidFill>
                    <a:schemeClr val="bg1">
                      <a:lumMod val="50000"/>
                      <a:alpha val="0"/>
                    </a:schemeClr>
                  </a:solidFill>
                </a:ln>
                <a:solidFill>
                  <a:schemeClr val="tx1">
                    <a:lumMod val="75000"/>
                    <a:lumOff val="25000"/>
                  </a:schemeClr>
                </a:solidFill>
                <a:latin typeface="+mn-ea"/>
              </a:rPr>
              <a:t>에 대한 효용성 검토함</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정밀 해석을 위하여 </a:t>
            </a:r>
            <a:r>
              <a:rPr lang="en-US" altLang="ko-KR" sz="1200" dirty="0">
                <a:ln>
                  <a:solidFill>
                    <a:schemeClr val="bg1">
                      <a:lumMod val="50000"/>
                      <a:alpha val="0"/>
                    </a:schemeClr>
                  </a:solidFill>
                </a:ln>
                <a:solidFill>
                  <a:schemeClr val="tx1">
                    <a:lumMod val="75000"/>
                    <a:lumOff val="25000"/>
                  </a:schemeClr>
                </a:solidFill>
                <a:latin typeface="+mn-ea"/>
              </a:rPr>
              <a:t>100m </a:t>
            </a:r>
            <a:r>
              <a:rPr lang="ko-KR" altLang="en-US" sz="1200" dirty="0">
                <a:ln>
                  <a:solidFill>
                    <a:schemeClr val="bg1">
                      <a:lumMod val="50000"/>
                      <a:alpha val="0"/>
                    </a:schemeClr>
                  </a:solidFill>
                </a:ln>
                <a:solidFill>
                  <a:schemeClr val="tx1">
                    <a:lumMod val="75000"/>
                    <a:lumOff val="25000"/>
                  </a:schemeClr>
                </a:solidFill>
                <a:latin typeface="+mn-ea"/>
              </a:rPr>
              <a:t>격자 규격을 최종 선정함</a:t>
            </a:r>
            <a:endParaRPr lang="en-US" altLang="ko-KR" sz="1200" dirty="0">
              <a:ln>
                <a:solidFill>
                  <a:schemeClr val="bg1">
                    <a:lumMod val="50000"/>
                    <a:alpha val="0"/>
                  </a:schemeClr>
                </a:solidFill>
              </a:ln>
              <a:solidFill>
                <a:schemeClr val="tx1">
                  <a:lumMod val="75000"/>
                  <a:lumOff val="25000"/>
                </a:schemeClr>
              </a:solidFill>
              <a:latin typeface="+mn-ea"/>
            </a:endParaRPr>
          </a:p>
        </p:txBody>
      </p:sp>
      <p:pic>
        <p:nvPicPr>
          <p:cNvPr id="20" name="Google Shape;345;p51">
            <a:extLst>
              <a:ext uri="{FF2B5EF4-FFF2-40B4-BE49-F238E27FC236}">
                <a16:creationId xmlns:a16="http://schemas.microsoft.com/office/drawing/2014/main" id="{E1F9D5EF-D5BB-008E-EBA9-0F799AD79AC1}"/>
              </a:ext>
            </a:extLst>
          </p:cNvPr>
          <p:cNvPicPr preferRelativeResize="0"/>
          <p:nvPr/>
        </p:nvPicPr>
        <p:blipFill>
          <a:blip r:embed="rId6">
            <a:alphaModFix/>
          </a:blip>
          <a:stretch>
            <a:fillRect/>
          </a:stretch>
        </p:blipFill>
        <p:spPr>
          <a:xfrm>
            <a:off x="2810301" y="3653716"/>
            <a:ext cx="1973163" cy="2670801"/>
          </a:xfrm>
          <a:prstGeom prst="rect">
            <a:avLst/>
          </a:prstGeom>
          <a:noFill/>
          <a:ln>
            <a:solidFill>
              <a:schemeClr val="bg1">
                <a:lumMod val="50000"/>
              </a:schemeClr>
            </a:solidFill>
          </a:ln>
        </p:spPr>
      </p:pic>
      <p:pic>
        <p:nvPicPr>
          <p:cNvPr id="21" name="Google Shape;82;p17">
            <a:extLst>
              <a:ext uri="{FF2B5EF4-FFF2-40B4-BE49-F238E27FC236}">
                <a16:creationId xmlns:a16="http://schemas.microsoft.com/office/drawing/2014/main" id="{2F0FB2CE-50F5-B6D3-2873-5608AB9261C8}"/>
              </a:ext>
            </a:extLst>
          </p:cNvPr>
          <p:cNvPicPr preferRelativeResize="0"/>
          <p:nvPr/>
        </p:nvPicPr>
        <p:blipFill rotWithShape="1">
          <a:blip r:embed="rId7">
            <a:alphaModFix/>
          </a:blip>
          <a:srcRect r="14148"/>
          <a:stretch/>
        </p:blipFill>
        <p:spPr>
          <a:xfrm>
            <a:off x="522998" y="3661385"/>
            <a:ext cx="2170476" cy="2670801"/>
          </a:xfrm>
          <a:prstGeom prst="rect">
            <a:avLst/>
          </a:prstGeom>
          <a:noFill/>
          <a:ln>
            <a:solidFill>
              <a:schemeClr val="bg1">
                <a:lumMod val="50000"/>
              </a:schemeClr>
            </a:solidFill>
          </a:ln>
        </p:spPr>
      </p:pic>
      <p:pic>
        <p:nvPicPr>
          <p:cNvPr id="22" name="Google Shape;136;p19">
            <a:extLst>
              <a:ext uri="{FF2B5EF4-FFF2-40B4-BE49-F238E27FC236}">
                <a16:creationId xmlns:a16="http://schemas.microsoft.com/office/drawing/2014/main" id="{E239F112-1107-B92F-7EE4-EBA5DB27DB65}"/>
              </a:ext>
            </a:extLst>
          </p:cNvPr>
          <p:cNvPicPr preferRelativeResize="0"/>
          <p:nvPr/>
        </p:nvPicPr>
        <p:blipFill>
          <a:blip r:embed="rId8">
            <a:alphaModFix/>
          </a:blip>
          <a:stretch>
            <a:fillRect/>
          </a:stretch>
        </p:blipFill>
        <p:spPr>
          <a:xfrm>
            <a:off x="5159141" y="3671589"/>
            <a:ext cx="1576235" cy="2652210"/>
          </a:xfrm>
          <a:prstGeom prst="rect">
            <a:avLst/>
          </a:prstGeom>
          <a:noFill/>
          <a:ln>
            <a:solidFill>
              <a:schemeClr val="bg1">
                <a:lumMod val="50000"/>
              </a:schemeClr>
            </a:solidFill>
          </a:ln>
        </p:spPr>
      </p:pic>
      <p:pic>
        <p:nvPicPr>
          <p:cNvPr id="23" name="Google Shape;134;p19">
            <a:extLst>
              <a:ext uri="{FF2B5EF4-FFF2-40B4-BE49-F238E27FC236}">
                <a16:creationId xmlns:a16="http://schemas.microsoft.com/office/drawing/2014/main" id="{2BB8F4AF-2D3C-E01B-F5DE-123C58319875}"/>
              </a:ext>
            </a:extLst>
          </p:cNvPr>
          <p:cNvPicPr preferRelativeResize="0"/>
          <p:nvPr/>
        </p:nvPicPr>
        <p:blipFill>
          <a:blip r:embed="rId9">
            <a:alphaModFix/>
          </a:blip>
          <a:stretch>
            <a:fillRect/>
          </a:stretch>
        </p:blipFill>
        <p:spPr>
          <a:xfrm>
            <a:off x="6829990" y="3645024"/>
            <a:ext cx="1666468" cy="2653319"/>
          </a:xfrm>
          <a:prstGeom prst="rect">
            <a:avLst/>
          </a:prstGeom>
          <a:noFill/>
          <a:ln>
            <a:solidFill>
              <a:schemeClr val="bg1">
                <a:lumMod val="50000"/>
              </a:schemeClr>
            </a:solidFill>
          </a:ln>
        </p:spPr>
      </p:pic>
    </p:spTree>
    <p:extLst>
      <p:ext uri="{BB962C8B-B14F-4D97-AF65-F5344CB8AC3E}">
        <p14:creationId xmlns:p14="http://schemas.microsoft.com/office/powerpoint/2010/main" val="607152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직사각형 36"/>
          <p:cNvSpPr/>
          <p:nvPr/>
        </p:nvSpPr>
        <p:spPr>
          <a:xfrm>
            <a:off x="0" y="1124743"/>
            <a:ext cx="9144000" cy="1692000"/>
          </a:xfrm>
          <a:prstGeom prst="rect">
            <a:avLst/>
          </a:prstGeom>
          <a:solidFill>
            <a:srgbClr val="E9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205376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연구개발사업 개요</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pic>
        <p:nvPicPr>
          <p:cNvPr id="32" name="그림 31" descr="002.png"/>
          <p:cNvPicPr>
            <a:picLocks noChangeAspect="1"/>
          </p:cNvPicPr>
          <p:nvPr/>
        </p:nvPicPr>
        <p:blipFill>
          <a:blip r:embed="rId5" cstate="print"/>
          <a:srcRect l="3818" r="3818"/>
          <a:stretch>
            <a:fillRect/>
          </a:stretch>
        </p:blipFill>
        <p:spPr>
          <a:xfrm>
            <a:off x="0" y="856590"/>
            <a:ext cx="9144000" cy="473000"/>
          </a:xfrm>
          <a:prstGeom prst="rect">
            <a:avLst/>
          </a:prstGeom>
        </p:spPr>
      </p:pic>
      <p:cxnSp>
        <p:nvCxnSpPr>
          <p:cNvPr id="39" name="직선 연결선 38"/>
          <p:cNvCxnSpPr/>
          <p:nvPr/>
        </p:nvCxnSpPr>
        <p:spPr>
          <a:xfrm>
            <a:off x="0" y="1986316"/>
            <a:ext cx="9144000" cy="89"/>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직사각형 43"/>
          <p:cNvSpPr/>
          <p:nvPr/>
        </p:nvSpPr>
        <p:spPr>
          <a:xfrm>
            <a:off x="0" y="5166000"/>
            <a:ext cx="9144000" cy="16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a:t>
            </a:fld>
            <a:endParaRPr lang="ko-KR" altLang="en-US" dirty="0"/>
          </a:p>
        </p:txBody>
      </p:sp>
      <p:grpSp>
        <p:nvGrpSpPr>
          <p:cNvPr id="35" name="그룹 34"/>
          <p:cNvGrpSpPr/>
          <p:nvPr/>
        </p:nvGrpSpPr>
        <p:grpSpPr>
          <a:xfrm>
            <a:off x="250825" y="1514081"/>
            <a:ext cx="7345511" cy="360000"/>
            <a:chOff x="250828" y="1548556"/>
            <a:chExt cx="24197108" cy="316990"/>
          </a:xfrm>
        </p:grpSpPr>
        <p:sp>
          <p:nvSpPr>
            <p:cNvPr id="33" name="화살표: 오각형 75">
              <a:extLst>
                <a:ext uri="{FF2B5EF4-FFF2-40B4-BE49-F238E27FC236}">
                  <a16:creationId xmlns:a16="http://schemas.microsoft.com/office/drawing/2014/main" id="{ED230987-2BE0-4FE0-98B3-0C9CCCD11A9C}"/>
                </a:ext>
              </a:extLst>
            </p:cNvPr>
            <p:cNvSpPr/>
            <p:nvPr/>
          </p:nvSpPr>
          <p:spPr>
            <a:xfrm>
              <a:off x="250828" y="1548556"/>
              <a:ext cx="4509171" cy="316990"/>
            </a:xfrm>
            <a:prstGeom prst="roundRect">
              <a:avLst>
                <a:gd name="adj" fmla="val 50000"/>
              </a:avLst>
            </a:prstGeom>
            <a:gradFill>
              <a:gsLst>
                <a:gs pos="0">
                  <a:srgbClr val="0070C0"/>
                </a:gs>
                <a:gs pos="100000">
                  <a:srgbClr val="002060"/>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34" name="TextBox 33">
              <a:extLst>
                <a:ext uri="{FF2B5EF4-FFF2-40B4-BE49-F238E27FC236}">
                  <a16:creationId xmlns:a16="http://schemas.microsoft.com/office/drawing/2014/main" id="{ACABF9FB-C12D-465C-A470-6E543CF628DD}"/>
                </a:ext>
              </a:extLst>
            </p:cNvPr>
            <p:cNvSpPr txBox="1"/>
            <p:nvPr/>
          </p:nvSpPr>
          <p:spPr>
            <a:xfrm>
              <a:off x="969111" y="1588557"/>
              <a:ext cx="2982372" cy="236988"/>
            </a:xfrm>
            <a:prstGeom prst="rect">
              <a:avLst/>
            </a:prstGeom>
            <a:noFill/>
          </p:spPr>
          <p:txBody>
            <a:bodyPr wrap="square" lIns="0" tIns="0" rIns="0" bIns="0" rtlCol="0">
              <a:spAutoFit/>
            </a:bodyPr>
            <a:lstStyle/>
            <a:p>
              <a:pPr indent="0" algn="ctr">
                <a:lnSpc>
                  <a:spcPct val="110000"/>
                </a:lnSpc>
                <a:spcAft>
                  <a:spcPts val="300"/>
                </a:spcAft>
                <a:buClr>
                  <a:schemeClr val="tx1">
                    <a:lumMod val="50000"/>
                    <a:lumOff val="50000"/>
                  </a:schemeClr>
                </a:buClr>
                <a:buNone/>
              </a:pPr>
              <a:r>
                <a:rPr lang="ko-KR" altLang="en-US" sz="160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과제명</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36" name="TextBox 35">
              <a:extLst>
                <a:ext uri="{FF2B5EF4-FFF2-40B4-BE49-F238E27FC236}">
                  <a16:creationId xmlns:a16="http://schemas.microsoft.com/office/drawing/2014/main" id="{ACABF9FB-C12D-465C-A470-6E543CF628DD}"/>
                </a:ext>
              </a:extLst>
            </p:cNvPr>
            <p:cNvSpPr txBox="1"/>
            <p:nvPr/>
          </p:nvSpPr>
          <p:spPr>
            <a:xfrm>
              <a:off x="5234404" y="1564463"/>
              <a:ext cx="19213532" cy="298106"/>
            </a:xfrm>
            <a:prstGeom prst="rect">
              <a:avLst/>
            </a:prstGeom>
            <a:noFill/>
          </p:spPr>
          <p:txBody>
            <a:bodyPr wrap="square" lIns="0" tIns="0" rIns="0" bIns="0" rtlCol="0">
              <a:spAutoFit/>
            </a:bodyPr>
            <a:lstStyle/>
            <a:p>
              <a:pPr fontAlgn="base">
                <a:lnSpc>
                  <a:spcPct val="110000"/>
                </a:lnSpc>
                <a:spcAft>
                  <a:spcPts val="300"/>
                </a:spcAft>
                <a:buClr>
                  <a:schemeClr val="tx1">
                    <a:lumMod val="50000"/>
                    <a:lumOff val="50000"/>
                  </a:schemeClr>
                </a:buClr>
              </a:pPr>
              <a:r>
                <a:rPr lang="ko-KR" altLang="en-US" sz="20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화산섬 제주의 실시간 홍수 감지 및 안전지원 기술 개발</a:t>
              </a:r>
              <a:endParaRPr lang="en-US" altLang="ko-KR" sz="2000" dirty="0" err="1">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grpSp>
      <p:grpSp>
        <p:nvGrpSpPr>
          <p:cNvPr id="40" name="그룹 39"/>
          <p:cNvGrpSpPr/>
          <p:nvPr/>
        </p:nvGrpSpPr>
        <p:grpSpPr>
          <a:xfrm>
            <a:off x="250825" y="2068458"/>
            <a:ext cx="8676862" cy="713016"/>
            <a:chOff x="250828" y="1507212"/>
            <a:chExt cx="28582758" cy="627831"/>
          </a:xfrm>
        </p:grpSpPr>
        <p:sp>
          <p:nvSpPr>
            <p:cNvPr id="41" name="화살표: 오각형 75">
              <a:extLst>
                <a:ext uri="{FF2B5EF4-FFF2-40B4-BE49-F238E27FC236}">
                  <a16:creationId xmlns:a16="http://schemas.microsoft.com/office/drawing/2014/main" id="{ED230987-2BE0-4FE0-98B3-0C9CCCD11A9C}"/>
                </a:ext>
              </a:extLst>
            </p:cNvPr>
            <p:cNvSpPr/>
            <p:nvPr/>
          </p:nvSpPr>
          <p:spPr>
            <a:xfrm>
              <a:off x="250828" y="1641920"/>
              <a:ext cx="4509171" cy="316990"/>
            </a:xfrm>
            <a:prstGeom prst="roundRect">
              <a:avLst>
                <a:gd name="adj" fmla="val 50000"/>
              </a:avLst>
            </a:prstGeom>
            <a:gradFill>
              <a:gsLst>
                <a:gs pos="0">
                  <a:srgbClr val="0070C0"/>
                </a:gs>
                <a:gs pos="100000">
                  <a:srgbClr val="002060"/>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42" name="TextBox 41">
              <a:extLst>
                <a:ext uri="{FF2B5EF4-FFF2-40B4-BE49-F238E27FC236}">
                  <a16:creationId xmlns:a16="http://schemas.microsoft.com/office/drawing/2014/main" id="{ACABF9FB-C12D-465C-A470-6E543CF628DD}"/>
                </a:ext>
              </a:extLst>
            </p:cNvPr>
            <p:cNvSpPr txBox="1"/>
            <p:nvPr/>
          </p:nvSpPr>
          <p:spPr>
            <a:xfrm>
              <a:off x="969111" y="1681922"/>
              <a:ext cx="2982372" cy="236988"/>
            </a:xfrm>
            <a:prstGeom prst="rect">
              <a:avLst/>
            </a:prstGeom>
            <a:noFill/>
          </p:spPr>
          <p:txBody>
            <a:bodyPr wrap="square" lIns="0" tIns="0" rIns="0" bIns="0" rtlCol="0">
              <a:spAutoFit/>
            </a:bodyPr>
            <a:lstStyle/>
            <a:p>
              <a:pPr indent="0" algn="ctr">
                <a:lnSpc>
                  <a:spcPct val="110000"/>
                </a:lnSpc>
                <a:spcAft>
                  <a:spcPts val="300"/>
                </a:spcAft>
                <a:buClr>
                  <a:schemeClr val="tx1">
                    <a:lumMod val="50000"/>
                    <a:lumOff val="50000"/>
                  </a:schemeClr>
                </a:buClr>
                <a:buNone/>
              </a:pP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최종목표</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3" name="TextBox 42">
              <a:extLst>
                <a:ext uri="{FF2B5EF4-FFF2-40B4-BE49-F238E27FC236}">
                  <a16:creationId xmlns:a16="http://schemas.microsoft.com/office/drawing/2014/main" id="{ACABF9FB-C12D-465C-A470-6E543CF628DD}"/>
                </a:ext>
              </a:extLst>
            </p:cNvPr>
            <p:cNvSpPr txBox="1"/>
            <p:nvPr/>
          </p:nvSpPr>
          <p:spPr>
            <a:xfrm>
              <a:off x="5234400" y="1507212"/>
              <a:ext cx="23599186" cy="627831"/>
            </a:xfrm>
            <a:prstGeom prst="rect">
              <a:avLst/>
            </a:prstGeom>
            <a:noFill/>
          </p:spPr>
          <p:txBody>
            <a:bodyPr wrap="square" lIns="0" tIns="0" rIns="0" bIns="0" rtlCol="0">
              <a:spAutoFit/>
            </a:bodyPr>
            <a:lstStyle/>
            <a:p>
              <a:pPr fontAlgn="base">
                <a:spcBef>
                  <a:spcPts val="200"/>
                </a:spcBef>
                <a:spcAft>
                  <a:spcPts val="300"/>
                </a:spcAft>
                <a:buClr>
                  <a:schemeClr val="tx1">
                    <a:lumMod val="50000"/>
                    <a:lumOff val="50000"/>
                  </a:schemeClr>
                </a:buClr>
              </a:pPr>
              <a:r>
                <a:rPr lang="en-US" altLang="ko-KR"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(1</a:t>
              </a:r>
              <a:r>
                <a:rPr lang="ko-KR" altLang="en-US"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차년도</a:t>
              </a:r>
              <a:r>
                <a:rPr lang="en-US" altLang="ko-KR"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 </a:t>
              </a:r>
              <a:r>
                <a:rPr lang="ko-KR" altLang="en-US"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제주지역 맞춤형 안전지원 기술 및 실시간 홍수 위험 추정 기술 개발</a:t>
              </a:r>
              <a:endParaRPr lang="en-US" altLang="ko-KR"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endParaRPr>
            </a:p>
            <a:p>
              <a:pPr fontAlgn="base">
                <a:spcBef>
                  <a:spcPts val="200"/>
                </a:spcBef>
                <a:spcAft>
                  <a:spcPts val="300"/>
                </a:spcAft>
                <a:buClr>
                  <a:schemeClr val="tx1">
                    <a:lumMod val="50000"/>
                    <a:lumOff val="50000"/>
                  </a:schemeClr>
                </a:buClr>
              </a:pPr>
              <a:r>
                <a:rPr lang="en-US" altLang="ko-KR"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(2</a:t>
              </a:r>
              <a:r>
                <a:rPr lang="ko-KR" altLang="en-US"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차년도</a:t>
              </a:r>
              <a:r>
                <a:rPr lang="en-US" altLang="ko-KR"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 </a:t>
              </a:r>
              <a:r>
                <a:rPr lang="ko-KR" altLang="en-US"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실시간 홍수 위험 기반의 안전지원 통합 시스템 개발 및 검증</a:t>
              </a:r>
              <a:endParaRPr lang="en-US" altLang="ko-KR" sz="1200"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endParaRPr>
            </a:p>
            <a:p>
              <a:pPr fontAlgn="base">
                <a:spcBef>
                  <a:spcPts val="200"/>
                </a:spcBef>
                <a:spcAft>
                  <a:spcPts val="300"/>
                </a:spcAft>
                <a:buClr>
                  <a:schemeClr val="tx1">
                    <a:lumMod val="50000"/>
                    <a:lumOff val="50000"/>
                  </a:schemeClr>
                </a:buClr>
              </a:pPr>
              <a:r>
                <a:rPr lang="en-US" altLang="ko-KR" sz="1400" b="1"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sz="1400" b="1"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최종</a:t>
              </a:r>
              <a:r>
                <a:rPr lang="en-US" altLang="ko-KR" sz="1400" b="1"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 </a:t>
              </a:r>
              <a:r>
                <a:rPr lang="ko-KR" altLang="en-US" sz="1400" b="1"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rPr>
                <a:t>제주지역의 실시간 홍수피해 예측과 지역 맞춤형 안전지원 기술 개발</a:t>
              </a:r>
              <a:endParaRPr lang="en-US" altLang="ko-KR" sz="1400" b="1" dirty="0">
                <a:ln>
                  <a:solidFill>
                    <a:schemeClr val="accent1">
                      <a:shade val="50000"/>
                      <a:alpha val="0"/>
                    </a:schemeClr>
                  </a:solidFill>
                </a:ln>
                <a:solidFill>
                  <a:schemeClr val="tx1">
                    <a:lumMod val="85000"/>
                    <a:lumOff val="15000"/>
                  </a:schemeClr>
                </a:solidFill>
                <a:latin typeface="KoPub돋움체 Medium" pitchFamily="18" charset="-127"/>
                <a:ea typeface="KoPub돋움체 Medium" pitchFamily="18" charset="-127"/>
              </a:endParaRPr>
            </a:p>
          </p:txBody>
        </p:sp>
      </p:grpSp>
      <p:grpSp>
        <p:nvGrpSpPr>
          <p:cNvPr id="46" name="그룹 45"/>
          <p:cNvGrpSpPr/>
          <p:nvPr/>
        </p:nvGrpSpPr>
        <p:grpSpPr>
          <a:xfrm>
            <a:off x="250825" y="5289361"/>
            <a:ext cx="8676862" cy="1384995"/>
            <a:chOff x="250828" y="1471775"/>
            <a:chExt cx="28582758" cy="1219527"/>
          </a:xfrm>
        </p:grpSpPr>
        <p:sp>
          <p:nvSpPr>
            <p:cNvPr id="47" name="화살표: 오각형 75">
              <a:extLst>
                <a:ext uri="{FF2B5EF4-FFF2-40B4-BE49-F238E27FC236}">
                  <a16:creationId xmlns:a16="http://schemas.microsoft.com/office/drawing/2014/main" id="{ED230987-2BE0-4FE0-98B3-0C9CCCD11A9C}"/>
                </a:ext>
              </a:extLst>
            </p:cNvPr>
            <p:cNvSpPr/>
            <p:nvPr/>
          </p:nvSpPr>
          <p:spPr>
            <a:xfrm>
              <a:off x="250828" y="1831617"/>
              <a:ext cx="4509171" cy="316989"/>
            </a:xfrm>
            <a:prstGeom prst="roundRect">
              <a:avLst>
                <a:gd name="adj" fmla="val 50000"/>
              </a:avLst>
            </a:prstGeom>
            <a:gradFill>
              <a:gsLst>
                <a:gs pos="0">
                  <a:srgbClr val="0070C0"/>
                </a:gs>
                <a:gs pos="100000">
                  <a:srgbClr val="002060"/>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ln>
                  <a:solidFill>
                    <a:schemeClr val="accent1">
                      <a:shade val="50000"/>
                      <a:alpha val="0"/>
                    </a:schemeClr>
                  </a:solidFill>
                </a:ln>
                <a:latin typeface="KoPub돋움체 Medium" panose="02020603020101020101" pitchFamily="18" charset="-127"/>
                <a:ea typeface="KoPub돋움체 Medium" panose="02020603020101020101" pitchFamily="18" charset="-127"/>
              </a:endParaRPr>
            </a:p>
          </p:txBody>
        </p:sp>
        <p:sp>
          <p:nvSpPr>
            <p:cNvPr id="48" name="TextBox 47">
              <a:extLst>
                <a:ext uri="{FF2B5EF4-FFF2-40B4-BE49-F238E27FC236}">
                  <a16:creationId xmlns:a16="http://schemas.microsoft.com/office/drawing/2014/main" id="{ACABF9FB-C12D-465C-A470-6E543CF628DD}"/>
                </a:ext>
              </a:extLst>
            </p:cNvPr>
            <p:cNvSpPr txBox="1"/>
            <p:nvPr/>
          </p:nvSpPr>
          <p:spPr>
            <a:xfrm>
              <a:off x="969111" y="1870870"/>
              <a:ext cx="2982372" cy="238484"/>
            </a:xfrm>
            <a:prstGeom prst="rect">
              <a:avLst/>
            </a:prstGeom>
            <a:noFill/>
          </p:spPr>
          <p:txBody>
            <a:bodyPr wrap="square" lIns="0" tIns="0" rIns="0" bIns="0" rtlCol="0">
              <a:spAutoFit/>
            </a:bodyPr>
            <a:lstStyle/>
            <a:p>
              <a:pPr indent="0" algn="ctr">
                <a:lnSpc>
                  <a:spcPct val="110000"/>
                </a:lnSpc>
                <a:spcAft>
                  <a:spcPts val="300"/>
                </a:spcAft>
                <a:buClr>
                  <a:schemeClr val="tx1">
                    <a:lumMod val="50000"/>
                    <a:lumOff val="50000"/>
                  </a:schemeClr>
                </a:buClr>
                <a:buNone/>
              </a:pPr>
              <a:r>
                <a:rPr lang="ko-KR" altLang="en-US" sz="1600" dirty="0">
                  <a:ln>
                    <a:solidFill>
                      <a:schemeClr val="accent1">
                        <a:shade val="50000"/>
                        <a:alpha val="0"/>
                      </a:schemeClr>
                    </a:solidFill>
                  </a:ln>
                  <a:solidFill>
                    <a:schemeClr val="bg1"/>
                  </a:solidFill>
                  <a:latin typeface="KoPub돋움체 Medium" panose="02020603020101020101" pitchFamily="18" charset="-127"/>
                  <a:ea typeface="KoPub돋움체 Medium" panose="02020603020101020101" pitchFamily="18" charset="-127"/>
                </a:rPr>
                <a:t>최종성과물</a:t>
              </a:r>
              <a:endParaRPr lang="en-US" altLang="ko-KR" sz="1600" dirty="0">
                <a:ln>
                  <a:solidFill>
                    <a:schemeClr val="accent1">
                      <a:shade val="50000"/>
                      <a:alpha val="0"/>
                    </a:schemeClr>
                  </a:solidFill>
                </a:ln>
                <a:solidFill>
                  <a:schemeClr val="bg1"/>
                </a:solidFill>
                <a:latin typeface="KoPub돋움체 Medium" panose="02020603020101020101" pitchFamily="18" charset="-127"/>
                <a:ea typeface="KoPub돋움체 Medium" panose="02020603020101020101" pitchFamily="18" charset="-127"/>
              </a:endParaRPr>
            </a:p>
          </p:txBody>
        </p:sp>
        <p:sp>
          <p:nvSpPr>
            <p:cNvPr id="49" name="TextBox 48">
              <a:extLst>
                <a:ext uri="{FF2B5EF4-FFF2-40B4-BE49-F238E27FC236}">
                  <a16:creationId xmlns:a16="http://schemas.microsoft.com/office/drawing/2014/main" id="{ACABF9FB-C12D-465C-A470-6E543CF628DD}"/>
                </a:ext>
              </a:extLst>
            </p:cNvPr>
            <p:cNvSpPr txBox="1"/>
            <p:nvPr/>
          </p:nvSpPr>
          <p:spPr>
            <a:xfrm>
              <a:off x="5234400" y="1471775"/>
              <a:ext cx="23599186" cy="1219527"/>
            </a:xfrm>
            <a:prstGeom prst="rect">
              <a:avLst/>
            </a:prstGeom>
            <a:noFill/>
          </p:spPr>
          <p:txBody>
            <a:bodyPr wrap="square" lIns="0" tIns="0" rIns="0" bIns="0" rtlCol="0">
              <a:spAutoFit/>
            </a:bodyPr>
            <a:lstStyle/>
            <a:p>
              <a:pPr marL="107950" indent="-285750" fontAlgn="base">
                <a:lnSpc>
                  <a:spcPct val="150000"/>
                </a:lnSpc>
                <a:buClr>
                  <a:schemeClr val="tx1">
                    <a:lumMod val="50000"/>
                    <a:lumOff val="50000"/>
                  </a:schemeClr>
                </a:buClr>
                <a:buFont typeface="Arial" panose="020B0604020202020204" pitchFamily="34" charset="0"/>
                <a:buChar char="•"/>
              </a:pPr>
              <a:r>
                <a:rPr lang="ko-KR" altLang="en-US"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제주지역 맞춤형 안전지원 기술 </a:t>
              </a:r>
              <a:endParaRPr lang="en-US" altLang="ko-KR"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107950" indent="-285750" fontAlgn="base">
                <a:lnSpc>
                  <a:spcPct val="150000"/>
                </a:lnSpc>
                <a:buClr>
                  <a:schemeClr val="tx1">
                    <a:lumMod val="50000"/>
                    <a:lumOff val="50000"/>
                  </a:schemeClr>
                </a:buClr>
                <a:buFont typeface="Arial" panose="020B0604020202020204" pitchFamily="34" charset="0"/>
                <a:buChar char="•"/>
              </a:pPr>
              <a:r>
                <a:rPr lang="ko-KR" altLang="en-US"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홍수 및 침수 위험지수 산정 모델</a:t>
              </a:r>
              <a:endParaRPr lang="en-US" altLang="ko-KR"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107950" indent="-285750" fontAlgn="base">
                <a:lnSpc>
                  <a:spcPct val="150000"/>
                </a:lnSpc>
                <a:buClr>
                  <a:schemeClr val="tx1">
                    <a:lumMod val="50000"/>
                    <a:lumOff val="50000"/>
                  </a:schemeClr>
                </a:buClr>
                <a:buFont typeface="Arial" panose="020B0604020202020204" pitchFamily="34" charset="0"/>
                <a:buChar char="•"/>
              </a:pPr>
              <a:r>
                <a:rPr lang="ko-KR" altLang="en-US"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실시간 홍수 및 침수 위험 추정 시스템</a:t>
              </a:r>
              <a:endParaRPr lang="en-US" altLang="ko-KR"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a:p>
              <a:pPr marL="107950" indent="-285750" fontAlgn="base">
                <a:lnSpc>
                  <a:spcPct val="150000"/>
                </a:lnSpc>
                <a:buClr>
                  <a:schemeClr val="tx1">
                    <a:lumMod val="50000"/>
                    <a:lumOff val="50000"/>
                  </a:schemeClr>
                </a:buClr>
                <a:buFont typeface="Arial" panose="020B0604020202020204" pitchFamily="34" charset="0"/>
                <a:buChar char="•"/>
              </a:pPr>
              <a:r>
                <a:rPr lang="ko-KR" altLang="en-US"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안전지원 시설 및 통합 시스템 </a:t>
              </a:r>
              <a:endParaRPr lang="en-US" altLang="ko-KR" sz="1500" dirty="0">
                <a:ln>
                  <a:solidFill>
                    <a:schemeClr val="accent1">
                      <a:shade val="50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p:txBody>
        </p:sp>
      </p:grpSp>
      <p:pic>
        <p:nvPicPr>
          <p:cNvPr id="51" name="그림 50" descr="013.png"/>
          <p:cNvPicPr>
            <a:picLocks noChangeAspect="1"/>
          </p:cNvPicPr>
          <p:nvPr/>
        </p:nvPicPr>
        <p:blipFill>
          <a:blip r:embed="rId6" cstate="print"/>
          <a:srcRect l="7397"/>
          <a:stretch>
            <a:fillRect/>
          </a:stretch>
        </p:blipFill>
        <p:spPr>
          <a:xfrm flipH="1">
            <a:off x="6948264" y="4984055"/>
            <a:ext cx="2167840" cy="1757313"/>
          </a:xfrm>
          <a:prstGeom prst="rect">
            <a:avLst/>
          </a:prstGeom>
        </p:spPr>
      </p:pic>
      <p:pic>
        <p:nvPicPr>
          <p:cNvPr id="60" name="그림 59" descr="008.png"/>
          <p:cNvPicPr>
            <a:picLocks noChangeAspect="1"/>
          </p:cNvPicPr>
          <p:nvPr/>
        </p:nvPicPr>
        <p:blipFill>
          <a:blip r:embed="rId7" cstate="print"/>
          <a:stretch>
            <a:fillRect/>
          </a:stretch>
        </p:blipFill>
        <p:spPr>
          <a:xfrm>
            <a:off x="7749000" y="3468756"/>
            <a:ext cx="504000" cy="753669"/>
          </a:xfrm>
          <a:prstGeom prst="rect">
            <a:avLst/>
          </a:prstGeom>
        </p:spPr>
      </p:pic>
      <p:grpSp>
        <p:nvGrpSpPr>
          <p:cNvPr id="73" name="그룹 72"/>
          <p:cNvGrpSpPr/>
          <p:nvPr/>
        </p:nvGrpSpPr>
        <p:grpSpPr>
          <a:xfrm>
            <a:off x="584426" y="3468757"/>
            <a:ext cx="1117148" cy="753668"/>
            <a:chOff x="568407" y="3068960"/>
            <a:chExt cx="1149186" cy="775283"/>
          </a:xfrm>
        </p:grpSpPr>
        <p:pic>
          <p:nvPicPr>
            <p:cNvPr id="59" name="그림 58" descr="008.png"/>
            <p:cNvPicPr>
              <a:picLocks noChangeAspect="1"/>
            </p:cNvPicPr>
            <p:nvPr/>
          </p:nvPicPr>
          <p:blipFill>
            <a:blip r:embed="rId8" cstate="print"/>
            <a:stretch>
              <a:fillRect/>
            </a:stretch>
          </p:blipFill>
          <p:spPr>
            <a:xfrm>
              <a:off x="568407" y="3068960"/>
              <a:ext cx="1149186" cy="673260"/>
            </a:xfrm>
            <a:prstGeom prst="rect">
              <a:avLst/>
            </a:prstGeom>
          </p:spPr>
        </p:pic>
        <p:grpSp>
          <p:nvGrpSpPr>
            <p:cNvPr id="61" name="그룹 60"/>
            <p:cNvGrpSpPr/>
            <p:nvPr/>
          </p:nvGrpSpPr>
          <p:grpSpPr>
            <a:xfrm>
              <a:off x="660016" y="3344089"/>
              <a:ext cx="965968" cy="500154"/>
              <a:chOff x="1574178" y="2541946"/>
              <a:chExt cx="1522121" cy="788117"/>
            </a:xfrm>
          </p:grpSpPr>
          <p:pic>
            <p:nvPicPr>
              <p:cNvPr id="62" name="그림 61" descr="008.png"/>
              <p:cNvPicPr>
                <a:picLocks noChangeAspect="1"/>
              </p:cNvPicPr>
              <p:nvPr/>
            </p:nvPicPr>
            <p:blipFill>
              <a:blip r:embed="rId9" cstate="print"/>
              <a:srcRect l="71561" r="-402"/>
              <a:stretch>
                <a:fillRect/>
              </a:stretch>
            </p:blipFill>
            <p:spPr>
              <a:xfrm>
                <a:off x="2476855" y="2541946"/>
                <a:ext cx="619444" cy="742041"/>
              </a:xfrm>
              <a:prstGeom prst="rect">
                <a:avLst/>
              </a:prstGeom>
            </p:spPr>
          </p:pic>
          <p:pic>
            <p:nvPicPr>
              <p:cNvPr id="63" name="그림 62" descr="008.png"/>
              <p:cNvPicPr>
                <a:picLocks noChangeAspect="1"/>
              </p:cNvPicPr>
              <p:nvPr/>
            </p:nvPicPr>
            <p:blipFill>
              <a:blip r:embed="rId9" cstate="print"/>
              <a:srcRect l="71561" r="-402"/>
              <a:stretch>
                <a:fillRect/>
              </a:stretch>
            </p:blipFill>
            <p:spPr>
              <a:xfrm>
                <a:off x="1574178" y="2541946"/>
                <a:ext cx="619444" cy="742041"/>
              </a:xfrm>
              <a:prstGeom prst="rect">
                <a:avLst/>
              </a:prstGeom>
            </p:spPr>
          </p:pic>
          <p:pic>
            <p:nvPicPr>
              <p:cNvPr id="64" name="그림 63" descr="008.png"/>
              <p:cNvPicPr>
                <a:picLocks noChangeAspect="1"/>
              </p:cNvPicPr>
              <p:nvPr/>
            </p:nvPicPr>
            <p:blipFill>
              <a:blip r:embed="rId9" cstate="print"/>
              <a:srcRect l="35660" r="35499"/>
              <a:stretch>
                <a:fillRect/>
              </a:stretch>
            </p:blipFill>
            <p:spPr>
              <a:xfrm>
                <a:off x="2025175" y="2588022"/>
                <a:ext cx="619444" cy="742041"/>
              </a:xfrm>
              <a:prstGeom prst="rect">
                <a:avLst/>
              </a:prstGeom>
            </p:spPr>
          </p:pic>
        </p:grpSp>
      </p:grpSp>
      <p:grpSp>
        <p:nvGrpSpPr>
          <p:cNvPr id="65" name="그룹 64"/>
          <p:cNvGrpSpPr/>
          <p:nvPr/>
        </p:nvGrpSpPr>
        <p:grpSpPr>
          <a:xfrm>
            <a:off x="5201816" y="3485191"/>
            <a:ext cx="1026368" cy="737234"/>
            <a:chOff x="585893" y="2584962"/>
            <a:chExt cx="1608667" cy="1155496"/>
          </a:xfrm>
        </p:grpSpPr>
        <p:pic>
          <p:nvPicPr>
            <p:cNvPr id="66" name="그림 65" descr="023.png"/>
            <p:cNvPicPr>
              <a:picLocks noChangeAspect="1"/>
            </p:cNvPicPr>
            <p:nvPr/>
          </p:nvPicPr>
          <p:blipFill>
            <a:blip r:embed="rId10" cstate="print"/>
            <a:stretch>
              <a:fillRect/>
            </a:stretch>
          </p:blipFill>
          <p:spPr>
            <a:xfrm>
              <a:off x="585893" y="2584962"/>
              <a:ext cx="1049103" cy="1117505"/>
            </a:xfrm>
            <a:prstGeom prst="rect">
              <a:avLst/>
            </a:prstGeom>
          </p:spPr>
        </p:pic>
        <p:pic>
          <p:nvPicPr>
            <p:cNvPr id="67" name="그림 66" descr="004.png"/>
            <p:cNvPicPr>
              <a:picLocks noChangeAspect="1"/>
            </p:cNvPicPr>
            <p:nvPr/>
          </p:nvPicPr>
          <p:blipFill>
            <a:blip r:embed="rId11" cstate="print"/>
            <a:srcRect l="46846" r="29231"/>
            <a:stretch>
              <a:fillRect/>
            </a:stretch>
          </p:blipFill>
          <p:spPr>
            <a:xfrm>
              <a:off x="824052" y="2927539"/>
              <a:ext cx="1370508" cy="812919"/>
            </a:xfrm>
            <a:prstGeom prst="rect">
              <a:avLst/>
            </a:prstGeom>
          </p:spPr>
        </p:pic>
      </p:grpSp>
      <p:pic>
        <p:nvPicPr>
          <p:cNvPr id="68" name="그림 67" descr="001.png"/>
          <p:cNvPicPr>
            <a:picLocks noChangeAspect="1"/>
          </p:cNvPicPr>
          <p:nvPr/>
        </p:nvPicPr>
        <p:blipFill>
          <a:blip r:embed="rId12" cstate="print"/>
          <a:stretch>
            <a:fillRect/>
          </a:stretch>
        </p:blipFill>
        <p:spPr>
          <a:xfrm>
            <a:off x="3001134" y="3457836"/>
            <a:ext cx="855732" cy="764589"/>
          </a:xfrm>
          <a:prstGeom prst="rect">
            <a:avLst/>
          </a:prstGeom>
        </p:spPr>
      </p:pic>
      <p:sp>
        <p:nvSpPr>
          <p:cNvPr id="69" name="TextBox 68">
            <a:extLst>
              <a:ext uri="{FF2B5EF4-FFF2-40B4-BE49-F238E27FC236}">
                <a16:creationId xmlns:a16="http://schemas.microsoft.com/office/drawing/2014/main" id="{ACABF9FB-C12D-465C-A470-6E543CF628DD}"/>
              </a:ext>
            </a:extLst>
          </p:cNvPr>
          <p:cNvSpPr txBox="1"/>
          <p:nvPr/>
        </p:nvSpPr>
        <p:spPr>
          <a:xfrm>
            <a:off x="206896" y="3068960"/>
            <a:ext cx="1872208" cy="270843"/>
          </a:xfrm>
          <a:prstGeom prst="rect">
            <a:avLst/>
          </a:prstGeom>
          <a:noFill/>
        </p:spPr>
        <p:txBody>
          <a:bodyPr wrap="square" lIns="0" tIns="0" rIns="0" bIns="0" rtlCol="0">
            <a:spAutoFit/>
          </a:bodyPr>
          <a:lstStyle/>
          <a:p>
            <a:pPr algn="ctr" fontAlgn="base">
              <a:lnSpc>
                <a:spcPct val="110000"/>
              </a:lnSpc>
              <a:spcAft>
                <a:spcPts val="300"/>
              </a:spcAft>
              <a:buClr>
                <a:schemeClr val="tx1">
                  <a:lumMod val="50000"/>
                  <a:lumOff val="50000"/>
                </a:schemeClr>
              </a:buClr>
              <a:buSzPct val="100000"/>
            </a:pPr>
            <a:r>
              <a:rPr lang="ko-KR" altLang="en-US" sz="1600" dirty="0">
                <a:ln>
                  <a:solidFill>
                    <a:schemeClr val="accent1">
                      <a:shade val="50000"/>
                      <a:alpha val="0"/>
                    </a:schemeClr>
                  </a:solidFill>
                </a:ln>
                <a:solidFill>
                  <a:srgbClr val="0070C0"/>
                </a:solidFill>
                <a:latin typeface="KoPub돋움체 Bold" panose="02020603020101020101" pitchFamily="18" charset="-127"/>
                <a:ea typeface="KoPub돋움체 Bold" panose="02020603020101020101" pitchFamily="18" charset="-127"/>
                <a:sym typeface="Arial"/>
              </a:rPr>
              <a:t>주관기관</a:t>
            </a:r>
            <a:r>
              <a:rPr lang="en-US" altLang="ko-KR" sz="1600" dirty="0">
                <a:ln>
                  <a:solidFill>
                    <a:schemeClr val="accent1">
                      <a:shade val="50000"/>
                      <a:alpha val="0"/>
                    </a:schemeClr>
                  </a:solidFill>
                </a:ln>
                <a:solidFill>
                  <a:srgbClr val="0070C0"/>
                </a:solidFill>
                <a:latin typeface="KoPub돋움체 Bold" panose="02020603020101020101" pitchFamily="18" charset="-127"/>
                <a:ea typeface="KoPub돋움체 Bold" panose="02020603020101020101" pitchFamily="18" charset="-127"/>
                <a:sym typeface="Arial"/>
              </a:rPr>
              <a:t> </a:t>
            </a:r>
            <a:r>
              <a:rPr lang="ko-KR" altLang="en-US" sz="1600" dirty="0">
                <a:ln>
                  <a:solidFill>
                    <a:schemeClr val="accent1">
                      <a:shade val="50000"/>
                      <a:alpha val="0"/>
                    </a:schemeClr>
                  </a:solidFill>
                </a:ln>
                <a:solidFill>
                  <a:srgbClr val="0070C0"/>
                </a:solidFill>
                <a:latin typeface="KoPub돋움체 Bold" panose="02020603020101020101" pitchFamily="18" charset="-127"/>
                <a:ea typeface="KoPub돋움체 Bold" panose="02020603020101020101" pitchFamily="18" charset="-127"/>
                <a:sym typeface="Arial"/>
              </a:rPr>
              <a:t>및 책임자</a:t>
            </a:r>
          </a:p>
        </p:txBody>
      </p:sp>
      <p:sp>
        <p:nvSpPr>
          <p:cNvPr id="70" name="TextBox 69">
            <a:extLst>
              <a:ext uri="{FF2B5EF4-FFF2-40B4-BE49-F238E27FC236}">
                <a16:creationId xmlns:a16="http://schemas.microsoft.com/office/drawing/2014/main" id="{ACABF9FB-C12D-465C-A470-6E543CF628DD}"/>
              </a:ext>
            </a:extLst>
          </p:cNvPr>
          <p:cNvSpPr txBox="1"/>
          <p:nvPr/>
        </p:nvSpPr>
        <p:spPr>
          <a:xfrm>
            <a:off x="2492896" y="3068960"/>
            <a:ext cx="1872208" cy="270843"/>
          </a:xfrm>
          <a:prstGeom prst="rect">
            <a:avLst/>
          </a:prstGeom>
          <a:noFill/>
        </p:spPr>
        <p:txBody>
          <a:bodyPr wrap="square" lIns="0" tIns="0" rIns="0" bIns="0" rtlCol="0">
            <a:spAutoFit/>
          </a:bodyPr>
          <a:lstStyle/>
          <a:p>
            <a:pPr algn="ctr" fontAlgn="base">
              <a:lnSpc>
                <a:spcPct val="110000"/>
              </a:lnSpc>
              <a:spcAft>
                <a:spcPts val="300"/>
              </a:spcAft>
              <a:buClr>
                <a:schemeClr val="tx1">
                  <a:lumMod val="50000"/>
                  <a:lumOff val="50000"/>
                </a:schemeClr>
              </a:buClr>
              <a:buSzPct val="100000"/>
            </a:pPr>
            <a:r>
              <a:rPr lang="ko-KR" altLang="en-US" sz="1600" dirty="0">
                <a:ln>
                  <a:solidFill>
                    <a:schemeClr val="accent1">
                      <a:shade val="50000"/>
                      <a:alpha val="0"/>
                    </a:schemeClr>
                  </a:solidFill>
                </a:ln>
                <a:solidFill>
                  <a:srgbClr val="0070C0"/>
                </a:solidFill>
                <a:latin typeface="KoPub돋움체 Bold" panose="02020603020101020101" pitchFamily="18" charset="-127"/>
                <a:ea typeface="KoPub돋움체 Bold" panose="02020603020101020101" pitchFamily="18" charset="-127"/>
                <a:sym typeface="Arial"/>
              </a:rPr>
              <a:t>연구기간</a:t>
            </a:r>
          </a:p>
        </p:txBody>
      </p:sp>
      <p:sp>
        <p:nvSpPr>
          <p:cNvPr id="71" name="TextBox 70">
            <a:extLst>
              <a:ext uri="{FF2B5EF4-FFF2-40B4-BE49-F238E27FC236}">
                <a16:creationId xmlns:a16="http://schemas.microsoft.com/office/drawing/2014/main" id="{ACABF9FB-C12D-465C-A470-6E543CF628DD}"/>
              </a:ext>
            </a:extLst>
          </p:cNvPr>
          <p:cNvSpPr txBox="1"/>
          <p:nvPr/>
        </p:nvSpPr>
        <p:spPr>
          <a:xfrm>
            <a:off x="4778896" y="3068960"/>
            <a:ext cx="1872208" cy="270843"/>
          </a:xfrm>
          <a:prstGeom prst="rect">
            <a:avLst/>
          </a:prstGeom>
          <a:noFill/>
        </p:spPr>
        <p:txBody>
          <a:bodyPr wrap="square" lIns="0" tIns="0" rIns="0" bIns="0" rtlCol="0">
            <a:spAutoFit/>
          </a:bodyPr>
          <a:lstStyle/>
          <a:p>
            <a:pPr algn="ctr" fontAlgn="base">
              <a:lnSpc>
                <a:spcPct val="110000"/>
              </a:lnSpc>
              <a:spcAft>
                <a:spcPts val="300"/>
              </a:spcAft>
              <a:buClr>
                <a:schemeClr val="tx1">
                  <a:lumMod val="50000"/>
                  <a:lumOff val="50000"/>
                </a:schemeClr>
              </a:buClr>
              <a:buSzPct val="100000"/>
            </a:pPr>
            <a:r>
              <a:rPr lang="ko-KR" altLang="en-US" sz="1600" dirty="0">
                <a:ln>
                  <a:solidFill>
                    <a:schemeClr val="accent1">
                      <a:shade val="50000"/>
                      <a:alpha val="0"/>
                    </a:schemeClr>
                  </a:solidFill>
                </a:ln>
                <a:solidFill>
                  <a:srgbClr val="0070C0"/>
                </a:solidFill>
                <a:latin typeface="KoPub돋움체 Bold" panose="02020603020101020101" pitchFamily="18" charset="-127"/>
                <a:ea typeface="KoPub돋움체 Bold" panose="02020603020101020101" pitchFamily="18" charset="-127"/>
                <a:sym typeface="Arial"/>
              </a:rPr>
              <a:t>연구개발비</a:t>
            </a:r>
          </a:p>
        </p:txBody>
      </p:sp>
      <p:sp>
        <p:nvSpPr>
          <p:cNvPr id="72" name="TextBox 71">
            <a:extLst>
              <a:ext uri="{FF2B5EF4-FFF2-40B4-BE49-F238E27FC236}">
                <a16:creationId xmlns:a16="http://schemas.microsoft.com/office/drawing/2014/main" id="{ACABF9FB-C12D-465C-A470-6E543CF628DD}"/>
              </a:ext>
            </a:extLst>
          </p:cNvPr>
          <p:cNvSpPr txBox="1"/>
          <p:nvPr/>
        </p:nvSpPr>
        <p:spPr>
          <a:xfrm>
            <a:off x="7064896" y="3068960"/>
            <a:ext cx="1872208" cy="270843"/>
          </a:xfrm>
          <a:prstGeom prst="rect">
            <a:avLst/>
          </a:prstGeom>
          <a:noFill/>
        </p:spPr>
        <p:txBody>
          <a:bodyPr wrap="square" lIns="0" tIns="0" rIns="0" bIns="0" rtlCol="0">
            <a:spAutoFit/>
          </a:bodyPr>
          <a:lstStyle/>
          <a:p>
            <a:pPr algn="ctr" fontAlgn="base">
              <a:lnSpc>
                <a:spcPct val="110000"/>
              </a:lnSpc>
              <a:spcAft>
                <a:spcPts val="300"/>
              </a:spcAft>
              <a:buClr>
                <a:schemeClr val="tx1">
                  <a:lumMod val="50000"/>
                  <a:lumOff val="50000"/>
                </a:schemeClr>
              </a:buClr>
              <a:buSzPct val="100000"/>
            </a:pPr>
            <a:r>
              <a:rPr lang="ko-KR" altLang="en-US" sz="1600" dirty="0">
                <a:ln>
                  <a:solidFill>
                    <a:schemeClr val="accent1">
                      <a:shade val="50000"/>
                      <a:alpha val="0"/>
                    </a:schemeClr>
                  </a:solidFill>
                </a:ln>
                <a:solidFill>
                  <a:srgbClr val="0070C0"/>
                </a:solidFill>
                <a:latin typeface="KoPub돋움체 Bold" panose="02020603020101020101" pitchFamily="18" charset="-127"/>
                <a:ea typeface="KoPub돋움체 Bold" panose="02020603020101020101" pitchFamily="18" charset="-127"/>
                <a:sym typeface="Arial"/>
              </a:rPr>
              <a:t>과제의 성격</a:t>
            </a:r>
          </a:p>
        </p:txBody>
      </p:sp>
      <p:sp>
        <p:nvSpPr>
          <p:cNvPr id="74" name="TextBox 73">
            <a:extLst>
              <a:ext uri="{FF2B5EF4-FFF2-40B4-BE49-F238E27FC236}">
                <a16:creationId xmlns:a16="http://schemas.microsoft.com/office/drawing/2014/main" id="{ACABF9FB-C12D-465C-A470-6E543CF628DD}"/>
              </a:ext>
            </a:extLst>
          </p:cNvPr>
          <p:cNvSpPr txBox="1"/>
          <p:nvPr/>
        </p:nvSpPr>
        <p:spPr>
          <a:xfrm>
            <a:off x="206896" y="4404920"/>
            <a:ext cx="1872208" cy="487313"/>
          </a:xfrm>
          <a:prstGeom prst="rect">
            <a:avLst/>
          </a:prstGeom>
          <a:noFill/>
        </p:spPr>
        <p:txBody>
          <a:bodyPr wrap="square" lIns="0" tIns="0" rIns="0" bIns="0" rtlCol="0">
            <a:spAutoFit/>
          </a:bodyPr>
          <a:lstStyle/>
          <a:p>
            <a:pPr lvl="0" algn="ctr" defTabSz="914400">
              <a:spcAft>
                <a:spcPts val="200"/>
              </a:spcAft>
              <a:buClr>
                <a:srgbClr val="000000"/>
              </a:buClr>
              <a:defRPr/>
            </a:pPr>
            <a:r>
              <a:rPr kumimoji="1" lang="ko-KR" altLang="en-US"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제주연구원</a:t>
            </a:r>
            <a:r>
              <a:rPr kumimoji="1" lang="ko-KR" altLang="en-US" sz="14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 </a:t>
            </a:r>
            <a:endParaRPr kumimoji="1" lang="en-US" altLang="ko-KR" sz="14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endParaRPr>
          </a:p>
          <a:p>
            <a:pPr lvl="0" algn="ctr" defTabSz="914400">
              <a:spcAft>
                <a:spcPts val="200"/>
              </a:spcAft>
              <a:buClr>
                <a:srgbClr val="000000"/>
              </a:buClr>
              <a:defRPr/>
            </a:pPr>
            <a:r>
              <a:rPr kumimoji="1" lang="ko-KR" altLang="en-US"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박   창   열</a:t>
            </a:r>
          </a:p>
        </p:txBody>
      </p:sp>
      <p:sp>
        <p:nvSpPr>
          <p:cNvPr id="75" name="TextBox 74">
            <a:extLst>
              <a:ext uri="{FF2B5EF4-FFF2-40B4-BE49-F238E27FC236}">
                <a16:creationId xmlns:a16="http://schemas.microsoft.com/office/drawing/2014/main" id="{ACABF9FB-C12D-465C-A470-6E543CF628DD}"/>
              </a:ext>
            </a:extLst>
          </p:cNvPr>
          <p:cNvSpPr txBox="1"/>
          <p:nvPr/>
        </p:nvSpPr>
        <p:spPr>
          <a:xfrm>
            <a:off x="2286000" y="4389531"/>
            <a:ext cx="2286000" cy="518091"/>
          </a:xfrm>
          <a:prstGeom prst="rect">
            <a:avLst/>
          </a:prstGeom>
          <a:noFill/>
        </p:spPr>
        <p:txBody>
          <a:bodyPr wrap="square" lIns="0" tIns="0" rIns="0" bIns="0" rtlCol="0">
            <a:spAutoFit/>
          </a:bodyPr>
          <a:lstStyle/>
          <a:p>
            <a:pPr lvl="0" algn="ctr" fontAlgn="base">
              <a:spcAft>
                <a:spcPts val="200"/>
              </a:spcAft>
              <a:buClr>
                <a:schemeClr val="tx1">
                  <a:lumMod val="50000"/>
                  <a:lumOff val="50000"/>
                </a:schemeClr>
              </a:buClr>
              <a:buSzPct val="100000"/>
              <a:defRPr/>
            </a:pPr>
            <a:r>
              <a:rPr kumimoji="1" lang="en-US" altLang="ko-KR"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2023</a:t>
            </a:r>
            <a:r>
              <a:rPr kumimoji="1" lang="ko-KR" altLang="en-US"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년 </a:t>
            </a:r>
            <a:r>
              <a:rPr kumimoji="1" lang="en-US" altLang="ko-KR"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4</a:t>
            </a:r>
            <a:r>
              <a:rPr kumimoji="1" lang="ko-KR" altLang="en-US"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월 </a:t>
            </a:r>
            <a:r>
              <a:rPr kumimoji="1" lang="en-US" altLang="ko-KR"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 </a:t>
            </a:r>
          </a:p>
          <a:p>
            <a:pPr lvl="0" algn="ctr" fontAlgn="base">
              <a:spcAft>
                <a:spcPts val="200"/>
              </a:spcAft>
              <a:buClr>
                <a:schemeClr val="tx1">
                  <a:lumMod val="50000"/>
                  <a:lumOff val="50000"/>
                </a:schemeClr>
              </a:buClr>
              <a:buSzPct val="100000"/>
              <a:defRPr/>
            </a:pPr>
            <a:r>
              <a:rPr kumimoji="1" lang="en-US" altLang="ko-KR"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2024</a:t>
            </a:r>
            <a:r>
              <a:rPr kumimoji="1" lang="ko-KR" altLang="en-US"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년 </a:t>
            </a:r>
            <a:r>
              <a:rPr kumimoji="1" lang="en-US" altLang="ko-KR"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12</a:t>
            </a:r>
            <a:r>
              <a:rPr kumimoji="1" lang="ko-KR" altLang="en-US" sz="1600" kern="0" spc="-10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월</a:t>
            </a:r>
            <a:r>
              <a:rPr lang="ko-KR" altLang="en-US" sz="1600" spc="-1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sym typeface="Arial"/>
              </a:rPr>
              <a:t> </a:t>
            </a: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(1</a:t>
            </a:r>
            <a:r>
              <a:rPr kumimoji="1" lang="ko-KR" altLang="en-US"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년 </a:t>
            </a: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9</a:t>
            </a:r>
            <a:r>
              <a:rPr kumimoji="1" lang="ko-KR" altLang="en-US"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개월</a:t>
            </a: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a:t>
            </a:r>
          </a:p>
        </p:txBody>
      </p:sp>
      <p:sp>
        <p:nvSpPr>
          <p:cNvPr id="76" name="TextBox 75">
            <a:extLst>
              <a:ext uri="{FF2B5EF4-FFF2-40B4-BE49-F238E27FC236}">
                <a16:creationId xmlns:a16="http://schemas.microsoft.com/office/drawing/2014/main" id="{ACABF9FB-C12D-465C-A470-6E543CF628DD}"/>
              </a:ext>
            </a:extLst>
          </p:cNvPr>
          <p:cNvSpPr txBox="1"/>
          <p:nvPr/>
        </p:nvSpPr>
        <p:spPr>
          <a:xfrm>
            <a:off x="4778896" y="4420309"/>
            <a:ext cx="1872208" cy="456535"/>
          </a:xfrm>
          <a:prstGeom prst="rect">
            <a:avLst/>
          </a:prstGeom>
          <a:noFill/>
        </p:spPr>
        <p:txBody>
          <a:bodyPr wrap="square" lIns="0" tIns="0" rIns="0" bIns="0" rtlCol="0">
            <a:spAutoFit/>
          </a:bodyPr>
          <a:lstStyle/>
          <a:p>
            <a:pPr algn="ctr" fontAlgn="base">
              <a:spcAft>
                <a:spcPts val="200"/>
              </a:spcAft>
              <a:buClr>
                <a:schemeClr val="tx1">
                  <a:lumMod val="50000"/>
                  <a:lumOff val="50000"/>
                </a:schemeClr>
              </a:buClr>
              <a:buSzPct val="100000"/>
              <a:defRPr/>
            </a:pPr>
            <a:r>
              <a:rPr kumimoji="1" lang="ko-KR" altLang="en-US"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총 </a:t>
            </a:r>
            <a:r>
              <a:rPr kumimoji="1" lang="en-US" altLang="ko-KR"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8.25</a:t>
            </a:r>
            <a:r>
              <a:rPr kumimoji="1" lang="ko-KR" altLang="en-US" sz="1600" kern="0" dirty="0" err="1">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억원</a:t>
            </a:r>
            <a:endParaRPr kumimoji="1" lang="en-US" altLang="ko-KR"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endParaRPr>
          </a:p>
          <a:p>
            <a:pPr algn="ctr" fontAlgn="base">
              <a:spcAft>
                <a:spcPts val="200"/>
              </a:spcAft>
              <a:buClr>
                <a:schemeClr val="tx1">
                  <a:lumMod val="50000"/>
                  <a:lumOff val="50000"/>
                </a:schemeClr>
              </a:buClr>
              <a:buSzPct val="100000"/>
              <a:defRPr/>
            </a:pP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(1</a:t>
            </a:r>
            <a:r>
              <a:rPr kumimoji="1" lang="ko-KR" altLang="en-US"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차년도</a:t>
            </a: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a:t>
            </a:r>
            <a:r>
              <a:rPr kumimoji="1" lang="ko-KR" altLang="en-US"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 </a:t>
            </a: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3.75</a:t>
            </a:r>
            <a:r>
              <a:rPr kumimoji="1" lang="ko-KR" altLang="en-US" sz="1200" kern="0" dirty="0" err="1">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억원</a:t>
            </a:r>
            <a:r>
              <a:rPr kumimoji="1" lang="en-US" altLang="ko-KR" sz="1200" kern="0" dirty="0">
                <a:ln>
                  <a:solidFill>
                    <a:srgbClr val="000000">
                      <a:alpha val="0"/>
                    </a:srgbClr>
                  </a:solidFill>
                </a:ln>
                <a:solidFill>
                  <a:srgbClr val="141414"/>
                </a:solidFill>
                <a:latin typeface="KoPub돋움체 Medium" pitchFamily="18" charset="-127"/>
                <a:ea typeface="KoPub돋움체 Medium" pitchFamily="18" charset="-127"/>
                <a:cs typeface="Arial" panose="020B0604020202020204" pitchFamily="34" charset="0"/>
                <a:sym typeface="Arial"/>
              </a:rPr>
              <a:t>)</a:t>
            </a:r>
          </a:p>
        </p:txBody>
      </p:sp>
      <p:sp>
        <p:nvSpPr>
          <p:cNvPr id="77" name="TextBox 76">
            <a:extLst>
              <a:ext uri="{FF2B5EF4-FFF2-40B4-BE49-F238E27FC236}">
                <a16:creationId xmlns:a16="http://schemas.microsoft.com/office/drawing/2014/main" id="{ACABF9FB-C12D-465C-A470-6E543CF628DD}"/>
              </a:ext>
            </a:extLst>
          </p:cNvPr>
          <p:cNvSpPr txBox="1"/>
          <p:nvPr/>
        </p:nvSpPr>
        <p:spPr>
          <a:xfrm>
            <a:off x="6948264" y="4416306"/>
            <a:ext cx="2051208" cy="518091"/>
          </a:xfrm>
          <a:prstGeom prst="rect">
            <a:avLst/>
          </a:prstGeom>
          <a:noFill/>
        </p:spPr>
        <p:txBody>
          <a:bodyPr wrap="square" lIns="0" tIns="0" rIns="0" bIns="0" rtlCol="0">
            <a:spAutoFit/>
          </a:bodyPr>
          <a:lstStyle/>
          <a:p>
            <a:pPr lvl="0" algn="ctr" defTabSz="914400">
              <a:spcAft>
                <a:spcPts val="200"/>
              </a:spcAft>
              <a:buClr>
                <a:srgbClr val="000000"/>
              </a:buClr>
              <a:defRPr/>
            </a:pPr>
            <a:r>
              <a:rPr kumimoji="1" lang="ko-KR" altLang="en-US"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지역문제 </a:t>
            </a:r>
            <a:r>
              <a:rPr kumimoji="1" lang="en-US" altLang="ko-KR"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Wingdings" panose="05000000000000000000" pitchFamily="2" charset="2"/>
              </a:rPr>
              <a:t></a:t>
            </a:r>
            <a:r>
              <a:rPr kumimoji="1" lang="ko-KR" altLang="en-US"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 스스로 해결</a:t>
            </a:r>
            <a:endParaRPr kumimoji="1" lang="en-US" altLang="ko-KR"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endParaRPr>
          </a:p>
          <a:p>
            <a:pPr lvl="0" algn="ctr" defTabSz="914400">
              <a:spcAft>
                <a:spcPts val="200"/>
              </a:spcAft>
              <a:buClr>
                <a:srgbClr val="000000"/>
              </a:buClr>
              <a:defRPr/>
            </a:pPr>
            <a:r>
              <a:rPr kumimoji="1" lang="en-US" altLang="ko-KR"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a:t>
            </a:r>
            <a:r>
              <a:rPr kumimoji="1" lang="ko-KR" altLang="en-US"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지역맞춤형 연구개발</a:t>
            </a:r>
            <a:r>
              <a:rPr kumimoji="1" lang="en-US" altLang="ko-KR"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rPr>
              <a:t>)</a:t>
            </a:r>
            <a:endParaRPr kumimoji="1" lang="ko-KR" altLang="en-US" sz="1600" kern="0" dirty="0">
              <a:ln>
                <a:solidFill>
                  <a:srgbClr val="000000">
                    <a:alpha val="0"/>
                  </a:srgbClr>
                </a:solidFill>
              </a:ln>
              <a:solidFill>
                <a:srgbClr val="141414"/>
              </a:solidFill>
              <a:latin typeface="KoPub돋움체 Bold" panose="00000800000000000000" pitchFamily="2" charset="-127"/>
              <a:ea typeface="KoPub돋움체 Bold" panose="00000800000000000000" pitchFamily="2" charset="-127"/>
              <a:cs typeface="Arial" panose="020B0604020202020204" pitchFamily="34" charset="0"/>
              <a:sym typeface="Arial"/>
            </a:endParaRPr>
          </a:p>
        </p:txBody>
      </p:sp>
      <p:cxnSp>
        <p:nvCxnSpPr>
          <p:cNvPr id="79" name="직선 연결선 78"/>
          <p:cNvCxnSpPr/>
          <p:nvPr/>
        </p:nvCxnSpPr>
        <p:spPr>
          <a:xfrm>
            <a:off x="2286000" y="3001371"/>
            <a:ext cx="0" cy="1980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직선 연결선 79"/>
          <p:cNvCxnSpPr/>
          <p:nvPr/>
        </p:nvCxnSpPr>
        <p:spPr>
          <a:xfrm>
            <a:off x="4572000" y="3001371"/>
            <a:ext cx="0" cy="1980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직선 연결선 80"/>
          <p:cNvCxnSpPr/>
          <p:nvPr/>
        </p:nvCxnSpPr>
        <p:spPr>
          <a:xfrm>
            <a:off x="6858000" y="3001371"/>
            <a:ext cx="0" cy="198000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401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2E34-C02D-B64B-FBE0-4FD07F50ACE5}"/>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4EC0B175-4B7B-6E2C-9E46-6FA406C17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B931BDBB-8DD0-0DEC-1F6A-DBAECEACECD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6E3E2A48-C936-046D-4135-152843873BF6}"/>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8C305F-C32C-26A5-1148-CA353A9AB62B}"/>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3" name="Slide Number Placeholder 4">
            <a:extLst>
              <a:ext uri="{FF2B5EF4-FFF2-40B4-BE49-F238E27FC236}">
                <a16:creationId xmlns:a16="http://schemas.microsoft.com/office/drawing/2014/main" id="{F319DB6F-03F9-25F3-FEDE-2E348D094930}"/>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30</a:t>
            </a:fld>
            <a:endParaRPr lang="ko-KR" altLang="en-US" dirty="0"/>
          </a:p>
        </p:txBody>
      </p:sp>
      <p:grpSp>
        <p:nvGrpSpPr>
          <p:cNvPr id="46" name="그룹 45">
            <a:extLst>
              <a:ext uri="{FF2B5EF4-FFF2-40B4-BE49-F238E27FC236}">
                <a16:creationId xmlns:a16="http://schemas.microsoft.com/office/drawing/2014/main" id="{F784BE7D-7BFD-7F3F-A9D9-440F89EE1D34}"/>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D1DCBBFF-BA74-DBAD-86E1-5C19AD405152}"/>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C22B0D9D-BB24-2EB0-134E-D366CF4752B0}"/>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65907EBE-8FFF-700F-0FBD-8BCAEB91E73B}"/>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CBA7127F-D851-84FA-92D9-22FF078627A3}"/>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FEAB7DF5-6EDE-0C6D-FBA9-8BB0CF2C10C5}"/>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2CCA6F37-897D-5D29-DCA1-AFBD07B16DFA}"/>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5AB509AF-17B9-A944-86A4-368C0DF99710}"/>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cxnSp>
        <p:nvCxnSpPr>
          <p:cNvPr id="17" name="직선 연결선 16"/>
          <p:cNvCxnSpPr/>
          <p:nvPr/>
        </p:nvCxnSpPr>
        <p:spPr>
          <a:xfrm flipV="1">
            <a:off x="323528" y="1025218"/>
            <a:ext cx="8568952" cy="716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그림 1">
            <a:extLst>
              <a:ext uri="{FF2B5EF4-FFF2-40B4-BE49-F238E27FC236}">
                <a16:creationId xmlns:a16="http://schemas.microsoft.com/office/drawing/2014/main" id="{043C0A4F-35FE-0CFC-A2E0-D3E770864647}"/>
              </a:ext>
            </a:extLst>
          </p:cNvPr>
          <p:cNvPicPr>
            <a:picLocks noChangeAspect="1"/>
          </p:cNvPicPr>
          <p:nvPr/>
        </p:nvPicPr>
        <p:blipFill>
          <a:blip r:embed="rId4"/>
          <a:srcRect b="91025"/>
          <a:stretch/>
        </p:blipFill>
        <p:spPr>
          <a:xfrm>
            <a:off x="296436" y="1000316"/>
            <a:ext cx="8640000" cy="434250"/>
          </a:xfrm>
          <a:prstGeom prst="rect">
            <a:avLst/>
          </a:prstGeom>
        </p:spPr>
      </p:pic>
      <p:pic>
        <p:nvPicPr>
          <p:cNvPr id="4" name="Google Shape;98;p18">
            <a:extLst>
              <a:ext uri="{FF2B5EF4-FFF2-40B4-BE49-F238E27FC236}">
                <a16:creationId xmlns:a16="http://schemas.microsoft.com/office/drawing/2014/main" id="{95404FF7-9D41-5796-6D6F-DE707FFB913F}"/>
              </a:ext>
            </a:extLst>
          </p:cNvPr>
          <p:cNvPicPr preferRelativeResize="0"/>
          <p:nvPr/>
        </p:nvPicPr>
        <p:blipFill>
          <a:blip r:embed="rId5">
            <a:alphaModFix/>
          </a:blip>
          <a:stretch>
            <a:fillRect/>
          </a:stretch>
        </p:blipFill>
        <p:spPr>
          <a:xfrm>
            <a:off x="6804255" y="3767865"/>
            <a:ext cx="1294661" cy="1809569"/>
          </a:xfrm>
          <a:prstGeom prst="rect">
            <a:avLst/>
          </a:prstGeom>
          <a:noFill/>
          <a:ln>
            <a:noFill/>
          </a:ln>
        </p:spPr>
      </p:pic>
      <p:pic>
        <p:nvPicPr>
          <p:cNvPr id="5" name="Google Shape;99;p18">
            <a:extLst>
              <a:ext uri="{FF2B5EF4-FFF2-40B4-BE49-F238E27FC236}">
                <a16:creationId xmlns:a16="http://schemas.microsoft.com/office/drawing/2014/main" id="{66BF983A-10FB-340A-B76D-41E54D6C926C}"/>
              </a:ext>
            </a:extLst>
          </p:cNvPr>
          <p:cNvPicPr preferRelativeResize="0"/>
          <p:nvPr/>
        </p:nvPicPr>
        <p:blipFill>
          <a:blip r:embed="rId6">
            <a:alphaModFix/>
          </a:blip>
          <a:stretch>
            <a:fillRect/>
          </a:stretch>
        </p:blipFill>
        <p:spPr>
          <a:xfrm>
            <a:off x="7760919" y="4257115"/>
            <a:ext cx="1253112" cy="1809569"/>
          </a:xfrm>
          <a:prstGeom prst="rect">
            <a:avLst/>
          </a:prstGeom>
          <a:noFill/>
          <a:ln>
            <a:noFill/>
          </a:ln>
        </p:spPr>
      </p:pic>
      <p:sp>
        <p:nvSpPr>
          <p:cNvPr id="14" name="TextBox 13">
            <a:extLst>
              <a:ext uri="{FF2B5EF4-FFF2-40B4-BE49-F238E27FC236}">
                <a16:creationId xmlns:a16="http://schemas.microsoft.com/office/drawing/2014/main" id="{CA5C31BD-2AF5-94F0-838F-3089FF7B07CD}"/>
              </a:ext>
            </a:extLst>
          </p:cNvPr>
          <p:cNvSpPr txBox="1"/>
          <p:nvPr/>
        </p:nvSpPr>
        <p:spPr>
          <a:xfrm>
            <a:off x="6799450" y="6125234"/>
            <a:ext cx="2225143" cy="400110"/>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err="1">
                <a:ln>
                  <a:solidFill>
                    <a:sysClr val="windowText" lastClr="000000">
                      <a:alpha val="0"/>
                    </a:sysClr>
                  </a:solidFill>
                </a:ln>
                <a:latin typeface="+mn-ea"/>
              </a:rPr>
              <a:t>토지피복도</a:t>
            </a:r>
            <a:r>
              <a:rPr lang="en-GB"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세분류</a:t>
            </a:r>
            <a:r>
              <a:rPr lang="en-GB"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 대상지역 구축</a:t>
            </a:r>
            <a:r>
              <a:rPr lang="en-GB" altLang="ko-KR" sz="1000" b="1" spc="-50" dirty="0">
                <a:ln>
                  <a:solidFill>
                    <a:sysClr val="windowText" lastClr="000000">
                      <a:alpha val="0"/>
                    </a:sysClr>
                  </a:solidFill>
                </a:ln>
                <a:latin typeface="+mn-ea"/>
                <a:sym typeface="Wingdings" panose="05000000000000000000" pitchFamily="2" charset="2"/>
              </a:rPr>
              <a:t> </a:t>
            </a:r>
            <a:r>
              <a:rPr lang="ko-KR" altLang="en-US" sz="1000" b="1" spc="-50" dirty="0">
                <a:ln>
                  <a:solidFill>
                    <a:sysClr val="windowText" lastClr="000000">
                      <a:alpha val="0"/>
                    </a:sysClr>
                  </a:solidFill>
                </a:ln>
                <a:latin typeface="+mn-ea"/>
              </a:rPr>
              <a:t>도시</a:t>
            </a:r>
            <a:r>
              <a:rPr lang="en-GB" altLang="ko-KR" sz="1000" b="1" spc="-50" dirty="0">
                <a:ln>
                  <a:solidFill>
                    <a:sysClr val="windowText" lastClr="000000">
                      <a:alpha val="0"/>
                    </a:sysClr>
                  </a:solidFill>
                </a:ln>
                <a:latin typeface="+mn-ea"/>
              </a:rPr>
              <a:t>(red),</a:t>
            </a:r>
            <a:r>
              <a:rPr lang="ko-KR" altLang="en-US" sz="1000" b="1" spc="-50" dirty="0" err="1">
                <a:ln>
                  <a:solidFill>
                    <a:sysClr val="windowText" lastClr="000000">
                      <a:alpha val="0"/>
                    </a:sysClr>
                  </a:solidFill>
                </a:ln>
                <a:latin typeface="+mn-ea"/>
              </a:rPr>
              <a:t>비도시</a:t>
            </a:r>
            <a:r>
              <a:rPr lang="ko-KR" altLang="en-US" sz="1000" b="1" spc="-50" dirty="0">
                <a:ln>
                  <a:solidFill>
                    <a:sysClr val="windowText" lastClr="000000">
                      <a:alpha val="0"/>
                    </a:sysClr>
                  </a:solidFill>
                </a:ln>
                <a:latin typeface="+mn-ea"/>
              </a:rPr>
              <a:t> </a:t>
            </a:r>
            <a:r>
              <a:rPr lang="ko-KR" altLang="en-US" sz="1000" b="1" spc="-50" dirty="0" err="1">
                <a:ln>
                  <a:solidFill>
                    <a:sysClr val="windowText" lastClr="000000">
                      <a:alpha val="0"/>
                    </a:sysClr>
                  </a:solidFill>
                </a:ln>
                <a:latin typeface="+mn-ea"/>
              </a:rPr>
              <a:t>재분류</a:t>
            </a:r>
            <a:r>
              <a:rPr lang="en-US" altLang="ko-KR" sz="1000" b="1" spc="-50" dirty="0">
                <a:ln>
                  <a:solidFill>
                    <a:sysClr val="windowText" lastClr="000000">
                      <a:alpha val="0"/>
                    </a:sysClr>
                  </a:solidFill>
                </a:ln>
                <a:latin typeface="+mn-ea"/>
              </a:rPr>
              <a:t>]</a:t>
            </a:r>
          </a:p>
        </p:txBody>
      </p:sp>
      <p:sp>
        <p:nvSpPr>
          <p:cNvPr id="6" name="사각형: 둥근 모서리 5">
            <a:extLst>
              <a:ext uri="{FF2B5EF4-FFF2-40B4-BE49-F238E27FC236}">
                <a16:creationId xmlns:a16="http://schemas.microsoft.com/office/drawing/2014/main" id="{4B796AE2-50B0-7DAA-3E64-1B823FE6C551}"/>
              </a:ext>
            </a:extLst>
          </p:cNvPr>
          <p:cNvSpPr/>
          <p:nvPr/>
        </p:nvSpPr>
        <p:spPr>
          <a:xfrm>
            <a:off x="495825" y="1810523"/>
            <a:ext cx="5127801" cy="1644394"/>
          </a:xfrm>
          <a:prstGeom prst="roundRect">
            <a:avLst>
              <a:gd name="adj" fmla="val 4628"/>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연구단 보유 한천과 </a:t>
            </a:r>
            <a:r>
              <a:rPr lang="ko-KR" altLang="en-US" sz="1200" dirty="0" err="1">
                <a:ln>
                  <a:solidFill>
                    <a:schemeClr val="bg1">
                      <a:lumMod val="50000"/>
                      <a:alpha val="0"/>
                    </a:schemeClr>
                  </a:solidFill>
                </a:ln>
                <a:solidFill>
                  <a:schemeClr val="tx1">
                    <a:lumMod val="75000"/>
                    <a:lumOff val="25000"/>
                  </a:schemeClr>
                </a:solidFill>
                <a:latin typeface="+mn-ea"/>
              </a:rPr>
              <a:t>산지천</a:t>
            </a:r>
            <a:r>
              <a:rPr lang="ko-KR" altLang="en-US" sz="1200" dirty="0">
                <a:ln>
                  <a:solidFill>
                    <a:schemeClr val="bg1">
                      <a:lumMod val="50000"/>
                      <a:alpha val="0"/>
                    </a:schemeClr>
                  </a:solidFill>
                </a:ln>
                <a:solidFill>
                  <a:schemeClr val="tx1">
                    <a:lumMod val="75000"/>
                    <a:lumOff val="25000"/>
                  </a:schemeClr>
                </a:solidFill>
                <a:latin typeface="+mn-ea"/>
              </a:rPr>
              <a:t> 유역 경계를 참고하여 공공 </a:t>
            </a:r>
            <a:r>
              <a:rPr lang="en-US" altLang="ko-KR" sz="1200" dirty="0">
                <a:ln>
                  <a:solidFill>
                    <a:schemeClr val="bg1">
                      <a:lumMod val="50000"/>
                      <a:alpha val="0"/>
                    </a:schemeClr>
                  </a:solidFill>
                </a:ln>
                <a:solidFill>
                  <a:schemeClr val="tx1">
                    <a:lumMod val="75000"/>
                    <a:lumOff val="25000"/>
                  </a:schemeClr>
                </a:solidFill>
                <a:latin typeface="+mn-ea"/>
              </a:rPr>
              <a:t>DATA</a:t>
            </a:r>
            <a:r>
              <a:rPr lang="ko-KR" altLang="en-US" sz="1200" dirty="0">
                <a:ln>
                  <a:solidFill>
                    <a:schemeClr val="bg1">
                      <a:lumMod val="50000"/>
                      <a:alpha val="0"/>
                    </a:schemeClr>
                  </a:solidFill>
                </a:ln>
                <a:solidFill>
                  <a:schemeClr val="tx1">
                    <a:lumMod val="75000"/>
                    <a:lumOff val="25000"/>
                  </a:schemeClr>
                </a:solidFill>
                <a:latin typeface="+mn-ea"/>
              </a:rPr>
              <a:t>를 중심으로 하여 침수지수 및 홍수지수 기반 데이터를 구성하였음</a:t>
            </a: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국립지리원 구축 </a:t>
            </a:r>
            <a:r>
              <a:rPr lang="en-US" altLang="ko-KR" sz="1200" dirty="0">
                <a:ln>
                  <a:solidFill>
                    <a:schemeClr val="bg1">
                      <a:lumMod val="50000"/>
                      <a:alpha val="0"/>
                    </a:schemeClr>
                  </a:solidFill>
                </a:ln>
                <a:solidFill>
                  <a:schemeClr val="tx1">
                    <a:lumMod val="75000"/>
                    <a:lumOff val="25000"/>
                  </a:schemeClr>
                </a:solidFill>
                <a:latin typeface="+mn-ea"/>
              </a:rPr>
              <a:t>5m DEM</a:t>
            </a:r>
            <a:r>
              <a:rPr lang="ko-KR" altLang="en-US" sz="1200" dirty="0">
                <a:ln>
                  <a:solidFill>
                    <a:schemeClr val="bg1">
                      <a:lumMod val="50000"/>
                      <a:alpha val="0"/>
                    </a:schemeClr>
                  </a:solidFill>
                </a:ln>
                <a:solidFill>
                  <a:schemeClr val="tx1">
                    <a:lumMod val="75000"/>
                    <a:lumOff val="25000"/>
                  </a:schemeClr>
                </a:solidFill>
                <a:latin typeface="+mn-ea"/>
              </a:rPr>
              <a:t>을	규격 격자에 부합하도록 </a:t>
            </a:r>
            <a:r>
              <a:rPr lang="ko-KR" altLang="en-US" sz="1200" dirty="0" err="1">
                <a:ln>
                  <a:solidFill>
                    <a:schemeClr val="bg1">
                      <a:lumMod val="50000"/>
                      <a:alpha val="0"/>
                    </a:schemeClr>
                  </a:solidFill>
                </a:ln>
                <a:solidFill>
                  <a:schemeClr val="tx1">
                    <a:lumMod val="75000"/>
                    <a:lumOff val="25000"/>
                  </a:schemeClr>
                </a:solidFill>
                <a:latin typeface="+mn-ea"/>
              </a:rPr>
              <a:t>좌표참조체계</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해상도 및 범위를 가공하였음</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침수 위험지수 모델의 데이터를 위해 </a:t>
            </a:r>
            <a:r>
              <a:rPr lang="ko-KR" altLang="en-US" sz="1200" dirty="0" err="1">
                <a:ln>
                  <a:solidFill>
                    <a:schemeClr val="bg1">
                      <a:lumMod val="50000"/>
                      <a:alpha val="0"/>
                    </a:schemeClr>
                  </a:solidFill>
                </a:ln>
                <a:solidFill>
                  <a:schemeClr val="tx1">
                    <a:lumMod val="75000"/>
                    <a:lumOff val="25000"/>
                  </a:schemeClr>
                </a:solidFill>
                <a:latin typeface="+mn-ea"/>
              </a:rPr>
              <a:t>토지피복도</a:t>
            </a:r>
            <a:r>
              <a:rPr lang="ko-KR" altLang="en-US" sz="1200" dirty="0">
                <a:ln>
                  <a:solidFill>
                    <a:schemeClr val="bg1">
                      <a:lumMod val="50000"/>
                      <a:alpha val="0"/>
                    </a:schemeClr>
                  </a:solidFill>
                </a:ln>
                <a:solidFill>
                  <a:schemeClr val="tx1">
                    <a:lumMod val="75000"/>
                    <a:lumOff val="25000"/>
                  </a:schemeClr>
                </a:solidFill>
                <a:latin typeface="+mn-ea"/>
              </a:rPr>
              <a:t> </a:t>
            </a:r>
            <a:r>
              <a:rPr lang="ko-KR" altLang="en-US" sz="1200" dirty="0" err="1">
                <a:ln>
                  <a:solidFill>
                    <a:schemeClr val="bg1">
                      <a:lumMod val="50000"/>
                      <a:alpha val="0"/>
                    </a:schemeClr>
                  </a:solidFill>
                </a:ln>
                <a:solidFill>
                  <a:schemeClr val="tx1">
                    <a:lumMod val="75000"/>
                    <a:lumOff val="25000"/>
                  </a:schemeClr>
                </a:solidFill>
                <a:latin typeface="+mn-ea"/>
              </a:rPr>
              <a:t>세분류</a:t>
            </a:r>
            <a:r>
              <a:rPr lang="ko-KR" altLang="en-US" sz="1200" dirty="0">
                <a:ln>
                  <a:solidFill>
                    <a:schemeClr val="bg1">
                      <a:lumMod val="50000"/>
                      <a:alpha val="0"/>
                    </a:schemeClr>
                  </a:solidFill>
                </a:ln>
                <a:solidFill>
                  <a:schemeClr val="tx1">
                    <a:lumMod val="75000"/>
                    <a:lumOff val="25000"/>
                  </a:schemeClr>
                </a:solidFill>
                <a:latin typeface="+mn-ea"/>
              </a:rPr>
              <a:t> 코드 중 도시는 시가화</a:t>
            </a:r>
            <a:r>
              <a:rPr lang="en-US" altLang="ko-KR" sz="1200" dirty="0">
                <a:ln>
                  <a:solidFill>
                    <a:schemeClr val="bg1">
                      <a:lumMod val="50000"/>
                      <a:alpha val="0"/>
                    </a:schemeClr>
                  </a:solidFill>
                </a:ln>
                <a:solidFill>
                  <a:schemeClr val="tx1">
                    <a:lumMod val="75000"/>
                    <a:lumOff val="25000"/>
                  </a:schemeClr>
                </a:solidFill>
                <a:latin typeface="+mn-ea"/>
              </a:rPr>
              <a:t>·</a:t>
            </a:r>
            <a:r>
              <a:rPr lang="ko-KR" altLang="en-US" sz="1200" dirty="0">
                <a:ln>
                  <a:solidFill>
                    <a:schemeClr val="bg1">
                      <a:lumMod val="50000"/>
                      <a:alpha val="0"/>
                    </a:schemeClr>
                  </a:solidFill>
                </a:ln>
                <a:solidFill>
                  <a:schemeClr val="tx1">
                    <a:lumMod val="75000"/>
                    <a:lumOff val="25000"/>
                  </a:schemeClr>
                </a:solidFill>
                <a:latin typeface="+mn-ea"/>
              </a:rPr>
              <a:t>건조지역</a:t>
            </a:r>
            <a:r>
              <a:rPr lang="en-US" altLang="ko-KR" sz="1200" dirty="0">
                <a:ln>
                  <a:solidFill>
                    <a:schemeClr val="bg1">
                      <a:lumMod val="50000"/>
                      <a:alpha val="0"/>
                    </a:schemeClr>
                  </a:solidFill>
                </a:ln>
                <a:solidFill>
                  <a:schemeClr val="tx1">
                    <a:lumMod val="75000"/>
                    <a:lumOff val="25000"/>
                  </a:schemeClr>
                </a:solidFill>
                <a:latin typeface="+mn-ea"/>
              </a:rPr>
              <a:t>(100)</a:t>
            </a:r>
            <a:r>
              <a:rPr lang="ko-KR" altLang="en-US" sz="1200" dirty="0">
                <a:ln>
                  <a:solidFill>
                    <a:schemeClr val="bg1">
                      <a:lumMod val="50000"/>
                      <a:alpha val="0"/>
                    </a:schemeClr>
                  </a:solidFill>
                </a:ln>
                <a:solidFill>
                  <a:schemeClr val="tx1">
                    <a:lumMod val="75000"/>
                    <a:lumOff val="25000"/>
                  </a:schemeClr>
                </a:solidFill>
                <a:latin typeface="+mn-ea"/>
              </a:rPr>
              <a:t>으로 설정하였고</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그 외 지역은 비도시로 구분하여 구축하였음</a:t>
            </a:r>
            <a:endParaRPr lang="en-US" altLang="ko-KR" sz="1200" dirty="0">
              <a:ln>
                <a:solidFill>
                  <a:schemeClr val="bg1">
                    <a:lumMod val="50000"/>
                    <a:alpha val="0"/>
                  </a:schemeClr>
                </a:solidFill>
              </a:ln>
              <a:solidFill>
                <a:schemeClr val="tx1">
                  <a:lumMod val="75000"/>
                  <a:lumOff val="25000"/>
                </a:schemeClr>
              </a:solidFill>
              <a:latin typeface="+mn-ea"/>
            </a:endParaRPr>
          </a:p>
        </p:txBody>
      </p:sp>
      <p:graphicFrame>
        <p:nvGraphicFramePr>
          <p:cNvPr id="7" name="표 6">
            <a:extLst>
              <a:ext uri="{FF2B5EF4-FFF2-40B4-BE49-F238E27FC236}">
                <a16:creationId xmlns:a16="http://schemas.microsoft.com/office/drawing/2014/main" id="{0FE5FA7D-203D-9FAA-8F29-8AFA82DE8AF0}"/>
              </a:ext>
            </a:extLst>
          </p:cNvPr>
          <p:cNvGraphicFramePr>
            <a:graphicFrameLocks noGrp="1"/>
          </p:cNvGraphicFramePr>
          <p:nvPr>
            <p:extLst>
              <p:ext uri="{D42A27DB-BD31-4B8C-83A1-F6EECF244321}">
                <p14:modId xmlns:p14="http://schemas.microsoft.com/office/powerpoint/2010/main" val="1236709538"/>
              </p:ext>
            </p:extLst>
          </p:nvPr>
        </p:nvGraphicFramePr>
        <p:xfrm>
          <a:off x="5833642" y="1628800"/>
          <a:ext cx="2996323" cy="1644390"/>
        </p:xfrm>
        <a:graphic>
          <a:graphicData uri="http://schemas.openxmlformats.org/drawingml/2006/table">
            <a:tbl>
              <a:tblPr/>
              <a:tblGrid>
                <a:gridCol w="504056">
                  <a:extLst>
                    <a:ext uri="{9D8B030D-6E8A-4147-A177-3AD203B41FA5}">
                      <a16:colId xmlns:a16="http://schemas.microsoft.com/office/drawing/2014/main" val="3229761932"/>
                    </a:ext>
                  </a:extLst>
                </a:gridCol>
                <a:gridCol w="322534">
                  <a:extLst>
                    <a:ext uri="{9D8B030D-6E8A-4147-A177-3AD203B41FA5}">
                      <a16:colId xmlns:a16="http://schemas.microsoft.com/office/drawing/2014/main" val="2150780795"/>
                    </a:ext>
                  </a:extLst>
                </a:gridCol>
                <a:gridCol w="829594">
                  <a:extLst>
                    <a:ext uri="{9D8B030D-6E8A-4147-A177-3AD203B41FA5}">
                      <a16:colId xmlns:a16="http://schemas.microsoft.com/office/drawing/2014/main" val="1435265758"/>
                    </a:ext>
                  </a:extLst>
                </a:gridCol>
                <a:gridCol w="216024">
                  <a:extLst>
                    <a:ext uri="{9D8B030D-6E8A-4147-A177-3AD203B41FA5}">
                      <a16:colId xmlns:a16="http://schemas.microsoft.com/office/drawing/2014/main" val="3904833022"/>
                    </a:ext>
                  </a:extLst>
                </a:gridCol>
                <a:gridCol w="936104">
                  <a:extLst>
                    <a:ext uri="{9D8B030D-6E8A-4147-A177-3AD203B41FA5}">
                      <a16:colId xmlns:a16="http://schemas.microsoft.com/office/drawing/2014/main" val="1868297146"/>
                    </a:ext>
                  </a:extLst>
                </a:gridCol>
                <a:gridCol w="188011">
                  <a:extLst>
                    <a:ext uri="{9D8B030D-6E8A-4147-A177-3AD203B41FA5}">
                      <a16:colId xmlns:a16="http://schemas.microsoft.com/office/drawing/2014/main" val="3546173511"/>
                    </a:ext>
                  </a:extLst>
                </a:gridCol>
              </a:tblGrid>
              <a:tr h="109626">
                <a:tc gridSpan="2">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대분류</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tc hMerge="1">
                  <a:txBody>
                    <a:bodyPr/>
                    <a:lstStyle/>
                    <a:p>
                      <a:pPr latinLnBrk="1"/>
                      <a:endParaRPr lang="ko-KR" altLang="en-US"/>
                    </a:p>
                  </a:txBody>
                  <a:tcPr/>
                </a:tc>
                <a:tc gridSpan="2">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중분류</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tc hMerge="1">
                  <a:txBody>
                    <a:bodyPr/>
                    <a:lstStyle/>
                    <a:p>
                      <a:pPr latinLnBrk="1"/>
                      <a:endParaRPr lang="ko-KR" altLang="en-US"/>
                    </a:p>
                  </a:txBody>
                  <a:tcPr/>
                </a:tc>
                <a:tc gridSpan="2">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세분류</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tc hMerge="1">
                  <a:txBody>
                    <a:bodyPr/>
                    <a:lstStyle/>
                    <a:p>
                      <a:pPr latinLnBrk="1"/>
                      <a:endParaRPr lang="ko-KR" altLang="en-US"/>
                    </a:p>
                  </a:txBody>
                  <a:tcPr/>
                </a:tc>
                <a:extLst>
                  <a:ext uri="{0D108BD9-81ED-4DB2-BD59-A6C34878D82A}">
                    <a16:rowId xmlns:a16="http://schemas.microsoft.com/office/drawing/2014/main" val="414440612"/>
                  </a:ext>
                </a:extLst>
              </a:tr>
              <a:tr h="109626">
                <a:tc rowSpan="14">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시가화</a:t>
                      </a:r>
                      <a:r>
                        <a:rPr lang="en-US" altLang="ko-KR"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br>
                        <a:rPr lang="en-US" altLang="ko-KR"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b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건조지역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rowSpan="14">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100</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rowSpan="2">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주거지역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rowSpan="2">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110</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단독주거시설</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111</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216530"/>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공동주거시설</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112</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8864284"/>
                  </a:ext>
                </a:extLst>
              </a:tr>
              <a:tr h="109626">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공업지역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120</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공업시설</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121</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5055922"/>
                  </a:ext>
                </a:extLst>
              </a:tr>
              <a:tr h="109626">
                <a:tc vMerge="1">
                  <a:txBody>
                    <a:bodyPr/>
                    <a:lstStyle/>
                    <a:p>
                      <a:pPr latinLnBrk="1"/>
                      <a:endParaRPr lang="ko-KR" altLang="en-US"/>
                    </a:p>
                  </a:txBody>
                  <a:tcPr/>
                </a:tc>
                <a:tc vMerge="1">
                  <a:txBody>
                    <a:bodyPr/>
                    <a:lstStyle/>
                    <a:p>
                      <a:pPr latinLnBrk="1"/>
                      <a:endParaRPr lang="ko-KR" altLang="en-US"/>
                    </a:p>
                  </a:txBody>
                  <a:tcPr/>
                </a:tc>
                <a:tc rowSpan="2">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상업지역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rowSpan="2">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130</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상업</a:t>
                      </a:r>
                      <a:r>
                        <a:rPr lang="en-US" altLang="ko-KR"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업무시설</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131</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522828"/>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혼합지역</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132</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3276106"/>
                  </a:ext>
                </a:extLst>
              </a:tr>
              <a:tr h="109626">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문화</a:t>
                      </a:r>
                      <a:r>
                        <a:rPr lang="en-US" altLang="ko-KR"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체육</a:t>
                      </a:r>
                      <a:r>
                        <a:rPr lang="en-US" altLang="ko-KR"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휴양지역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140</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문화</a:t>
                      </a:r>
                      <a:r>
                        <a:rPr lang="en-US" altLang="ko-KR"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체육</a:t>
                      </a:r>
                      <a:r>
                        <a:rPr lang="en-US" altLang="ko-KR"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휴양시설</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141</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4710563"/>
                  </a:ext>
                </a:extLst>
              </a:tr>
              <a:tr h="109626">
                <a:tc vMerge="1">
                  <a:txBody>
                    <a:bodyPr/>
                    <a:lstStyle/>
                    <a:p>
                      <a:pPr latinLnBrk="1"/>
                      <a:endParaRPr lang="ko-KR" altLang="en-US"/>
                    </a:p>
                  </a:txBody>
                  <a:tcPr/>
                </a:tc>
                <a:tc vMerge="1">
                  <a:txBody>
                    <a:bodyPr/>
                    <a:lstStyle/>
                    <a:p>
                      <a:pPr latinLnBrk="1"/>
                      <a:endParaRPr lang="ko-KR" altLang="en-US"/>
                    </a:p>
                  </a:txBody>
                  <a:tcPr/>
                </a:tc>
                <a:tc rowSpan="5">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교통 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rowSpan="5">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150</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ko-KR" alt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공항</a:t>
                      </a:r>
                      <a:endParaRPr lang="ko-KR" alt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151</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0411215"/>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항만</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152</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077652"/>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철도</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153</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5375848"/>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도로</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154</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1439525"/>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기타 교통</a:t>
                      </a:r>
                      <a:r>
                        <a:rPr lang="en-US" altLang="ko-KR"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통신시설</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155</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9258138"/>
                  </a:ext>
                </a:extLst>
              </a:tr>
              <a:tr h="109626">
                <a:tc vMerge="1">
                  <a:txBody>
                    <a:bodyPr/>
                    <a:lstStyle/>
                    <a:p>
                      <a:pPr latinLnBrk="1"/>
                      <a:endParaRPr lang="ko-KR" altLang="en-US"/>
                    </a:p>
                  </a:txBody>
                  <a:tcPr/>
                </a:tc>
                <a:tc vMerge="1">
                  <a:txBody>
                    <a:bodyPr/>
                    <a:lstStyle/>
                    <a:p>
                      <a:pPr latinLnBrk="1"/>
                      <a:endParaRPr lang="ko-KR" altLang="en-US"/>
                    </a:p>
                  </a:txBody>
                  <a:tcPr/>
                </a:tc>
                <a:tc rowSpan="3">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공공시설지역</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rowSpan="3">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160</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환경기초시설</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161</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0522120"/>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교육</a:t>
                      </a:r>
                      <a:r>
                        <a:rPr lang="en-US" altLang="ko-KR"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a:t>
                      </a: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행정시설</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162</a:t>
                      </a:r>
                      <a:endParaRPr lang="en-US" sz="700" kern="0" spc="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281687"/>
                  </a:ext>
                </a:extLst>
              </a:tr>
              <a:tr h="109626">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pPr>
                      <a:r>
                        <a:rPr lang="ko-KR" alt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기타 공공시설</a:t>
                      </a:r>
                      <a:endParaRPr lang="ko-KR" alt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100000"/>
                        </a:lnSpc>
                      </a:pPr>
                      <a:r>
                        <a:rPr lang="en-US" sz="700" kern="0" spc="0" dirty="0">
                          <a:ln>
                            <a:solidFill>
                              <a:schemeClr val="bg1">
                                <a:lumMod val="50000"/>
                                <a:alpha val="0"/>
                              </a:schemeClr>
                            </a:solidFill>
                          </a:ln>
                          <a:solidFill>
                            <a:srgbClr val="000000"/>
                          </a:solidFill>
                          <a:effectLst/>
                          <a:latin typeface="돋움" panose="020B0600000101010101" pitchFamily="50" charset="-127"/>
                          <a:ea typeface="돋움" panose="020B0600000101010101" pitchFamily="50" charset="-127"/>
                        </a:rPr>
                        <a:t>163</a:t>
                      </a:r>
                      <a:endParaRPr lang="en-US" sz="700" kern="0" spc="0" dirty="0">
                        <a:ln>
                          <a:solidFill>
                            <a:schemeClr val="bg1">
                              <a:lumMod val="50000"/>
                              <a:alpha val="0"/>
                            </a:schemeClr>
                          </a:solidFill>
                        </a:ln>
                        <a:solidFill>
                          <a:srgbClr val="000000"/>
                        </a:solidFill>
                        <a:effectLst/>
                        <a:latin typeface="돋움" panose="020B0600000101010101"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7720809"/>
                  </a:ext>
                </a:extLst>
              </a:tr>
            </a:tbl>
          </a:graphicData>
        </a:graphic>
      </p:graphicFrame>
      <p:graphicFrame>
        <p:nvGraphicFramePr>
          <p:cNvPr id="8" name="표 7">
            <a:extLst>
              <a:ext uri="{FF2B5EF4-FFF2-40B4-BE49-F238E27FC236}">
                <a16:creationId xmlns:a16="http://schemas.microsoft.com/office/drawing/2014/main" id="{6B0F3E6B-170D-938F-FEB5-65AC9CD88131}"/>
              </a:ext>
            </a:extLst>
          </p:cNvPr>
          <p:cNvGraphicFramePr>
            <a:graphicFrameLocks noGrp="1"/>
          </p:cNvGraphicFramePr>
          <p:nvPr>
            <p:extLst>
              <p:ext uri="{D42A27DB-BD31-4B8C-83A1-F6EECF244321}">
                <p14:modId xmlns:p14="http://schemas.microsoft.com/office/powerpoint/2010/main" val="3681644588"/>
              </p:ext>
            </p:extLst>
          </p:nvPr>
        </p:nvGraphicFramePr>
        <p:xfrm>
          <a:off x="362313" y="3597588"/>
          <a:ext cx="6311392" cy="2900680"/>
        </p:xfrm>
        <a:graphic>
          <a:graphicData uri="http://schemas.openxmlformats.org/drawingml/2006/table">
            <a:tbl>
              <a:tblPr/>
              <a:tblGrid>
                <a:gridCol w="1545391">
                  <a:extLst>
                    <a:ext uri="{9D8B030D-6E8A-4147-A177-3AD203B41FA5}">
                      <a16:colId xmlns:a16="http://schemas.microsoft.com/office/drawing/2014/main" val="722350220"/>
                    </a:ext>
                  </a:extLst>
                </a:gridCol>
                <a:gridCol w="1610305">
                  <a:extLst>
                    <a:ext uri="{9D8B030D-6E8A-4147-A177-3AD203B41FA5}">
                      <a16:colId xmlns:a16="http://schemas.microsoft.com/office/drawing/2014/main" val="4183338919"/>
                    </a:ext>
                  </a:extLst>
                </a:gridCol>
                <a:gridCol w="1577848">
                  <a:extLst>
                    <a:ext uri="{9D8B030D-6E8A-4147-A177-3AD203B41FA5}">
                      <a16:colId xmlns:a16="http://schemas.microsoft.com/office/drawing/2014/main" val="332640161"/>
                    </a:ext>
                  </a:extLst>
                </a:gridCol>
                <a:gridCol w="1577848">
                  <a:extLst>
                    <a:ext uri="{9D8B030D-6E8A-4147-A177-3AD203B41FA5}">
                      <a16:colId xmlns:a16="http://schemas.microsoft.com/office/drawing/2014/main" val="1110957453"/>
                    </a:ext>
                  </a:extLst>
                </a:gridCol>
              </a:tblGrid>
              <a:tr h="281178">
                <a:tc>
                  <a:txBody>
                    <a:bodyPr/>
                    <a:lstStyle/>
                    <a:p>
                      <a:pPr marL="0" marR="0" indent="0" algn="ctr" fontAlgn="base" latinLnBrk="0">
                        <a:lnSpc>
                          <a:spcPct val="160000"/>
                        </a:lnSpc>
                      </a:pPr>
                      <a:r>
                        <a:rPr lang="en-US" sz="800" kern="0" spc="0" dirty="0">
                          <a:solidFill>
                            <a:srgbClr val="000000"/>
                          </a:solidFill>
                          <a:effectLst/>
                          <a:latin typeface="돋움" panose="020B0600000101010101" pitchFamily="50" charset="-127"/>
                          <a:ea typeface="돋움" panose="020B0600000101010101" pitchFamily="50" charset="-127"/>
                        </a:rPr>
                        <a:t>DEM(Digital Elevation Model)</a:t>
                      </a:r>
                      <a:endParaRPr lang="en-US" sz="800" kern="0" spc="0" dirty="0">
                        <a:solidFill>
                          <a:srgbClr val="000000"/>
                        </a:solidFill>
                        <a:effectLst/>
                        <a:latin typeface="돋움" panose="020B0600000101010101" pitchFamily="50" charset="-127"/>
                      </a:endParaRPr>
                    </a:p>
                  </a:txBody>
                  <a:tcPr marL="0" marR="64770" marT="17907" marB="17907"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tc>
                  <a:txBody>
                    <a:bodyPr/>
                    <a:lstStyle/>
                    <a:p>
                      <a:pPr marL="0" marR="0" indent="0" algn="ctr" fontAlgn="base" latinLnBrk="0">
                        <a:lnSpc>
                          <a:spcPct val="160000"/>
                        </a:lnSpc>
                      </a:pPr>
                      <a:r>
                        <a:rPr lang="en-US" sz="800" kern="0" spc="0">
                          <a:solidFill>
                            <a:srgbClr val="000000"/>
                          </a:solidFill>
                          <a:effectLst/>
                          <a:latin typeface="돋움" panose="020B0600000101010101" pitchFamily="50" charset="-127"/>
                          <a:ea typeface="돋움" panose="020B0600000101010101" pitchFamily="50" charset="-127"/>
                        </a:rPr>
                        <a:t>Flow Direction</a:t>
                      </a:r>
                      <a:endParaRPr lang="en-US" sz="800" kern="0" spc="0">
                        <a:solidFill>
                          <a:srgbClr val="000000"/>
                        </a:solidFill>
                        <a:effectLst/>
                        <a:latin typeface="돋움" panose="020B0600000101010101" pitchFamily="50" charset="-127"/>
                      </a:endParaRPr>
                    </a:p>
                  </a:txBody>
                  <a:tcPr marL="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tc>
                  <a:txBody>
                    <a:bodyPr/>
                    <a:lstStyle/>
                    <a:p>
                      <a:pPr marL="0" marR="0" indent="0" algn="ctr" fontAlgn="base" latinLnBrk="0">
                        <a:lnSpc>
                          <a:spcPct val="160000"/>
                        </a:lnSpc>
                      </a:pPr>
                      <a:r>
                        <a:rPr lang="en-US" sz="800" kern="0" spc="0">
                          <a:solidFill>
                            <a:srgbClr val="000000"/>
                          </a:solidFill>
                          <a:effectLst/>
                          <a:latin typeface="돋움" panose="020B0600000101010101" pitchFamily="50" charset="-127"/>
                          <a:ea typeface="돋움" panose="020B0600000101010101" pitchFamily="50" charset="-127"/>
                        </a:rPr>
                        <a:t>Slope</a:t>
                      </a:r>
                      <a:endParaRPr lang="en-US" sz="800" kern="0" spc="0">
                        <a:solidFill>
                          <a:srgbClr val="000000"/>
                        </a:solidFill>
                        <a:effectLst/>
                        <a:latin typeface="돋움" panose="020B0600000101010101" pitchFamily="50" charset="-127"/>
                      </a:endParaRPr>
                    </a:p>
                  </a:txBody>
                  <a:tcPr marL="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tc>
                  <a:txBody>
                    <a:bodyPr/>
                    <a:lstStyle/>
                    <a:p>
                      <a:pPr marL="0" marR="0" indent="0" algn="ctr" fontAlgn="base" latinLnBrk="0">
                        <a:lnSpc>
                          <a:spcPct val="160000"/>
                        </a:lnSpc>
                      </a:pPr>
                      <a:r>
                        <a:rPr lang="en-US" sz="800" kern="0" spc="0">
                          <a:solidFill>
                            <a:srgbClr val="000000"/>
                          </a:solidFill>
                          <a:effectLst/>
                          <a:latin typeface="돋움" panose="020B0600000101010101" pitchFamily="50" charset="-127"/>
                          <a:ea typeface="돋움" panose="020B0600000101010101" pitchFamily="50" charset="-127"/>
                        </a:rPr>
                        <a:t>Stream</a:t>
                      </a:r>
                      <a:endParaRPr lang="en-US" sz="800" kern="0" spc="0">
                        <a:solidFill>
                          <a:srgbClr val="000000"/>
                        </a:solidFill>
                        <a:effectLst/>
                        <a:latin typeface="돋움" panose="020B0600000101010101" pitchFamily="50" charset="-127"/>
                      </a:endParaRPr>
                    </a:p>
                  </a:txBody>
                  <a:tcPr marL="0" marR="64770" marT="17907" marB="17907"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821907170"/>
                  </a:ext>
                </a:extLst>
              </a:tr>
              <a:tr h="2619502">
                <a:tc>
                  <a:txBody>
                    <a:bodyPr/>
                    <a:lstStyle/>
                    <a:p>
                      <a:pPr marL="0" marR="0" indent="0" algn="just" fontAlgn="base" latinLnBrk="1">
                        <a:lnSpc>
                          <a:spcPct val="160000"/>
                        </a:lnSpc>
                      </a:pPr>
                      <a:endParaRPr lang="ko-KR" altLang="en-US" sz="1000" kern="0" spc="0">
                        <a:solidFill>
                          <a:srgbClr val="000000"/>
                        </a:solidFill>
                        <a:effectLst/>
                        <a:latin typeface="함초롬바탕" panose="02030604000101010101" pitchFamily="18" charset="-127"/>
                      </a:endParaRPr>
                    </a:p>
                  </a:txBody>
                  <a:tcPr marL="0" marR="64770" marT="17907" marB="17907"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just" fontAlgn="base" latinLnBrk="1">
                        <a:lnSpc>
                          <a:spcPct val="160000"/>
                        </a:lnSpc>
                      </a:pPr>
                      <a:endParaRPr lang="ko-KR" altLang="en-US" sz="1000" kern="0" spc="0" dirty="0">
                        <a:solidFill>
                          <a:srgbClr val="000000"/>
                        </a:solidFill>
                        <a:effectLst/>
                        <a:latin typeface="함초롬바탕" panose="02030604000101010101" pitchFamily="18" charset="-127"/>
                      </a:endParaRPr>
                    </a:p>
                  </a:txBody>
                  <a:tcPr marL="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just" fontAlgn="base" latinLnBrk="1">
                        <a:lnSpc>
                          <a:spcPct val="160000"/>
                        </a:lnSpc>
                      </a:pPr>
                      <a:endParaRPr lang="ko-KR" altLang="en-US" sz="1000" kern="0" spc="0" dirty="0">
                        <a:solidFill>
                          <a:srgbClr val="000000"/>
                        </a:solidFill>
                        <a:effectLst/>
                        <a:latin typeface="함초롬바탕" panose="02030604000101010101" pitchFamily="18" charset="-127"/>
                      </a:endParaRPr>
                    </a:p>
                  </a:txBody>
                  <a:tcPr marL="0" marR="64770" marT="17907" marB="17907"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tc>
                  <a:txBody>
                    <a:bodyPr/>
                    <a:lstStyle/>
                    <a:p>
                      <a:pPr marL="0" marR="0" indent="0" algn="just" fontAlgn="base" latinLnBrk="1">
                        <a:lnSpc>
                          <a:spcPct val="160000"/>
                        </a:lnSpc>
                      </a:pPr>
                      <a:endParaRPr lang="ko-KR" altLang="en-US" sz="1000" kern="0" spc="0" dirty="0">
                        <a:solidFill>
                          <a:srgbClr val="000000"/>
                        </a:solidFill>
                        <a:effectLst/>
                        <a:latin typeface="함초롬바탕" panose="02030604000101010101" pitchFamily="18" charset="-127"/>
                      </a:endParaRPr>
                    </a:p>
                  </a:txBody>
                  <a:tcPr marL="0" marR="64770" marT="17907" marB="17907"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3925736"/>
                  </a:ext>
                </a:extLst>
              </a:tr>
            </a:tbl>
          </a:graphicData>
        </a:graphic>
      </p:graphicFrame>
      <p:pic>
        <p:nvPicPr>
          <p:cNvPr id="1028" name="_x753588368">
            <a:extLst>
              <a:ext uri="{FF2B5EF4-FFF2-40B4-BE49-F238E27FC236}">
                <a16:creationId xmlns:a16="http://schemas.microsoft.com/office/drawing/2014/main" id="{E0A4AF93-F49F-0DAF-F347-00B4501C6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805" y="3934071"/>
            <a:ext cx="1439863" cy="23764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_x753586856">
            <a:extLst>
              <a:ext uri="{FF2B5EF4-FFF2-40B4-BE49-F238E27FC236}">
                <a16:creationId xmlns:a16="http://schemas.microsoft.com/office/drawing/2014/main" id="{0172E6E4-F243-DAA8-034E-AB0CC64359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2852" y="3949551"/>
            <a:ext cx="1439863" cy="23764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_x753586568">
            <a:extLst>
              <a:ext uri="{FF2B5EF4-FFF2-40B4-BE49-F238E27FC236}">
                <a16:creationId xmlns:a16="http://schemas.microsoft.com/office/drawing/2014/main" id="{3283888B-85CC-EF86-5EB0-BCFDB9BF0A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9581" y="3971275"/>
            <a:ext cx="1447800" cy="24034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_x753587792">
            <a:extLst>
              <a:ext uri="{FF2B5EF4-FFF2-40B4-BE49-F238E27FC236}">
                <a16:creationId xmlns:a16="http://schemas.microsoft.com/office/drawing/2014/main" id="{7C86AF19-F05E-B7E0-ACB1-A678FECD0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7931" y="3971275"/>
            <a:ext cx="144780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272C34-AB17-2954-2B19-AA999AC53D19}"/>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1.1 </a:t>
            </a:r>
            <a:r>
              <a:rPr lang="ko-KR" altLang="en-US" sz="1200" b="1" dirty="0">
                <a:ln>
                  <a:solidFill>
                    <a:schemeClr val="accent1">
                      <a:alpha val="0"/>
                    </a:schemeClr>
                  </a:solidFill>
                </a:ln>
                <a:solidFill>
                  <a:schemeClr val="bg1"/>
                </a:solidFill>
                <a:latin typeface="+mj-ea"/>
                <a:ea typeface="+mj-ea"/>
              </a:rPr>
              <a:t>분석 모형을 위한 </a:t>
            </a:r>
            <a:r>
              <a:rPr lang="en-GB" altLang="ko-KR" sz="1200" b="1" dirty="0">
                <a:ln>
                  <a:solidFill>
                    <a:schemeClr val="accent1">
                      <a:alpha val="0"/>
                    </a:schemeClr>
                  </a:solidFill>
                </a:ln>
                <a:solidFill>
                  <a:schemeClr val="bg1"/>
                </a:solidFill>
                <a:latin typeface="+mj-ea"/>
                <a:ea typeface="+mj-ea"/>
              </a:rPr>
              <a:t>DATA </a:t>
            </a:r>
            <a:r>
              <a:rPr lang="ko-KR" altLang="en-US" sz="1200" b="1" dirty="0">
                <a:ln>
                  <a:solidFill>
                    <a:schemeClr val="accent1">
                      <a:alpha val="0"/>
                    </a:schemeClr>
                  </a:solidFill>
                </a:ln>
                <a:solidFill>
                  <a:schemeClr val="bg1"/>
                </a:solidFill>
                <a:latin typeface="+mj-ea"/>
                <a:ea typeface="+mj-ea"/>
              </a:rPr>
              <a:t>구성</a:t>
            </a:r>
          </a:p>
        </p:txBody>
      </p:sp>
      <p:sp>
        <p:nvSpPr>
          <p:cNvPr id="3" name="TextBox 2">
            <a:extLst>
              <a:ext uri="{FF2B5EF4-FFF2-40B4-BE49-F238E27FC236}">
                <a16:creationId xmlns:a16="http://schemas.microsoft.com/office/drawing/2014/main" id="{F6EA4089-F8A7-D5F1-5601-C01FBC31CD4C}"/>
              </a:ext>
            </a:extLst>
          </p:cNvPr>
          <p:cNvSpPr txBox="1"/>
          <p:nvPr/>
        </p:nvSpPr>
        <p:spPr>
          <a:xfrm>
            <a:off x="5833642" y="3294270"/>
            <a:ext cx="2996323" cy="246221"/>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err="1">
                <a:ln>
                  <a:solidFill>
                    <a:sysClr val="windowText" lastClr="000000">
                      <a:alpha val="0"/>
                    </a:sysClr>
                  </a:solidFill>
                </a:ln>
                <a:latin typeface="+mn-ea"/>
              </a:rPr>
              <a:t>토지피복도</a:t>
            </a:r>
            <a:r>
              <a:rPr lang="ko-KR" altLang="en-US" sz="1000" b="1" spc="-50" dirty="0">
                <a:ln>
                  <a:solidFill>
                    <a:sysClr val="windowText" lastClr="000000">
                      <a:alpha val="0"/>
                    </a:sysClr>
                  </a:solidFill>
                </a:ln>
                <a:latin typeface="+mn-ea"/>
              </a:rPr>
              <a:t> 분류 체계 </a:t>
            </a:r>
            <a:r>
              <a:rPr lang="en-US" altLang="ko-KR" sz="1000" b="1" spc="-50" dirty="0">
                <a:ln>
                  <a:solidFill>
                    <a:sysClr val="windowText" lastClr="000000">
                      <a:alpha val="0"/>
                    </a:sysClr>
                  </a:solidFill>
                </a:ln>
                <a:latin typeface="+mn-ea"/>
              </a:rPr>
              <a:t>– </a:t>
            </a:r>
            <a:r>
              <a:rPr lang="ko-KR" altLang="en-US" sz="1000" b="1" spc="-50" dirty="0">
                <a:ln>
                  <a:solidFill>
                    <a:sysClr val="windowText" lastClr="000000">
                      <a:alpha val="0"/>
                    </a:sysClr>
                  </a:solidFill>
                </a:ln>
                <a:latin typeface="+mn-ea"/>
              </a:rPr>
              <a:t>도시 구분 대상</a:t>
            </a:r>
            <a:r>
              <a:rPr lang="en-US" altLang="ko-KR" sz="1000" b="1" spc="-50" dirty="0">
                <a:ln>
                  <a:solidFill>
                    <a:sysClr val="windowText" lastClr="000000">
                      <a:alpha val="0"/>
                    </a:sysClr>
                  </a:solidFill>
                </a:ln>
                <a:latin typeface="+mn-ea"/>
              </a:rPr>
              <a:t>]</a:t>
            </a:r>
          </a:p>
        </p:txBody>
      </p:sp>
    </p:spTree>
    <p:extLst>
      <p:ext uri="{BB962C8B-B14F-4D97-AF65-F5344CB8AC3E}">
        <p14:creationId xmlns:p14="http://schemas.microsoft.com/office/powerpoint/2010/main" val="1933999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956D3-8F9C-8B75-117C-9333F43468C3}"/>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BA37DB42-3C12-5BB5-EB6D-1388AF785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B850574F-FA87-9657-2C84-745904BF952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4FB3E7BB-5E51-BF4E-1976-9ADAFD5DAD9A}"/>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5438B3-47F3-8A22-632A-AACBB3BEDB7A}"/>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grpSp>
        <p:nvGrpSpPr>
          <p:cNvPr id="46" name="그룹 45">
            <a:extLst>
              <a:ext uri="{FF2B5EF4-FFF2-40B4-BE49-F238E27FC236}">
                <a16:creationId xmlns:a16="http://schemas.microsoft.com/office/drawing/2014/main" id="{DC6062BF-F068-30C7-6BD4-471CFC555C86}"/>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4CC4325F-330B-57E7-9508-79D36A64B623}"/>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2946FD7B-A65B-A8DB-91EF-F446083ED416}"/>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7A921085-E419-FAA0-94FE-48AFC6FF82C7}"/>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B9BE46B4-B51A-25F9-DFAC-DEEAF354B5D5}"/>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7EF41435-349F-A82B-B5E2-F8ADA5E8E8F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38A5EA19-7C26-5625-0D70-66929BFC8418}"/>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CEDD3422-F157-5562-7279-FDC6584245AA}"/>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cxnSp>
        <p:nvCxnSpPr>
          <p:cNvPr id="8" name="직선 연결선 16">
            <a:extLst>
              <a:ext uri="{FF2B5EF4-FFF2-40B4-BE49-F238E27FC236}">
                <a16:creationId xmlns:a16="http://schemas.microsoft.com/office/drawing/2014/main" id="{F6D3D2ED-ACFB-5902-DE12-B70E5D8408A9}"/>
              </a:ext>
            </a:extLst>
          </p:cNvPr>
          <p:cNvCxnSpPr/>
          <p:nvPr/>
        </p:nvCxnSpPr>
        <p:spPr>
          <a:xfrm flipV="1">
            <a:off x="323528" y="1025218"/>
            <a:ext cx="8568952" cy="716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그림 1">
            <a:extLst>
              <a:ext uri="{FF2B5EF4-FFF2-40B4-BE49-F238E27FC236}">
                <a16:creationId xmlns:a16="http://schemas.microsoft.com/office/drawing/2014/main" id="{5C1779A6-4415-9F7D-FD34-AE88D0C4BD4C}"/>
              </a:ext>
            </a:extLst>
          </p:cNvPr>
          <p:cNvPicPr>
            <a:picLocks noChangeAspect="1"/>
          </p:cNvPicPr>
          <p:nvPr/>
        </p:nvPicPr>
        <p:blipFill>
          <a:blip r:embed="rId4"/>
          <a:srcRect b="90965"/>
          <a:stretch/>
        </p:blipFill>
        <p:spPr>
          <a:xfrm>
            <a:off x="296436" y="1000315"/>
            <a:ext cx="8640000" cy="437147"/>
          </a:xfrm>
          <a:prstGeom prst="rect">
            <a:avLst/>
          </a:prstGeom>
        </p:spPr>
      </p:pic>
      <p:pic>
        <p:nvPicPr>
          <p:cNvPr id="11" name="Google Shape;131;p21">
            <a:extLst>
              <a:ext uri="{FF2B5EF4-FFF2-40B4-BE49-F238E27FC236}">
                <a16:creationId xmlns:a16="http://schemas.microsoft.com/office/drawing/2014/main" id="{692911D6-1A65-71DC-4995-25F8D2BDA41D}"/>
              </a:ext>
            </a:extLst>
          </p:cNvPr>
          <p:cNvPicPr preferRelativeResize="0"/>
          <p:nvPr/>
        </p:nvPicPr>
        <p:blipFill rotWithShape="1">
          <a:blip r:embed="rId5">
            <a:alphaModFix/>
          </a:blip>
          <a:srcRect l="44474" r="18201" b="29759"/>
          <a:stretch/>
        </p:blipFill>
        <p:spPr>
          <a:xfrm>
            <a:off x="7127027" y="4182419"/>
            <a:ext cx="1911723" cy="2331757"/>
          </a:xfrm>
          <a:prstGeom prst="rect">
            <a:avLst/>
          </a:prstGeom>
          <a:noFill/>
          <a:ln>
            <a:solidFill>
              <a:schemeClr val="bg1">
                <a:lumMod val="65000"/>
              </a:schemeClr>
            </a:solidFill>
          </a:ln>
        </p:spPr>
      </p:pic>
      <p:sp>
        <p:nvSpPr>
          <p:cNvPr id="12" name="TextBox 11">
            <a:extLst>
              <a:ext uri="{FF2B5EF4-FFF2-40B4-BE49-F238E27FC236}">
                <a16:creationId xmlns:a16="http://schemas.microsoft.com/office/drawing/2014/main" id="{18A1DDD4-3D32-66F1-3A58-FE3C321DE67F}"/>
              </a:ext>
            </a:extLst>
          </p:cNvPr>
          <p:cNvSpPr txBox="1"/>
          <p:nvPr/>
        </p:nvSpPr>
        <p:spPr>
          <a:xfrm>
            <a:off x="4682510" y="6438336"/>
            <a:ext cx="4356240" cy="303032"/>
          </a:xfrm>
          <a:prstGeom prst="rect">
            <a:avLst/>
          </a:prstGeom>
          <a:noFill/>
        </p:spPr>
        <p:txBody>
          <a:bodyPr wrap="square">
            <a:spAutoFit/>
          </a:bodyPr>
          <a:lstStyle/>
          <a:p>
            <a:pPr algn="ctr" latinLnBrk="0">
              <a:lnSpc>
                <a:spcPts val="1900"/>
              </a:lnSpc>
              <a:defRPr/>
            </a:pPr>
            <a:r>
              <a:rPr lang="en-GB" altLang="ko-KR" sz="1000" b="1" spc="-50" dirty="0">
                <a:ln>
                  <a:solidFill>
                    <a:sysClr val="windowText" lastClr="000000">
                      <a:alpha val="0"/>
                    </a:sysClr>
                  </a:solidFill>
                </a:ln>
                <a:latin typeface="+mn-ea"/>
              </a:rPr>
              <a:t>DEM </a:t>
            </a:r>
            <a:r>
              <a:rPr lang="ko-KR" altLang="en-US" sz="1000" b="1" spc="-50" dirty="0">
                <a:ln>
                  <a:solidFill>
                    <a:sysClr val="windowText" lastClr="000000">
                      <a:alpha val="0"/>
                    </a:sysClr>
                  </a:solidFill>
                </a:ln>
                <a:latin typeface="+mn-ea"/>
              </a:rPr>
              <a:t>고도 자료에 대한 정밀 보정 </a:t>
            </a:r>
            <a:r>
              <a:rPr lang="en-GB" altLang="ko-KR" sz="1000" b="1" spc="-50" dirty="0">
                <a:ln>
                  <a:solidFill>
                    <a:sysClr val="windowText" lastClr="000000">
                      <a:alpha val="0"/>
                    </a:sysClr>
                  </a:solidFill>
                </a:ln>
                <a:latin typeface="+mn-ea"/>
              </a:rPr>
              <a:t>Slope, FD</a:t>
            </a:r>
            <a:r>
              <a:rPr lang="ko-KR" altLang="en-US" sz="1000" b="1" spc="-50" dirty="0">
                <a:ln>
                  <a:solidFill>
                    <a:sysClr val="windowText" lastClr="000000">
                      <a:alpha val="0"/>
                    </a:sysClr>
                  </a:solidFill>
                </a:ln>
                <a:latin typeface="+mn-ea"/>
              </a:rPr>
              <a:t> 등 파생</a:t>
            </a:r>
            <a:r>
              <a:rPr lang="en-GB" altLang="ko-KR" sz="1000" b="1" spc="-50" dirty="0">
                <a:ln>
                  <a:solidFill>
                    <a:sysClr val="windowText" lastClr="000000">
                      <a:alpha val="0"/>
                    </a:sysClr>
                  </a:solidFill>
                </a:ln>
                <a:latin typeface="+mn-ea"/>
              </a:rPr>
              <a:t>Data </a:t>
            </a:r>
            <a:r>
              <a:rPr lang="ko-KR" altLang="en-US" sz="1000" b="1" spc="-50" dirty="0">
                <a:ln>
                  <a:solidFill>
                    <a:sysClr val="windowText" lastClr="000000">
                      <a:alpha val="0"/>
                    </a:sysClr>
                  </a:solidFill>
                </a:ln>
                <a:latin typeface="+mn-ea"/>
              </a:rPr>
              <a:t>고려</a:t>
            </a:r>
            <a:endParaRPr lang="en-US" altLang="ko-KR" sz="1000" b="1" spc="-50" dirty="0">
              <a:ln>
                <a:solidFill>
                  <a:sysClr val="windowText" lastClr="000000">
                    <a:alpha val="0"/>
                  </a:sysClr>
                </a:solidFill>
              </a:ln>
              <a:latin typeface="+mn-ea"/>
            </a:endParaRPr>
          </a:p>
        </p:txBody>
      </p:sp>
      <p:pic>
        <p:nvPicPr>
          <p:cNvPr id="14" name="Google Shape;105;p19">
            <a:extLst>
              <a:ext uri="{FF2B5EF4-FFF2-40B4-BE49-F238E27FC236}">
                <a16:creationId xmlns:a16="http://schemas.microsoft.com/office/drawing/2014/main" id="{B9645DEE-F914-1914-0F63-EC6846AB9C36}"/>
              </a:ext>
            </a:extLst>
          </p:cNvPr>
          <p:cNvPicPr preferRelativeResize="0"/>
          <p:nvPr/>
        </p:nvPicPr>
        <p:blipFill>
          <a:blip r:embed="rId6">
            <a:alphaModFix/>
          </a:blip>
          <a:srcRect l="1842" r="8763"/>
          <a:stretch/>
        </p:blipFill>
        <p:spPr>
          <a:xfrm>
            <a:off x="7348107" y="952901"/>
            <a:ext cx="1716305" cy="3149058"/>
          </a:xfrm>
          <a:prstGeom prst="rect">
            <a:avLst/>
          </a:prstGeom>
          <a:noFill/>
          <a:ln>
            <a:solidFill>
              <a:schemeClr val="bg1">
                <a:lumMod val="65000"/>
              </a:schemeClr>
            </a:solidFill>
          </a:ln>
        </p:spPr>
      </p:pic>
      <p:pic>
        <p:nvPicPr>
          <p:cNvPr id="18" name="Google Shape;107;p19">
            <a:extLst>
              <a:ext uri="{FF2B5EF4-FFF2-40B4-BE49-F238E27FC236}">
                <a16:creationId xmlns:a16="http://schemas.microsoft.com/office/drawing/2014/main" id="{EFFF0D46-C86C-6F77-FDB0-1C444063A993}"/>
              </a:ext>
            </a:extLst>
          </p:cNvPr>
          <p:cNvPicPr preferRelativeResize="0"/>
          <p:nvPr/>
        </p:nvPicPr>
        <p:blipFill rotWithShape="1">
          <a:blip r:embed="rId7">
            <a:alphaModFix/>
          </a:blip>
          <a:srcRect l="15901" r="39383"/>
          <a:stretch/>
        </p:blipFill>
        <p:spPr>
          <a:xfrm>
            <a:off x="5680996" y="957905"/>
            <a:ext cx="1595703" cy="3144055"/>
          </a:xfrm>
          <a:prstGeom prst="rect">
            <a:avLst/>
          </a:prstGeom>
          <a:noFill/>
          <a:ln>
            <a:solidFill>
              <a:schemeClr val="bg1">
                <a:lumMod val="65000"/>
              </a:schemeClr>
            </a:solidFill>
          </a:ln>
        </p:spPr>
      </p:pic>
      <p:sp>
        <p:nvSpPr>
          <p:cNvPr id="19" name="TextBox 18">
            <a:extLst>
              <a:ext uri="{FF2B5EF4-FFF2-40B4-BE49-F238E27FC236}">
                <a16:creationId xmlns:a16="http://schemas.microsoft.com/office/drawing/2014/main" id="{3412CF0A-D97F-EC55-A44C-9B6F04D07E14}"/>
              </a:ext>
            </a:extLst>
          </p:cNvPr>
          <p:cNvSpPr txBox="1"/>
          <p:nvPr/>
        </p:nvSpPr>
        <p:spPr>
          <a:xfrm>
            <a:off x="539345" y="6438336"/>
            <a:ext cx="3931771" cy="303032"/>
          </a:xfrm>
          <a:prstGeom prst="rect">
            <a:avLst/>
          </a:prstGeom>
          <a:solidFill>
            <a:schemeClr val="bg1"/>
          </a:solidFill>
        </p:spPr>
        <p:txBody>
          <a:bodyPr wrap="square">
            <a:spAutoFit/>
          </a:bodyPr>
          <a:lstStyle/>
          <a:p>
            <a:pPr algn="ctr" latinLnBrk="0">
              <a:lnSpc>
                <a:spcPts val="1900"/>
              </a:lnSpc>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테스트베드의 </a:t>
            </a:r>
            <a:r>
              <a:rPr lang="en-US" altLang="ko-KR" sz="1000" b="1" spc="-50" dirty="0">
                <a:ln>
                  <a:solidFill>
                    <a:sysClr val="windowText" lastClr="000000">
                      <a:alpha val="0"/>
                    </a:sysClr>
                  </a:solidFill>
                </a:ln>
                <a:latin typeface="+mn-ea"/>
              </a:rPr>
              <a:t>100m </a:t>
            </a:r>
            <a:r>
              <a:rPr lang="ko-KR" altLang="en-US" sz="1000" b="1" spc="-50" dirty="0">
                <a:ln>
                  <a:solidFill>
                    <a:sysClr val="windowText" lastClr="000000">
                      <a:alpha val="0"/>
                    </a:sysClr>
                  </a:solidFill>
                </a:ln>
                <a:latin typeface="+mn-ea"/>
              </a:rPr>
              <a:t>격자 기반 유역</a:t>
            </a:r>
            <a:r>
              <a:rPr lang="en-US" altLang="ko-KR" sz="1000" b="1" spc="-50" dirty="0">
                <a:ln>
                  <a:solidFill>
                    <a:sysClr val="windowText" lastClr="000000">
                      <a:alpha val="0"/>
                    </a:sysClr>
                  </a:solidFill>
                </a:ln>
                <a:latin typeface="+mn-ea"/>
              </a:rPr>
              <a:t>, </a:t>
            </a:r>
            <a:r>
              <a:rPr lang="ko-KR" altLang="en-US" sz="1000" b="1" spc="-50" dirty="0">
                <a:ln>
                  <a:solidFill>
                    <a:sysClr val="windowText" lastClr="000000">
                      <a:alpha val="0"/>
                    </a:sysClr>
                  </a:solidFill>
                </a:ln>
                <a:latin typeface="+mn-ea"/>
              </a:rPr>
              <a:t>하천 구성 </a:t>
            </a:r>
            <a:r>
              <a:rPr lang="ko-KR" altLang="en-US" sz="1000" b="1" spc="-50" dirty="0" err="1">
                <a:ln>
                  <a:solidFill>
                    <a:sysClr val="windowText" lastClr="000000">
                      <a:alpha val="0"/>
                    </a:sysClr>
                  </a:solidFill>
                </a:ln>
                <a:latin typeface="+mn-ea"/>
              </a:rPr>
              <a:t>맵데이터</a:t>
            </a:r>
            <a:r>
              <a:rPr lang="en-US" altLang="ko-KR" sz="1000" b="1" spc="-50" dirty="0">
                <a:ln>
                  <a:solidFill>
                    <a:sysClr val="windowText" lastClr="000000">
                      <a:alpha val="0"/>
                    </a:sysClr>
                  </a:solidFill>
                </a:ln>
                <a:latin typeface="+mn-ea"/>
              </a:rPr>
              <a:t>]</a:t>
            </a:r>
          </a:p>
        </p:txBody>
      </p:sp>
      <p:sp>
        <p:nvSpPr>
          <p:cNvPr id="20" name="TextBox 19">
            <a:extLst>
              <a:ext uri="{FF2B5EF4-FFF2-40B4-BE49-F238E27FC236}">
                <a16:creationId xmlns:a16="http://schemas.microsoft.com/office/drawing/2014/main" id="{F1C6E3C8-6AE9-4F8E-02EC-57A9E2B95EE2}"/>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1.1 </a:t>
            </a:r>
            <a:r>
              <a:rPr lang="ko-KR" altLang="en-US" sz="1200" b="1" dirty="0">
                <a:ln>
                  <a:solidFill>
                    <a:schemeClr val="accent1">
                      <a:alpha val="0"/>
                    </a:schemeClr>
                  </a:solidFill>
                </a:ln>
                <a:solidFill>
                  <a:schemeClr val="bg1"/>
                </a:solidFill>
                <a:latin typeface="+mj-ea"/>
                <a:ea typeface="+mj-ea"/>
              </a:rPr>
              <a:t>분석 모형을 위한 </a:t>
            </a:r>
            <a:r>
              <a:rPr lang="en-GB" altLang="ko-KR" sz="1200" b="1" dirty="0">
                <a:ln>
                  <a:solidFill>
                    <a:schemeClr val="accent1">
                      <a:alpha val="0"/>
                    </a:schemeClr>
                  </a:solidFill>
                </a:ln>
                <a:solidFill>
                  <a:schemeClr val="bg1"/>
                </a:solidFill>
                <a:latin typeface="+mj-ea"/>
                <a:ea typeface="+mj-ea"/>
              </a:rPr>
              <a:t>DATA </a:t>
            </a:r>
            <a:r>
              <a:rPr lang="ko-KR" altLang="en-US" sz="1200" b="1" dirty="0">
                <a:ln>
                  <a:solidFill>
                    <a:schemeClr val="accent1">
                      <a:alpha val="0"/>
                    </a:schemeClr>
                  </a:solidFill>
                </a:ln>
                <a:solidFill>
                  <a:schemeClr val="bg1"/>
                </a:solidFill>
                <a:latin typeface="+mj-ea"/>
                <a:ea typeface="+mj-ea"/>
              </a:rPr>
              <a:t>구성</a:t>
            </a:r>
          </a:p>
        </p:txBody>
      </p:sp>
      <p:sp>
        <p:nvSpPr>
          <p:cNvPr id="21" name="사각형: 둥근 모서리 4">
            <a:extLst>
              <a:ext uri="{FF2B5EF4-FFF2-40B4-BE49-F238E27FC236}">
                <a16:creationId xmlns:a16="http://schemas.microsoft.com/office/drawing/2014/main" id="{2DAA294A-E477-78B2-5A80-7D7419E7AC4F}"/>
              </a:ext>
            </a:extLst>
          </p:cNvPr>
          <p:cNvSpPr/>
          <p:nvPr/>
        </p:nvSpPr>
        <p:spPr>
          <a:xfrm>
            <a:off x="495825" y="1810523"/>
            <a:ext cx="5127801" cy="1644394"/>
          </a:xfrm>
          <a:prstGeom prst="roundRect">
            <a:avLst>
              <a:gd name="adj" fmla="val 4628"/>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테스트베드 격자에 있어서 레퍼런스 레이어</a:t>
            </a:r>
            <a:r>
              <a:rPr lang="en-US" altLang="ko-KR" sz="1200" dirty="0">
                <a:ln>
                  <a:solidFill>
                    <a:schemeClr val="bg1">
                      <a:lumMod val="50000"/>
                      <a:alpha val="0"/>
                    </a:schemeClr>
                  </a:solidFill>
                </a:ln>
                <a:solidFill>
                  <a:schemeClr val="tx1">
                    <a:lumMod val="75000"/>
                    <a:lumOff val="25000"/>
                  </a:schemeClr>
                </a:solidFill>
                <a:latin typeface="+mn-ea"/>
              </a:rPr>
              <a:t>(</a:t>
            </a:r>
            <a:r>
              <a:rPr lang="ko-KR" altLang="en-US" sz="1200" dirty="0" err="1">
                <a:ln>
                  <a:solidFill>
                    <a:schemeClr val="bg1">
                      <a:lumMod val="50000"/>
                      <a:alpha val="0"/>
                    </a:schemeClr>
                  </a:solidFill>
                </a:ln>
                <a:solidFill>
                  <a:schemeClr val="tx1">
                    <a:lumMod val="75000"/>
                    <a:lumOff val="25000"/>
                  </a:schemeClr>
                </a:solidFill>
                <a:latin typeface="+mn-ea"/>
              </a:rPr>
              <a:t>하천망</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영상 등</a:t>
            </a:r>
            <a:r>
              <a:rPr lang="en-US" altLang="ko-KR" sz="1200" dirty="0">
                <a:ln>
                  <a:solidFill>
                    <a:schemeClr val="bg1">
                      <a:lumMod val="50000"/>
                      <a:alpha val="0"/>
                    </a:schemeClr>
                  </a:solidFill>
                </a:ln>
                <a:solidFill>
                  <a:schemeClr val="tx1">
                    <a:lumMod val="75000"/>
                    <a:lumOff val="25000"/>
                  </a:schemeClr>
                </a:solidFill>
                <a:latin typeface="+mn-ea"/>
              </a:rPr>
              <a:t>)</a:t>
            </a:r>
            <a:r>
              <a:rPr lang="ko-KR" altLang="en-US" sz="1200" dirty="0">
                <a:ln>
                  <a:solidFill>
                    <a:schemeClr val="bg1">
                      <a:lumMod val="50000"/>
                      <a:alpha val="0"/>
                    </a:schemeClr>
                  </a:solidFill>
                </a:ln>
                <a:solidFill>
                  <a:schemeClr val="tx1">
                    <a:lumMod val="75000"/>
                    <a:lumOff val="25000"/>
                  </a:schemeClr>
                </a:solidFill>
                <a:latin typeface="+mn-ea"/>
              </a:rPr>
              <a:t>를 활용하여 </a:t>
            </a:r>
            <a:r>
              <a:rPr lang="en-US" altLang="ko-KR" sz="1200" dirty="0">
                <a:ln>
                  <a:solidFill>
                    <a:schemeClr val="bg1">
                      <a:lumMod val="50000"/>
                      <a:alpha val="0"/>
                    </a:schemeClr>
                  </a:solidFill>
                </a:ln>
                <a:solidFill>
                  <a:schemeClr val="tx1">
                    <a:lumMod val="75000"/>
                    <a:lumOff val="25000"/>
                  </a:schemeClr>
                </a:solidFill>
                <a:latin typeface="+mn-ea"/>
              </a:rPr>
              <a:t>DEM</a:t>
            </a:r>
            <a:r>
              <a:rPr lang="ko-KR" altLang="en-US" sz="1200" dirty="0">
                <a:ln>
                  <a:solidFill>
                    <a:schemeClr val="bg1">
                      <a:lumMod val="50000"/>
                      <a:alpha val="0"/>
                    </a:schemeClr>
                  </a:solidFill>
                </a:ln>
                <a:solidFill>
                  <a:schemeClr val="tx1">
                    <a:lumMod val="75000"/>
                    <a:lumOff val="25000"/>
                  </a:schemeClr>
                </a:solidFill>
                <a:latin typeface="+mn-ea"/>
              </a:rPr>
              <a:t> 셀 값을 조정후 수문지형분석을 수행하였음</a:t>
            </a:r>
            <a:r>
              <a:rPr lang="en-US" altLang="ko-KR" sz="1200" dirty="0">
                <a:ln>
                  <a:solidFill>
                    <a:schemeClr val="bg1">
                      <a:lumMod val="50000"/>
                      <a:alpha val="0"/>
                    </a:schemeClr>
                  </a:solidFill>
                </a:ln>
                <a:solidFill>
                  <a:schemeClr val="tx1">
                    <a:lumMod val="75000"/>
                    <a:lumOff val="25000"/>
                  </a:schemeClr>
                </a:solidFill>
                <a:latin typeface="+mn-ea"/>
              </a:rPr>
              <a:t>. </a:t>
            </a: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조정된 </a:t>
            </a:r>
            <a:r>
              <a:rPr lang="en-US" altLang="ko-KR" sz="1200" dirty="0">
                <a:ln>
                  <a:solidFill>
                    <a:schemeClr val="bg1">
                      <a:lumMod val="50000"/>
                      <a:alpha val="0"/>
                    </a:schemeClr>
                  </a:solidFill>
                </a:ln>
                <a:solidFill>
                  <a:schemeClr val="tx1">
                    <a:lumMod val="75000"/>
                    <a:lumOff val="25000"/>
                  </a:schemeClr>
                </a:solidFill>
                <a:latin typeface="+mn-ea"/>
              </a:rPr>
              <a:t>DEM</a:t>
            </a:r>
            <a:r>
              <a:rPr lang="ko-KR" altLang="en-US" sz="1200" dirty="0">
                <a:ln>
                  <a:solidFill>
                    <a:schemeClr val="bg1">
                      <a:lumMod val="50000"/>
                      <a:alpha val="0"/>
                    </a:schemeClr>
                  </a:solidFill>
                </a:ln>
                <a:solidFill>
                  <a:schemeClr val="tx1">
                    <a:lumMod val="75000"/>
                    <a:lumOff val="25000"/>
                  </a:schemeClr>
                </a:solidFill>
                <a:latin typeface="+mn-ea"/>
              </a:rPr>
              <a:t>을 활용하여 경사격자</a:t>
            </a:r>
            <a:r>
              <a:rPr lang="en-US" altLang="ko-KR" sz="1200" dirty="0">
                <a:ln>
                  <a:solidFill>
                    <a:schemeClr val="bg1">
                      <a:lumMod val="50000"/>
                      <a:alpha val="0"/>
                    </a:schemeClr>
                  </a:solidFill>
                </a:ln>
                <a:solidFill>
                  <a:schemeClr val="tx1">
                    <a:lumMod val="75000"/>
                    <a:lumOff val="25000"/>
                  </a:schemeClr>
                </a:solidFill>
                <a:latin typeface="+mn-ea"/>
              </a:rPr>
              <a:t>(Slope),</a:t>
            </a:r>
            <a:r>
              <a:rPr lang="ko-KR" altLang="en-US" sz="1200" dirty="0">
                <a:ln>
                  <a:solidFill>
                    <a:schemeClr val="bg1">
                      <a:lumMod val="50000"/>
                      <a:alpha val="0"/>
                    </a:schemeClr>
                  </a:solidFill>
                </a:ln>
                <a:solidFill>
                  <a:schemeClr val="tx1">
                    <a:lumMod val="75000"/>
                    <a:lumOff val="25000"/>
                  </a:schemeClr>
                </a:solidFill>
                <a:latin typeface="+mn-ea"/>
              </a:rPr>
              <a:t> 흐름 정보</a:t>
            </a:r>
            <a:r>
              <a:rPr lang="en-US" altLang="ko-KR" sz="1200" dirty="0">
                <a:ln>
                  <a:solidFill>
                    <a:schemeClr val="bg1">
                      <a:lumMod val="50000"/>
                      <a:alpha val="0"/>
                    </a:schemeClr>
                  </a:solidFill>
                </a:ln>
                <a:solidFill>
                  <a:schemeClr val="tx1">
                    <a:lumMod val="75000"/>
                    <a:lumOff val="25000"/>
                  </a:schemeClr>
                </a:solidFill>
                <a:latin typeface="+mn-ea"/>
              </a:rPr>
              <a:t>(FD: Flow Direction), FAC(Flow Accumulation)</a:t>
            </a:r>
            <a:r>
              <a:rPr lang="ko-KR" altLang="en-US" sz="1200" dirty="0">
                <a:ln>
                  <a:solidFill>
                    <a:schemeClr val="bg1">
                      <a:lumMod val="50000"/>
                      <a:alpha val="0"/>
                    </a:schemeClr>
                  </a:solidFill>
                </a:ln>
                <a:solidFill>
                  <a:schemeClr val="tx1">
                    <a:lumMod val="75000"/>
                    <a:lumOff val="25000"/>
                  </a:schemeClr>
                </a:solidFill>
                <a:latin typeface="+mn-ea"/>
              </a:rPr>
              <a:t>격자</a:t>
            </a:r>
            <a:r>
              <a:rPr lang="en-US" altLang="ko-KR" sz="1200" dirty="0">
                <a:ln>
                  <a:solidFill>
                    <a:schemeClr val="bg1">
                      <a:lumMod val="50000"/>
                      <a:alpha val="0"/>
                    </a:schemeClr>
                  </a:solidFill>
                </a:ln>
                <a:solidFill>
                  <a:schemeClr val="tx1">
                    <a:lumMod val="75000"/>
                    <a:lumOff val="25000"/>
                  </a:schemeClr>
                </a:solidFill>
                <a:latin typeface="+mn-ea"/>
              </a:rPr>
              <a:t>,</a:t>
            </a:r>
            <a:r>
              <a:rPr lang="ko-KR" altLang="en-US" sz="1200" dirty="0">
                <a:ln>
                  <a:solidFill>
                    <a:schemeClr val="bg1">
                      <a:lumMod val="50000"/>
                      <a:alpha val="0"/>
                    </a:schemeClr>
                  </a:solidFill>
                </a:ln>
                <a:solidFill>
                  <a:schemeClr val="tx1">
                    <a:lumMod val="75000"/>
                    <a:lumOff val="25000"/>
                  </a:schemeClr>
                </a:solidFill>
                <a:latin typeface="+mn-ea"/>
              </a:rPr>
              <a:t> </a:t>
            </a:r>
            <a:r>
              <a:rPr lang="en-US" altLang="ko-KR" sz="1200" dirty="0">
                <a:ln>
                  <a:solidFill>
                    <a:schemeClr val="bg1">
                      <a:lumMod val="50000"/>
                      <a:alpha val="0"/>
                    </a:schemeClr>
                  </a:solidFill>
                </a:ln>
                <a:solidFill>
                  <a:schemeClr val="tx1">
                    <a:lumMod val="75000"/>
                    <a:lumOff val="25000"/>
                  </a:schemeClr>
                </a:solidFill>
                <a:latin typeface="+mn-ea"/>
              </a:rPr>
              <a:t>Stream</a:t>
            </a:r>
            <a:r>
              <a:rPr lang="ko-KR" altLang="en-US" sz="1200" dirty="0">
                <a:ln>
                  <a:solidFill>
                    <a:schemeClr val="bg1">
                      <a:lumMod val="50000"/>
                      <a:alpha val="0"/>
                    </a:schemeClr>
                  </a:solidFill>
                </a:ln>
                <a:solidFill>
                  <a:schemeClr val="tx1">
                    <a:lumMod val="75000"/>
                    <a:lumOff val="25000"/>
                  </a:schemeClr>
                </a:solidFill>
                <a:latin typeface="+mn-ea"/>
              </a:rPr>
              <a:t> 데이터를 구축함</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en-US" altLang="ko-KR" sz="1200" dirty="0">
                <a:ln>
                  <a:solidFill>
                    <a:schemeClr val="bg1">
                      <a:lumMod val="50000"/>
                      <a:alpha val="0"/>
                    </a:schemeClr>
                  </a:solidFill>
                </a:ln>
                <a:solidFill>
                  <a:schemeClr val="tx1">
                    <a:lumMod val="75000"/>
                    <a:lumOff val="25000"/>
                  </a:schemeClr>
                </a:solidFill>
                <a:latin typeface="+mn-ea"/>
              </a:rPr>
              <a:t>100m </a:t>
            </a:r>
            <a:r>
              <a:rPr lang="ko-KR" altLang="en-US" sz="1200" dirty="0">
                <a:ln>
                  <a:solidFill>
                    <a:schemeClr val="bg1">
                      <a:lumMod val="50000"/>
                      <a:alpha val="0"/>
                    </a:schemeClr>
                  </a:solidFill>
                </a:ln>
                <a:solidFill>
                  <a:schemeClr val="tx1">
                    <a:lumMod val="75000"/>
                    <a:lumOff val="25000"/>
                  </a:schemeClr>
                </a:solidFill>
                <a:latin typeface="+mn-ea"/>
              </a:rPr>
              <a:t>격자 기반 하천</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영역 분석 상황을 테스트 베드 </a:t>
            </a:r>
            <a:r>
              <a:rPr lang="en-US" altLang="ko-KR" sz="1200" dirty="0">
                <a:ln>
                  <a:solidFill>
                    <a:schemeClr val="bg1">
                      <a:lumMod val="50000"/>
                      <a:alpha val="0"/>
                    </a:schemeClr>
                  </a:solidFill>
                </a:ln>
                <a:solidFill>
                  <a:schemeClr val="tx1">
                    <a:lumMod val="75000"/>
                    <a:lumOff val="25000"/>
                  </a:schemeClr>
                </a:solidFill>
                <a:latin typeface="+mn-ea"/>
              </a:rPr>
              <a:t>2</a:t>
            </a:r>
            <a:r>
              <a:rPr lang="ko-KR" altLang="en-US" sz="1200" dirty="0">
                <a:ln>
                  <a:solidFill>
                    <a:schemeClr val="bg1">
                      <a:lumMod val="50000"/>
                      <a:alpha val="0"/>
                    </a:schemeClr>
                  </a:solidFill>
                </a:ln>
                <a:solidFill>
                  <a:schemeClr val="tx1">
                    <a:lumMod val="75000"/>
                    <a:lumOff val="25000"/>
                  </a:schemeClr>
                </a:solidFill>
                <a:latin typeface="+mn-ea"/>
              </a:rPr>
              <a:t>개 유역으로 그룹화하여 구성하였음</a:t>
            </a:r>
            <a:endParaRPr lang="en-US" altLang="ko-KR" sz="1200" dirty="0">
              <a:ln>
                <a:solidFill>
                  <a:schemeClr val="bg1">
                    <a:lumMod val="50000"/>
                    <a:alpha val="0"/>
                  </a:schemeClr>
                </a:solidFill>
              </a:ln>
              <a:solidFill>
                <a:schemeClr val="tx1">
                  <a:lumMod val="75000"/>
                  <a:lumOff val="25000"/>
                </a:schemeClr>
              </a:solidFill>
              <a:latin typeface="+mn-ea"/>
            </a:endParaRPr>
          </a:p>
        </p:txBody>
      </p:sp>
      <p:pic>
        <p:nvPicPr>
          <p:cNvPr id="22" name="_x744064872">
            <a:extLst>
              <a:ext uri="{FF2B5EF4-FFF2-40B4-BE49-F238E27FC236}">
                <a16:creationId xmlns:a16="http://schemas.microsoft.com/office/drawing/2014/main" id="{DC09C321-B910-20F6-ADB9-2DD2517B92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924"/>
          <a:stretch/>
        </p:blipFill>
        <p:spPr bwMode="auto">
          <a:xfrm>
            <a:off x="4682509" y="4182419"/>
            <a:ext cx="2360958" cy="2331757"/>
          </a:xfrm>
          <a:prstGeom prst="rect">
            <a:avLst/>
          </a:prstGeom>
          <a:noFill/>
          <a:extLst>
            <a:ext uri="{909E8E84-426E-40DD-AFC4-6F175D3DCCD1}">
              <a14:hiddenFill xmlns:a14="http://schemas.microsoft.com/office/drawing/2010/main">
                <a:solidFill>
                  <a:srgbClr val="FFFFFF"/>
                </a:solidFill>
              </a14:hiddenFill>
            </a:ext>
          </a:extLst>
        </p:spPr>
      </p:pic>
      <p:pic>
        <p:nvPicPr>
          <p:cNvPr id="23" name="_x744085752">
            <a:extLst>
              <a:ext uri="{FF2B5EF4-FFF2-40B4-BE49-F238E27FC236}">
                <a16:creationId xmlns:a16="http://schemas.microsoft.com/office/drawing/2014/main" id="{7FF6F792-0FE5-69E4-DE47-FCF67123C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762" t="20906" r="31934" b="4901"/>
          <a:stretch/>
        </p:blipFill>
        <p:spPr bwMode="auto">
          <a:xfrm>
            <a:off x="540538" y="3527074"/>
            <a:ext cx="1341721" cy="298856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4" name="_x744086904">
            <a:extLst>
              <a:ext uri="{FF2B5EF4-FFF2-40B4-BE49-F238E27FC236}">
                <a16:creationId xmlns:a16="http://schemas.microsoft.com/office/drawing/2014/main" id="{12728DB0-A069-76DB-335A-7C9A448FF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9712" y="3527074"/>
            <a:ext cx="1091977" cy="298856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25" name="_x744087120">
            <a:extLst>
              <a:ext uri="{FF2B5EF4-FFF2-40B4-BE49-F238E27FC236}">
                <a16:creationId xmlns:a16="http://schemas.microsoft.com/office/drawing/2014/main" id="{C81E551A-F5CA-425A-AE2F-55EF7080CC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0365" y="3527075"/>
            <a:ext cx="1300751" cy="298856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587D4DA-59C9-ADD5-56F7-5D42138C8E08}"/>
              </a:ext>
            </a:extLst>
          </p:cNvPr>
          <p:cNvSpPr txBox="1"/>
          <p:nvPr/>
        </p:nvSpPr>
        <p:spPr>
          <a:xfrm>
            <a:off x="6444208" y="1055562"/>
            <a:ext cx="2091232" cy="219600"/>
          </a:xfrm>
          <a:prstGeom prst="rect">
            <a:avLst/>
          </a:prstGeom>
          <a:solidFill>
            <a:schemeClr val="bg1"/>
          </a:solidFill>
        </p:spPr>
        <p:txBody>
          <a:bodyPr wrap="square" tIns="0" anchor="ctr" anchorCtr="0">
            <a:spAutoFit/>
          </a:bodyPr>
          <a:lstStyle/>
          <a:p>
            <a:pPr algn="ctr" latinLnBrk="0">
              <a:lnSpc>
                <a:spcPts val="1900"/>
              </a:lnSpc>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참조 정보를 활용하여 </a:t>
            </a:r>
            <a:r>
              <a:rPr lang="en-GB" altLang="ko-KR" sz="1000" b="1" spc="-50" dirty="0">
                <a:ln>
                  <a:solidFill>
                    <a:sysClr val="windowText" lastClr="000000">
                      <a:alpha val="0"/>
                    </a:sysClr>
                  </a:solidFill>
                </a:ln>
                <a:latin typeface="+mn-ea"/>
              </a:rPr>
              <a:t>DATA </a:t>
            </a:r>
            <a:r>
              <a:rPr lang="ko-KR" altLang="en-US" sz="1000" b="1" spc="-50" dirty="0">
                <a:ln>
                  <a:solidFill>
                    <a:sysClr val="windowText" lastClr="000000">
                      <a:alpha val="0"/>
                    </a:sysClr>
                  </a:solidFill>
                </a:ln>
                <a:latin typeface="+mn-ea"/>
              </a:rPr>
              <a:t>보정</a:t>
            </a:r>
            <a:r>
              <a:rPr lang="en-US" altLang="ko-KR" sz="1000" b="1" spc="-50" dirty="0">
                <a:ln>
                  <a:solidFill>
                    <a:sysClr val="windowText" lastClr="000000">
                      <a:alpha val="0"/>
                    </a:sysClr>
                  </a:solidFill>
                </a:ln>
                <a:latin typeface="+mn-ea"/>
              </a:rPr>
              <a:t>]</a:t>
            </a:r>
          </a:p>
        </p:txBody>
      </p:sp>
      <p:pic>
        <p:nvPicPr>
          <p:cNvPr id="30" name="_x744094752">
            <a:extLst>
              <a:ext uri="{FF2B5EF4-FFF2-40B4-BE49-F238E27FC236}">
                <a16:creationId xmlns:a16="http://schemas.microsoft.com/office/drawing/2014/main" id="{E9CFCA8D-5B81-9635-4E61-6D4221EB30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56208" y="3234346"/>
            <a:ext cx="1595703" cy="1384021"/>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4">
            <a:extLst>
              <a:ext uri="{FF2B5EF4-FFF2-40B4-BE49-F238E27FC236}">
                <a16:creationId xmlns:a16="http://schemas.microsoft.com/office/drawing/2014/main" id="{B8657605-B590-0C72-4741-D01DAE338381}"/>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49DEFEAB-9CB2-4D51-8600-070D2A62C0B4}" type="slidenum">
              <a:rPr lang="ko-KR" altLang="en-US" dirty="0"/>
              <a:pPr algn="ctr"/>
              <a:t>31</a:t>
            </a:fld>
            <a:endParaRPr lang="en-US" altLang="ko-KR" dirty="0"/>
          </a:p>
        </p:txBody>
      </p:sp>
    </p:spTree>
    <p:extLst>
      <p:ext uri="{BB962C8B-B14F-4D97-AF65-F5344CB8AC3E}">
        <p14:creationId xmlns:p14="http://schemas.microsoft.com/office/powerpoint/2010/main" val="2916812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B7529-24EE-B172-C08D-F7C556AF89B7}"/>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F172C3FE-386B-1B2F-B04D-695767D14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72FEB0B4-C88D-C3BB-1F2E-B7B9C8F32E12}"/>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54D32160-DD83-C665-75C7-1039D10EA9A6}"/>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55CC8C-4A00-5C24-335F-4FE721BBDF82}"/>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3" name="Slide Number Placeholder 4">
            <a:extLst>
              <a:ext uri="{FF2B5EF4-FFF2-40B4-BE49-F238E27FC236}">
                <a16:creationId xmlns:a16="http://schemas.microsoft.com/office/drawing/2014/main" id="{A0B2F32D-5654-D190-0674-71A39EC2859D}"/>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32</a:t>
            </a:fld>
            <a:endParaRPr lang="ko-KR" altLang="en-US" dirty="0"/>
          </a:p>
        </p:txBody>
      </p:sp>
      <p:grpSp>
        <p:nvGrpSpPr>
          <p:cNvPr id="46" name="그룹 45">
            <a:extLst>
              <a:ext uri="{FF2B5EF4-FFF2-40B4-BE49-F238E27FC236}">
                <a16:creationId xmlns:a16="http://schemas.microsoft.com/office/drawing/2014/main" id="{3D30B782-0FC0-E407-C69B-4AA8E90B67B6}"/>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97C0BB74-D943-C22F-9606-CF6124C0473D}"/>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13D51983-7894-58BC-E0E1-00BD3AD13A2C}"/>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C39034F0-3731-A723-4AB9-25B4C335AF4B}"/>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3BF9DB70-43DF-75ED-13D5-A5D8EB87B4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020871A3-E083-7BB5-B144-DED183CFC1CD}"/>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10EC7AA5-BE57-9E11-37A9-C26DB774C53D}"/>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CB7007B2-F9B5-3525-F05C-BAB351EA3A94}"/>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cxnSp>
        <p:nvCxnSpPr>
          <p:cNvPr id="17" name="직선 연결선 16">
            <a:extLst>
              <a:ext uri="{FF2B5EF4-FFF2-40B4-BE49-F238E27FC236}">
                <a16:creationId xmlns:a16="http://schemas.microsoft.com/office/drawing/2014/main" id="{076588F0-FFAA-EABB-BEFE-C66DAF0BF98C}"/>
              </a:ext>
            </a:extLst>
          </p:cNvPr>
          <p:cNvCxnSpPr/>
          <p:nvPr/>
        </p:nvCxnSpPr>
        <p:spPr>
          <a:xfrm flipV="1">
            <a:off x="323528" y="1025218"/>
            <a:ext cx="8568952" cy="716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그림 1">
            <a:extLst>
              <a:ext uri="{FF2B5EF4-FFF2-40B4-BE49-F238E27FC236}">
                <a16:creationId xmlns:a16="http://schemas.microsoft.com/office/drawing/2014/main" id="{C7643465-B315-FA8D-D120-09AEDEF3B709}"/>
              </a:ext>
            </a:extLst>
          </p:cNvPr>
          <p:cNvPicPr>
            <a:picLocks noChangeAspect="1"/>
          </p:cNvPicPr>
          <p:nvPr/>
        </p:nvPicPr>
        <p:blipFill>
          <a:blip r:embed="rId4"/>
          <a:srcRect b="91144"/>
          <a:stretch/>
        </p:blipFill>
        <p:spPr>
          <a:xfrm>
            <a:off x="296436" y="1000315"/>
            <a:ext cx="8640000" cy="428511"/>
          </a:xfrm>
          <a:prstGeom prst="rect">
            <a:avLst/>
          </a:prstGeom>
        </p:spPr>
      </p:pic>
      <p:sp>
        <p:nvSpPr>
          <p:cNvPr id="3" name="TextBox 2">
            <a:extLst>
              <a:ext uri="{FF2B5EF4-FFF2-40B4-BE49-F238E27FC236}">
                <a16:creationId xmlns:a16="http://schemas.microsoft.com/office/drawing/2014/main" id="{03A434B9-165C-2305-BD0E-A6AFF020058A}"/>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1.1 </a:t>
            </a:r>
            <a:r>
              <a:rPr lang="ko-KR" altLang="en-US" sz="1200" b="1" dirty="0">
                <a:ln>
                  <a:solidFill>
                    <a:schemeClr val="accent1">
                      <a:alpha val="0"/>
                    </a:schemeClr>
                  </a:solidFill>
                </a:ln>
                <a:solidFill>
                  <a:schemeClr val="bg1"/>
                </a:solidFill>
                <a:latin typeface="+mj-ea"/>
                <a:ea typeface="+mj-ea"/>
              </a:rPr>
              <a:t>분석 모형을 위한 </a:t>
            </a:r>
            <a:r>
              <a:rPr lang="en-GB" altLang="ko-KR" sz="1200" b="1" dirty="0">
                <a:ln>
                  <a:solidFill>
                    <a:schemeClr val="accent1">
                      <a:alpha val="0"/>
                    </a:schemeClr>
                  </a:solidFill>
                </a:ln>
                <a:solidFill>
                  <a:schemeClr val="bg1"/>
                </a:solidFill>
                <a:latin typeface="+mj-ea"/>
                <a:ea typeface="+mj-ea"/>
              </a:rPr>
              <a:t>DATA </a:t>
            </a:r>
            <a:r>
              <a:rPr lang="ko-KR" altLang="en-US" sz="1200" b="1" dirty="0">
                <a:ln>
                  <a:solidFill>
                    <a:schemeClr val="accent1">
                      <a:alpha val="0"/>
                    </a:schemeClr>
                  </a:solidFill>
                </a:ln>
                <a:solidFill>
                  <a:schemeClr val="bg1"/>
                </a:solidFill>
                <a:latin typeface="+mj-ea"/>
                <a:ea typeface="+mj-ea"/>
              </a:rPr>
              <a:t>구성</a:t>
            </a:r>
          </a:p>
        </p:txBody>
      </p:sp>
      <p:sp>
        <p:nvSpPr>
          <p:cNvPr id="9" name="사각형: 둥근 모서리 8">
            <a:extLst>
              <a:ext uri="{FF2B5EF4-FFF2-40B4-BE49-F238E27FC236}">
                <a16:creationId xmlns:a16="http://schemas.microsoft.com/office/drawing/2014/main" id="{15CE7BE5-C0FC-BD28-58D2-3587D5710AF6}"/>
              </a:ext>
            </a:extLst>
          </p:cNvPr>
          <p:cNvSpPr/>
          <p:nvPr/>
        </p:nvSpPr>
        <p:spPr>
          <a:xfrm>
            <a:off x="495825" y="1810523"/>
            <a:ext cx="5127801" cy="1644394"/>
          </a:xfrm>
          <a:prstGeom prst="roundRect">
            <a:avLst>
              <a:gd name="adj" fmla="val 4628"/>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침수 위험지수 산정 모델에 필요한 요소별 입력 정보를 </a:t>
            </a:r>
            <a:r>
              <a:rPr lang="en-US" altLang="ko-KR" sz="1200" dirty="0">
                <a:ln>
                  <a:solidFill>
                    <a:schemeClr val="bg1">
                      <a:lumMod val="50000"/>
                      <a:alpha val="0"/>
                    </a:schemeClr>
                  </a:solidFill>
                </a:ln>
                <a:solidFill>
                  <a:schemeClr val="tx1">
                    <a:lumMod val="75000"/>
                    <a:lumOff val="25000"/>
                  </a:schemeClr>
                </a:solidFill>
                <a:latin typeface="+mn-ea"/>
              </a:rPr>
              <a:t>100m </a:t>
            </a:r>
            <a:r>
              <a:rPr lang="ko-KR" altLang="en-US" sz="1200" dirty="0">
                <a:ln>
                  <a:solidFill>
                    <a:schemeClr val="bg1">
                      <a:lumMod val="50000"/>
                      <a:alpha val="0"/>
                    </a:schemeClr>
                  </a:solidFill>
                </a:ln>
                <a:solidFill>
                  <a:schemeClr val="tx1">
                    <a:lumMod val="75000"/>
                    <a:lumOff val="25000"/>
                  </a:schemeClr>
                </a:solidFill>
                <a:latin typeface="+mn-ea"/>
              </a:rPr>
              <a:t>격자 기반으로 구축함</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각 </a:t>
            </a:r>
            <a:r>
              <a:rPr lang="en-US" altLang="ko-KR" sz="1200" dirty="0">
                <a:ln>
                  <a:solidFill>
                    <a:schemeClr val="bg1">
                      <a:lumMod val="50000"/>
                      <a:alpha val="0"/>
                    </a:schemeClr>
                  </a:solidFill>
                </a:ln>
                <a:solidFill>
                  <a:schemeClr val="tx1">
                    <a:lumMod val="75000"/>
                    <a:lumOff val="25000"/>
                  </a:schemeClr>
                </a:solidFill>
                <a:latin typeface="+mn-ea"/>
              </a:rPr>
              <a:t>100m </a:t>
            </a:r>
            <a:r>
              <a:rPr lang="ko-KR" altLang="en-US" sz="1200" dirty="0">
                <a:ln>
                  <a:solidFill>
                    <a:schemeClr val="bg1">
                      <a:lumMod val="50000"/>
                      <a:alpha val="0"/>
                    </a:schemeClr>
                  </a:solidFill>
                </a:ln>
                <a:solidFill>
                  <a:schemeClr val="tx1">
                    <a:lumMod val="75000"/>
                    <a:lumOff val="25000"/>
                  </a:schemeClr>
                </a:solidFill>
                <a:latin typeface="+mn-ea"/>
              </a:rPr>
              <a:t>셀 별로 모델 구동을 위한 세부 정보를 속성</a:t>
            </a:r>
            <a:r>
              <a:rPr lang="en-US" altLang="ko-KR" sz="1200" dirty="0">
                <a:ln>
                  <a:solidFill>
                    <a:schemeClr val="bg1">
                      <a:lumMod val="50000"/>
                      <a:alpha val="0"/>
                    </a:schemeClr>
                  </a:solidFill>
                </a:ln>
                <a:solidFill>
                  <a:schemeClr val="tx1">
                    <a:lumMod val="75000"/>
                    <a:lumOff val="25000"/>
                  </a:schemeClr>
                </a:solidFill>
                <a:latin typeface="+mn-ea"/>
              </a:rPr>
              <a:t>(Attribute)</a:t>
            </a:r>
            <a:r>
              <a:rPr lang="ko-KR" altLang="en-US" sz="1200" dirty="0">
                <a:ln>
                  <a:solidFill>
                    <a:schemeClr val="bg1">
                      <a:lumMod val="50000"/>
                      <a:alpha val="0"/>
                    </a:schemeClr>
                  </a:solidFill>
                </a:ln>
                <a:solidFill>
                  <a:schemeClr val="tx1">
                    <a:lumMod val="75000"/>
                    <a:lumOff val="25000"/>
                  </a:schemeClr>
                </a:solidFill>
                <a:latin typeface="+mn-ea"/>
              </a:rPr>
              <a:t>로 구비함</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최종적으로 구성되는 침수 지수 모델 용도 데이터는 정형</a:t>
            </a:r>
            <a:r>
              <a:rPr lang="en-US" altLang="ko-KR" sz="1200" dirty="0">
                <a:ln>
                  <a:solidFill>
                    <a:schemeClr val="bg1">
                      <a:lumMod val="50000"/>
                      <a:alpha val="0"/>
                    </a:schemeClr>
                  </a:solidFill>
                </a:ln>
                <a:solidFill>
                  <a:schemeClr val="tx1">
                    <a:lumMod val="75000"/>
                    <a:lumOff val="25000"/>
                  </a:schemeClr>
                </a:solidFill>
                <a:latin typeface="+mn-ea"/>
              </a:rPr>
              <a:t>(Structured) </a:t>
            </a:r>
            <a:r>
              <a:rPr lang="ko-KR" altLang="en-US" sz="1200" dirty="0">
                <a:ln>
                  <a:solidFill>
                    <a:schemeClr val="bg1">
                      <a:lumMod val="50000"/>
                      <a:alpha val="0"/>
                    </a:schemeClr>
                  </a:solidFill>
                </a:ln>
                <a:solidFill>
                  <a:schemeClr val="tx1">
                    <a:lumMod val="75000"/>
                    <a:lumOff val="25000"/>
                  </a:schemeClr>
                </a:solidFill>
                <a:latin typeface="+mn-ea"/>
              </a:rPr>
              <a:t>표형</a:t>
            </a:r>
            <a:r>
              <a:rPr lang="en-US" altLang="ko-KR" sz="1200" dirty="0">
                <a:ln>
                  <a:solidFill>
                    <a:schemeClr val="bg1">
                      <a:lumMod val="50000"/>
                      <a:alpha val="0"/>
                    </a:schemeClr>
                  </a:solidFill>
                </a:ln>
                <a:solidFill>
                  <a:schemeClr val="tx1">
                    <a:lumMod val="75000"/>
                    <a:lumOff val="25000"/>
                  </a:schemeClr>
                </a:solidFill>
                <a:latin typeface="+mn-ea"/>
              </a:rPr>
              <a:t>(Tabular) </a:t>
            </a:r>
            <a:r>
              <a:rPr lang="ko-KR" altLang="en-US" sz="1200" dirty="0">
                <a:ln>
                  <a:solidFill>
                    <a:schemeClr val="bg1">
                      <a:lumMod val="50000"/>
                      <a:alpha val="0"/>
                    </a:schemeClr>
                  </a:solidFill>
                </a:ln>
                <a:solidFill>
                  <a:schemeClr val="tx1">
                    <a:lumMod val="75000"/>
                    <a:lumOff val="25000"/>
                  </a:schemeClr>
                </a:solidFill>
                <a:latin typeface="+mn-ea"/>
              </a:rPr>
              <a:t>데이터로 구성함</a:t>
            </a:r>
            <a:endParaRPr lang="en-US" altLang="ko-KR" sz="1200" dirty="0">
              <a:ln>
                <a:solidFill>
                  <a:schemeClr val="bg1">
                    <a:lumMod val="50000"/>
                    <a:alpha val="0"/>
                  </a:schemeClr>
                </a:solidFill>
              </a:ln>
              <a:solidFill>
                <a:schemeClr val="tx1">
                  <a:lumMod val="75000"/>
                  <a:lumOff val="25000"/>
                </a:schemeClr>
              </a:solidFill>
              <a:latin typeface="+mn-ea"/>
            </a:endParaRPr>
          </a:p>
        </p:txBody>
      </p:sp>
      <p:graphicFrame>
        <p:nvGraphicFramePr>
          <p:cNvPr id="15" name="표 14">
            <a:extLst>
              <a:ext uri="{FF2B5EF4-FFF2-40B4-BE49-F238E27FC236}">
                <a16:creationId xmlns:a16="http://schemas.microsoft.com/office/drawing/2014/main" id="{2A324E27-5602-194E-048F-A2D98C397078}"/>
              </a:ext>
            </a:extLst>
          </p:cNvPr>
          <p:cNvGraphicFramePr>
            <a:graphicFrameLocks noGrp="1"/>
          </p:cNvGraphicFramePr>
          <p:nvPr>
            <p:extLst>
              <p:ext uri="{D42A27DB-BD31-4B8C-83A1-F6EECF244321}">
                <p14:modId xmlns:p14="http://schemas.microsoft.com/office/powerpoint/2010/main" val="556362068"/>
              </p:ext>
            </p:extLst>
          </p:nvPr>
        </p:nvGraphicFramePr>
        <p:xfrm>
          <a:off x="5704990" y="920175"/>
          <a:ext cx="3331506" cy="2726120"/>
        </p:xfrm>
        <a:graphic>
          <a:graphicData uri="http://schemas.openxmlformats.org/drawingml/2006/table">
            <a:tbl>
              <a:tblPr/>
              <a:tblGrid>
                <a:gridCol w="307170">
                  <a:extLst>
                    <a:ext uri="{9D8B030D-6E8A-4147-A177-3AD203B41FA5}">
                      <a16:colId xmlns:a16="http://schemas.microsoft.com/office/drawing/2014/main" val="2965582986"/>
                    </a:ext>
                  </a:extLst>
                </a:gridCol>
                <a:gridCol w="648072">
                  <a:extLst>
                    <a:ext uri="{9D8B030D-6E8A-4147-A177-3AD203B41FA5}">
                      <a16:colId xmlns:a16="http://schemas.microsoft.com/office/drawing/2014/main" val="3878514514"/>
                    </a:ext>
                  </a:extLst>
                </a:gridCol>
                <a:gridCol w="2376264">
                  <a:extLst>
                    <a:ext uri="{9D8B030D-6E8A-4147-A177-3AD203B41FA5}">
                      <a16:colId xmlns:a16="http://schemas.microsoft.com/office/drawing/2014/main" val="2174571332"/>
                    </a:ext>
                  </a:extLst>
                </a:gridCol>
              </a:tblGrid>
              <a:tr h="107439">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구분</a:t>
                      </a:r>
                    </a:p>
                  </a:txBody>
                  <a:tcPr marL="0" marR="0" marT="14813" marB="14813"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컬럼명</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내용</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30036197"/>
                  </a:ext>
                </a:extLst>
              </a:tr>
              <a:tr h="107439">
                <a:tc rowSpan="13">
                  <a:txBody>
                    <a:bodyPr/>
                    <a:lstStyle/>
                    <a:p>
                      <a:pPr marL="0" marR="0" indent="0" algn="ctr" fontAlgn="base" latinLnBrk="0">
                        <a:lnSpc>
                          <a:spcPct val="100000"/>
                        </a:lnSpc>
                      </a:pP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침수</a:t>
                      </a:r>
                      <a:br>
                        <a:rPr lang="en-US" altLang="ko-KR"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br>
                      <a:r>
                        <a:rPr 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ID</a:t>
                      </a:r>
                    </a:p>
                  </a:txBody>
                  <a:tcPr marL="0" marR="0" marT="14813" marB="14813"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rrr</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100m </a:t>
                      </a: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행 일련번호</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39812895"/>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ccc</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100m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열 일련번호</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9989834"/>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rrrccc</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100m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행</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열 일련번호</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5602348"/>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mapx</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100m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X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중심 좌표</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2125098"/>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mapy</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100m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Y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중심 좌표</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1678536"/>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rrcc</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행</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열 일련번호</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1195389"/>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mb_id</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중권역 코드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자리</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9468166"/>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sb_part_id</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표준유역 코드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2</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자리</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1154642"/>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sb_id</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중권역</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표준유역 코드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6</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자리</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62688280"/>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cat_sn</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KRF Catchment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세부 구분코드</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256136"/>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srl_in_sb</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표준유역 안에서의 </a:t>
                      </a:r>
                      <a:r>
                        <a:rPr lang="en-US" altLang="ko-KR"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일련번호 </a:t>
                      </a:r>
                      <a:r>
                        <a:rPr lang="en-US" altLang="ko-KR"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a:t>
                      </a: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자리</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987650"/>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srl_in_cat</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KRF Catchment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안에서의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일련번호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자리</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9215841"/>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srl_in_400m</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안에서의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100m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격자 일련번호 </a:t>
                      </a: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2</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자리</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1852270"/>
                  </a:ext>
                </a:extLst>
              </a:tr>
              <a:tr h="107439">
                <a:tc rowSpan="6">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침수 </a:t>
                      </a: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INFO</a:t>
                      </a:r>
                    </a:p>
                  </a:txBody>
                  <a:tcPr marL="0" marR="0" marT="14813" marB="14813"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sum_ub</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상류 도시 개수 합계</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2649708"/>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sum_nub</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상류 비도시 개수 합계</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2956501"/>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slopeAVG</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하류 경사 평균</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5374148"/>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adj_RRCC</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인접 격자 정보</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1916773"/>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no_ub</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인접 상류 도시 개수</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0082177"/>
                  </a:ext>
                </a:extLst>
              </a:tr>
              <a:tr h="107439">
                <a:tc vMerge="1">
                  <a:txBody>
                    <a:bodyPr/>
                    <a:lstStyle/>
                    <a:p>
                      <a:pPr latinLnBrk="1"/>
                      <a:endParaRPr lang="ko-KR" altLang="en-US"/>
                    </a:p>
                  </a:txBody>
                  <a:tcPr/>
                </a:tc>
                <a:tc>
                  <a:txBody>
                    <a:bodyPr/>
                    <a:lstStyle/>
                    <a:p>
                      <a:pPr marL="0" marR="0" indent="0" algn="ctr" fontAlgn="base" latinLnBrk="0">
                        <a:lnSpc>
                          <a:spcPct val="100000"/>
                        </a:lnSpc>
                      </a:pPr>
                      <a:r>
                        <a:rPr lang="en-US" sz="700" kern="0" spc="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no_nonub</a:t>
                      </a:r>
                    </a:p>
                  </a:txBody>
                  <a:tcPr marL="0" marR="0" marT="14813" marB="1481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00000"/>
                        </a:lnSpc>
                      </a:pPr>
                      <a:r>
                        <a:rPr lang="en-US" altLang="ko-KR"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400m </a:t>
                      </a: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인접 상류 </a:t>
                      </a:r>
                      <a:r>
                        <a:rPr lang="ko-KR" altLang="en-US" sz="700" kern="0" spc="0" dirty="0" err="1">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비도시</a:t>
                      </a:r>
                      <a:r>
                        <a:rPr lang="ko-KR" altLang="en-US" sz="700" kern="0" spc="0" dirty="0">
                          <a:ln>
                            <a:solidFill>
                              <a:sysClr val="windowText" lastClr="000000">
                                <a:alpha val="0"/>
                              </a:sysClr>
                            </a:solidFill>
                          </a:ln>
                          <a:solidFill>
                            <a:srgbClr val="000000"/>
                          </a:solidFill>
                          <a:effectLst/>
                          <a:latin typeface="맑은 고딕" panose="020B0503020000020004" pitchFamily="50" charset="-127"/>
                          <a:ea typeface="맑은 고딕" panose="020B0503020000020004" pitchFamily="50" charset="-127"/>
                        </a:rPr>
                        <a:t> 개수</a:t>
                      </a:r>
                    </a:p>
                  </a:txBody>
                  <a:tcPr marL="0" marR="0" marT="14813" marB="14813"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7027547"/>
                  </a:ext>
                </a:extLst>
              </a:tr>
            </a:tbl>
          </a:graphicData>
        </a:graphic>
      </p:graphicFrame>
      <p:pic>
        <p:nvPicPr>
          <p:cNvPr id="16" name="Google Shape;198;p31">
            <a:extLst>
              <a:ext uri="{FF2B5EF4-FFF2-40B4-BE49-F238E27FC236}">
                <a16:creationId xmlns:a16="http://schemas.microsoft.com/office/drawing/2014/main" id="{246CDAD1-BB21-C1CF-A42A-EAAE8CF4AC6C}"/>
              </a:ext>
            </a:extLst>
          </p:cNvPr>
          <p:cNvPicPr preferRelativeResize="0"/>
          <p:nvPr/>
        </p:nvPicPr>
        <p:blipFill>
          <a:blip r:embed="rId5">
            <a:alphaModFix/>
          </a:blip>
          <a:stretch>
            <a:fillRect/>
          </a:stretch>
        </p:blipFill>
        <p:spPr>
          <a:xfrm>
            <a:off x="251520" y="3595010"/>
            <a:ext cx="2243957" cy="2217071"/>
          </a:xfrm>
          <a:prstGeom prst="rect">
            <a:avLst/>
          </a:prstGeom>
          <a:noFill/>
          <a:ln>
            <a:solidFill>
              <a:schemeClr val="bg1">
                <a:lumMod val="65000"/>
              </a:schemeClr>
            </a:solidFill>
          </a:ln>
        </p:spPr>
      </p:pic>
      <p:sp>
        <p:nvSpPr>
          <p:cNvPr id="19" name="TextBox 18">
            <a:extLst>
              <a:ext uri="{FF2B5EF4-FFF2-40B4-BE49-F238E27FC236}">
                <a16:creationId xmlns:a16="http://schemas.microsoft.com/office/drawing/2014/main" id="{B5FF850B-A60A-58C7-A0B3-70D3AA1EA10D}"/>
              </a:ext>
            </a:extLst>
          </p:cNvPr>
          <p:cNvSpPr txBox="1"/>
          <p:nvPr/>
        </p:nvSpPr>
        <p:spPr>
          <a:xfrm>
            <a:off x="251520" y="6347077"/>
            <a:ext cx="3837966" cy="303032"/>
          </a:xfrm>
          <a:prstGeom prst="rect">
            <a:avLst/>
          </a:prstGeom>
          <a:solidFill>
            <a:schemeClr val="bg1"/>
          </a:solidFill>
        </p:spPr>
        <p:txBody>
          <a:bodyPr wrap="square">
            <a:spAutoFit/>
          </a:bodyPr>
          <a:lstStyle/>
          <a:p>
            <a:pPr algn="ctr" latinLnBrk="0">
              <a:lnSpc>
                <a:spcPts val="1900"/>
              </a:lnSpc>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분석용 입력 데이터 구성 과정 예시</a:t>
            </a:r>
            <a:r>
              <a:rPr lang="en-US" altLang="ko-KR" sz="1000" b="1" spc="-50" dirty="0">
                <a:ln>
                  <a:solidFill>
                    <a:sysClr val="windowText" lastClr="000000">
                      <a:alpha val="0"/>
                    </a:sysClr>
                  </a:solidFill>
                </a:ln>
                <a:latin typeface="+mn-ea"/>
              </a:rPr>
              <a:t>]</a:t>
            </a:r>
          </a:p>
        </p:txBody>
      </p:sp>
      <p:pic>
        <p:nvPicPr>
          <p:cNvPr id="2049" name="_x744085392">
            <a:extLst>
              <a:ext uri="{FF2B5EF4-FFF2-40B4-BE49-F238E27FC236}">
                <a16:creationId xmlns:a16="http://schemas.microsoft.com/office/drawing/2014/main" id="{951D6D95-CA0A-3419-6A93-4BFEE3CE7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745" y="3717032"/>
            <a:ext cx="3263461" cy="1293609"/>
          </a:xfrm>
          <a:prstGeom prst="rect">
            <a:avLst/>
          </a:prstGeom>
          <a:noFill/>
          <a:extLst>
            <a:ext uri="{909E8E84-426E-40DD-AFC4-6F175D3DCCD1}">
              <a14:hiddenFill xmlns:a14="http://schemas.microsoft.com/office/drawing/2010/main">
                <a:solidFill>
                  <a:srgbClr val="FFFFFF"/>
                </a:solidFill>
              </a14:hiddenFill>
            </a:ext>
          </a:extLst>
        </p:spPr>
      </p:pic>
      <p:pic>
        <p:nvPicPr>
          <p:cNvPr id="2053" name="_x744087120">
            <a:extLst>
              <a:ext uri="{FF2B5EF4-FFF2-40B4-BE49-F238E27FC236}">
                <a16:creationId xmlns:a16="http://schemas.microsoft.com/office/drawing/2014/main" id="{E65B2830-33DC-2EDE-92D0-47FBFC900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4580" y="5074655"/>
            <a:ext cx="3282627" cy="1301207"/>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240;p35">
            <a:extLst>
              <a:ext uri="{FF2B5EF4-FFF2-40B4-BE49-F238E27FC236}">
                <a16:creationId xmlns:a16="http://schemas.microsoft.com/office/drawing/2014/main" id="{AB823A05-9F11-1C6F-ACAA-18825AB1255D}"/>
              </a:ext>
            </a:extLst>
          </p:cNvPr>
          <p:cNvPicPr preferRelativeResize="0"/>
          <p:nvPr/>
        </p:nvPicPr>
        <p:blipFill>
          <a:blip r:embed="rId8">
            <a:alphaModFix/>
          </a:blip>
          <a:stretch>
            <a:fillRect/>
          </a:stretch>
        </p:blipFill>
        <p:spPr>
          <a:xfrm>
            <a:off x="7511828" y="4214874"/>
            <a:ext cx="1452660" cy="1997554"/>
          </a:xfrm>
          <a:prstGeom prst="rect">
            <a:avLst/>
          </a:prstGeom>
          <a:noFill/>
          <a:ln>
            <a:noFill/>
          </a:ln>
        </p:spPr>
      </p:pic>
      <p:sp>
        <p:nvSpPr>
          <p:cNvPr id="25" name="TextBox 24">
            <a:extLst>
              <a:ext uri="{FF2B5EF4-FFF2-40B4-BE49-F238E27FC236}">
                <a16:creationId xmlns:a16="http://schemas.microsoft.com/office/drawing/2014/main" id="{E5E8E847-8FBD-DF9C-9BBF-264897F98287}"/>
              </a:ext>
            </a:extLst>
          </p:cNvPr>
          <p:cNvSpPr txBox="1"/>
          <p:nvPr/>
        </p:nvSpPr>
        <p:spPr>
          <a:xfrm>
            <a:off x="4183744" y="6347077"/>
            <a:ext cx="3263461" cy="303032"/>
          </a:xfrm>
          <a:prstGeom prst="rect">
            <a:avLst/>
          </a:prstGeom>
          <a:noFill/>
        </p:spPr>
        <p:txBody>
          <a:bodyPr wrap="square">
            <a:spAutoFit/>
          </a:bodyPr>
          <a:lstStyle/>
          <a:p>
            <a:pPr algn="ctr" latinLnBrk="0">
              <a:lnSpc>
                <a:spcPts val="1900"/>
              </a:lnSpc>
              <a:defRPr/>
            </a:pPr>
            <a:r>
              <a:rPr lang="en-GB" altLang="ko-KR" sz="1000" b="1" spc="-50" dirty="0">
                <a:ln>
                  <a:solidFill>
                    <a:sysClr val="windowText" lastClr="000000">
                      <a:alpha val="0"/>
                    </a:sysClr>
                  </a:solidFill>
                </a:ln>
                <a:latin typeface="+mn-ea"/>
              </a:rPr>
              <a:t>[100m </a:t>
            </a:r>
            <a:r>
              <a:rPr lang="ko-KR" altLang="en-US" sz="1000" b="1" spc="-50" dirty="0">
                <a:ln>
                  <a:solidFill>
                    <a:sysClr val="windowText" lastClr="000000">
                      <a:alpha val="0"/>
                    </a:sysClr>
                  </a:solidFill>
                </a:ln>
                <a:latin typeface="+mn-ea"/>
              </a:rPr>
              <a:t>격자 마다 보유하는 특성 정보중 일부 예시</a:t>
            </a:r>
            <a:r>
              <a:rPr lang="en-US" altLang="ko-KR" sz="1000" b="1" spc="-50" dirty="0">
                <a:ln>
                  <a:solidFill>
                    <a:sysClr val="windowText" lastClr="000000">
                      <a:alpha val="0"/>
                    </a:sysClr>
                  </a:solidFill>
                </a:ln>
                <a:latin typeface="+mn-ea"/>
              </a:rPr>
              <a:t>]</a:t>
            </a:r>
          </a:p>
        </p:txBody>
      </p:sp>
      <p:pic>
        <p:nvPicPr>
          <p:cNvPr id="18" name="Google Shape;199;p31">
            <a:extLst>
              <a:ext uri="{FF2B5EF4-FFF2-40B4-BE49-F238E27FC236}">
                <a16:creationId xmlns:a16="http://schemas.microsoft.com/office/drawing/2014/main" id="{E6F5A20F-ADB0-AEF0-D735-8E9E7B0D2181}"/>
              </a:ext>
            </a:extLst>
          </p:cNvPr>
          <p:cNvPicPr preferRelativeResize="0"/>
          <p:nvPr/>
        </p:nvPicPr>
        <p:blipFill>
          <a:blip r:embed="rId9">
            <a:alphaModFix/>
          </a:blip>
          <a:stretch>
            <a:fillRect/>
          </a:stretch>
        </p:blipFill>
        <p:spPr>
          <a:xfrm>
            <a:off x="2055242" y="4263191"/>
            <a:ext cx="2034244" cy="2112671"/>
          </a:xfrm>
          <a:prstGeom prst="rect">
            <a:avLst/>
          </a:prstGeom>
          <a:noFill/>
          <a:ln>
            <a:solidFill>
              <a:schemeClr val="bg1">
                <a:lumMod val="65000"/>
              </a:schemeClr>
            </a:solidFill>
          </a:ln>
        </p:spPr>
      </p:pic>
      <p:sp>
        <p:nvSpPr>
          <p:cNvPr id="4" name="TextBox 3">
            <a:extLst>
              <a:ext uri="{FF2B5EF4-FFF2-40B4-BE49-F238E27FC236}">
                <a16:creationId xmlns:a16="http://schemas.microsoft.com/office/drawing/2014/main" id="{72E57148-F098-2306-21B1-C006671600FA}"/>
              </a:ext>
            </a:extLst>
          </p:cNvPr>
          <p:cNvSpPr txBox="1"/>
          <p:nvPr/>
        </p:nvSpPr>
        <p:spPr>
          <a:xfrm>
            <a:off x="7381991" y="6277459"/>
            <a:ext cx="1798521" cy="400110"/>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모형 입력 데이터에 대한 </a:t>
            </a:r>
            <a:endParaRPr lang="en-GB" altLang="ko-KR" sz="1000" b="1" spc="-50" dirty="0">
              <a:ln>
                <a:solidFill>
                  <a:sysClr val="windowText" lastClr="000000">
                    <a:alpha val="0"/>
                  </a:sysClr>
                </a:solidFill>
              </a:ln>
              <a:latin typeface="+mn-ea"/>
            </a:endParaRPr>
          </a:p>
          <a:p>
            <a:pPr algn="ctr" latinLnBrk="0">
              <a:defRPr/>
            </a:pPr>
            <a:r>
              <a:rPr lang="ko-KR" altLang="en-US" sz="1000" b="1" spc="-50" dirty="0">
                <a:ln>
                  <a:solidFill>
                    <a:sysClr val="windowText" lastClr="000000">
                      <a:alpha val="0"/>
                    </a:sysClr>
                  </a:solidFill>
                </a:ln>
                <a:latin typeface="+mn-ea"/>
              </a:rPr>
              <a:t>과기부 데이터품질 인증</a:t>
            </a:r>
            <a:r>
              <a:rPr lang="en-US" altLang="ko-KR" sz="1000" b="1" spc="-50" dirty="0">
                <a:ln>
                  <a:solidFill>
                    <a:sysClr val="windowText" lastClr="000000">
                      <a:alpha val="0"/>
                    </a:sysClr>
                  </a:solidFill>
                </a:ln>
                <a:latin typeface="+mn-ea"/>
              </a:rPr>
              <a:t>]</a:t>
            </a:r>
          </a:p>
        </p:txBody>
      </p:sp>
      <p:sp>
        <p:nvSpPr>
          <p:cNvPr id="5" name="TextBox 4">
            <a:extLst>
              <a:ext uri="{FF2B5EF4-FFF2-40B4-BE49-F238E27FC236}">
                <a16:creationId xmlns:a16="http://schemas.microsoft.com/office/drawing/2014/main" id="{012D988A-BCA4-35C9-EA25-57842A31262B}"/>
              </a:ext>
            </a:extLst>
          </p:cNvPr>
          <p:cNvSpPr txBox="1"/>
          <p:nvPr/>
        </p:nvSpPr>
        <p:spPr>
          <a:xfrm>
            <a:off x="7419412" y="3645024"/>
            <a:ext cx="1798521" cy="400110"/>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침수 위험지수 산정 모델에 필요한 입력 정보</a:t>
            </a:r>
            <a:r>
              <a:rPr lang="en-US" altLang="ko-KR" sz="1000" b="1" spc="-50" dirty="0">
                <a:ln>
                  <a:solidFill>
                    <a:sysClr val="windowText" lastClr="000000">
                      <a:alpha val="0"/>
                    </a:sysClr>
                  </a:solidFill>
                </a:ln>
                <a:latin typeface="+mn-ea"/>
              </a:rPr>
              <a:t>]</a:t>
            </a:r>
          </a:p>
        </p:txBody>
      </p:sp>
    </p:spTree>
    <p:extLst>
      <p:ext uri="{BB962C8B-B14F-4D97-AF65-F5344CB8AC3E}">
        <p14:creationId xmlns:p14="http://schemas.microsoft.com/office/powerpoint/2010/main" val="797232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65293-AA01-1972-B09C-9634C5A29550}"/>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E57132E8-D3FD-9060-4801-CDCEB83DA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C924945D-C77A-9E23-93EF-A466A2B5E41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7A9A8B0B-BD2D-06E9-2EF2-1D7F11E79C2A}"/>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13BB5D-A446-FC37-F201-6EEE70491EF7}"/>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3" name="Slide Number Placeholder 4">
            <a:extLst>
              <a:ext uri="{FF2B5EF4-FFF2-40B4-BE49-F238E27FC236}">
                <a16:creationId xmlns:a16="http://schemas.microsoft.com/office/drawing/2014/main" id="{8176CE36-AD61-DA7D-AAFD-FACAA511399B}"/>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33</a:t>
            </a:fld>
            <a:endParaRPr lang="ko-KR" altLang="en-US" dirty="0"/>
          </a:p>
        </p:txBody>
      </p:sp>
      <p:grpSp>
        <p:nvGrpSpPr>
          <p:cNvPr id="46" name="그룹 45">
            <a:extLst>
              <a:ext uri="{FF2B5EF4-FFF2-40B4-BE49-F238E27FC236}">
                <a16:creationId xmlns:a16="http://schemas.microsoft.com/office/drawing/2014/main" id="{EE304075-0DBD-8A68-B6E3-33315967F084}"/>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24D04575-490E-E9FC-8350-060FF9854798}"/>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868EB684-13AE-81F0-3B9B-2C5F2D9D7742}"/>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23A532C7-1985-5964-9ADE-4A9A765B887C}"/>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0BA2EEDA-2CA3-25FE-2817-658BC69FA7F9}"/>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57AB275B-057C-9751-5881-DF5E24DD22C3}"/>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DE5DA003-AA18-BD75-5893-1B2C2A7A168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D9614336-E45D-683C-1C35-592BB167FF1D}"/>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cxnSp>
        <p:nvCxnSpPr>
          <p:cNvPr id="17" name="직선 연결선 16">
            <a:extLst>
              <a:ext uri="{FF2B5EF4-FFF2-40B4-BE49-F238E27FC236}">
                <a16:creationId xmlns:a16="http://schemas.microsoft.com/office/drawing/2014/main" id="{076588F0-FFAA-EABB-BEFE-C66DAF0BF98C}"/>
              </a:ext>
            </a:extLst>
          </p:cNvPr>
          <p:cNvCxnSpPr/>
          <p:nvPr/>
        </p:nvCxnSpPr>
        <p:spPr>
          <a:xfrm flipV="1">
            <a:off x="323528" y="1025218"/>
            <a:ext cx="8568952" cy="716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그림 1">
            <a:extLst>
              <a:ext uri="{FF2B5EF4-FFF2-40B4-BE49-F238E27FC236}">
                <a16:creationId xmlns:a16="http://schemas.microsoft.com/office/drawing/2014/main" id="{C7643465-B315-FA8D-D120-09AEDEF3B709}"/>
              </a:ext>
            </a:extLst>
          </p:cNvPr>
          <p:cNvPicPr>
            <a:picLocks noChangeAspect="1"/>
          </p:cNvPicPr>
          <p:nvPr/>
        </p:nvPicPr>
        <p:blipFill>
          <a:blip r:embed="rId4"/>
          <a:srcRect b="91144"/>
          <a:stretch/>
        </p:blipFill>
        <p:spPr>
          <a:xfrm>
            <a:off x="296436" y="1000315"/>
            <a:ext cx="8640000" cy="428511"/>
          </a:xfrm>
          <a:prstGeom prst="rect">
            <a:avLst/>
          </a:prstGeom>
        </p:spPr>
      </p:pic>
      <p:sp>
        <p:nvSpPr>
          <p:cNvPr id="3" name="TextBox 2">
            <a:extLst>
              <a:ext uri="{FF2B5EF4-FFF2-40B4-BE49-F238E27FC236}">
                <a16:creationId xmlns:a16="http://schemas.microsoft.com/office/drawing/2014/main" id="{03A434B9-165C-2305-BD0E-A6AFF020058A}"/>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1.1 </a:t>
            </a:r>
            <a:r>
              <a:rPr lang="ko-KR" altLang="en-US" sz="1200" b="1" dirty="0">
                <a:ln>
                  <a:solidFill>
                    <a:schemeClr val="accent1">
                      <a:alpha val="0"/>
                    </a:schemeClr>
                  </a:solidFill>
                </a:ln>
                <a:solidFill>
                  <a:schemeClr val="bg1"/>
                </a:solidFill>
                <a:latin typeface="+mj-ea"/>
                <a:ea typeface="+mj-ea"/>
              </a:rPr>
              <a:t>분석 모형을 위한 </a:t>
            </a:r>
            <a:r>
              <a:rPr lang="en-GB" altLang="ko-KR" sz="1200" b="1" dirty="0">
                <a:ln>
                  <a:solidFill>
                    <a:schemeClr val="accent1">
                      <a:alpha val="0"/>
                    </a:schemeClr>
                  </a:solidFill>
                </a:ln>
                <a:solidFill>
                  <a:schemeClr val="bg1"/>
                </a:solidFill>
                <a:latin typeface="+mj-ea"/>
                <a:ea typeface="+mj-ea"/>
              </a:rPr>
              <a:t>DATA </a:t>
            </a:r>
            <a:r>
              <a:rPr lang="ko-KR" altLang="en-US" sz="1200" b="1" dirty="0">
                <a:ln>
                  <a:solidFill>
                    <a:schemeClr val="accent1">
                      <a:alpha val="0"/>
                    </a:schemeClr>
                  </a:solidFill>
                </a:ln>
                <a:solidFill>
                  <a:schemeClr val="bg1"/>
                </a:solidFill>
                <a:latin typeface="+mj-ea"/>
                <a:ea typeface="+mj-ea"/>
              </a:rPr>
              <a:t>구성</a:t>
            </a:r>
          </a:p>
        </p:txBody>
      </p:sp>
      <p:sp>
        <p:nvSpPr>
          <p:cNvPr id="9" name="사각형: 둥근 모서리 8">
            <a:extLst>
              <a:ext uri="{FF2B5EF4-FFF2-40B4-BE49-F238E27FC236}">
                <a16:creationId xmlns:a16="http://schemas.microsoft.com/office/drawing/2014/main" id="{15CE7BE5-C0FC-BD28-58D2-3587D5710AF6}"/>
              </a:ext>
            </a:extLst>
          </p:cNvPr>
          <p:cNvSpPr/>
          <p:nvPr/>
        </p:nvSpPr>
        <p:spPr>
          <a:xfrm>
            <a:off x="495825" y="1810523"/>
            <a:ext cx="5127801" cy="1644394"/>
          </a:xfrm>
          <a:prstGeom prst="roundRect">
            <a:avLst>
              <a:gd name="adj" fmla="val 4628"/>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제주도 홍수 위험지수 모델 산정을 위한 입력 데이터 구성</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홍수 위험지수 모델은 정형 데이터 구조가 아닌 반정형</a:t>
            </a:r>
            <a:r>
              <a:rPr lang="en-US" altLang="ko-KR" sz="1200" dirty="0">
                <a:ln>
                  <a:solidFill>
                    <a:schemeClr val="bg1">
                      <a:lumMod val="50000"/>
                      <a:alpha val="0"/>
                    </a:schemeClr>
                  </a:solidFill>
                </a:ln>
                <a:solidFill>
                  <a:schemeClr val="tx1">
                    <a:lumMod val="75000"/>
                    <a:lumOff val="25000"/>
                  </a:schemeClr>
                </a:solidFill>
                <a:latin typeface="+mn-ea"/>
              </a:rPr>
              <a:t>(Semi-Structured) </a:t>
            </a:r>
            <a:r>
              <a:rPr lang="ko-KR" altLang="en-US" sz="1200" dirty="0">
                <a:ln>
                  <a:solidFill>
                    <a:schemeClr val="bg1">
                      <a:lumMod val="50000"/>
                      <a:alpha val="0"/>
                    </a:schemeClr>
                  </a:solidFill>
                </a:ln>
                <a:solidFill>
                  <a:schemeClr val="tx1">
                    <a:lumMod val="75000"/>
                    <a:lumOff val="25000"/>
                  </a:schemeClr>
                </a:solidFill>
                <a:latin typeface="+mn-ea"/>
              </a:rPr>
              <a:t>데이터를 입력 데이터로 활용함</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도시화비율</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경사정보</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하천까지의 흐름 경로</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하류에서 상류 방향 등을 </a:t>
            </a:r>
            <a:r>
              <a:rPr lang="en-US" altLang="ko-KR" sz="1200" dirty="0">
                <a:ln>
                  <a:solidFill>
                    <a:schemeClr val="bg1">
                      <a:lumMod val="50000"/>
                      <a:alpha val="0"/>
                    </a:schemeClr>
                  </a:solidFill>
                </a:ln>
                <a:solidFill>
                  <a:schemeClr val="tx1">
                    <a:lumMod val="75000"/>
                    <a:lumOff val="25000"/>
                  </a:schemeClr>
                </a:solidFill>
                <a:latin typeface="+mn-ea"/>
              </a:rPr>
              <a:t>csv </a:t>
            </a:r>
            <a:r>
              <a:rPr lang="ko-KR" altLang="en-US" sz="1200" dirty="0">
                <a:ln>
                  <a:solidFill>
                    <a:schemeClr val="bg1">
                      <a:lumMod val="50000"/>
                      <a:alpha val="0"/>
                    </a:schemeClr>
                  </a:solidFill>
                </a:ln>
                <a:solidFill>
                  <a:schemeClr val="tx1">
                    <a:lumMod val="75000"/>
                    <a:lumOff val="25000"/>
                  </a:schemeClr>
                </a:solidFill>
                <a:latin typeface="+mn-ea"/>
              </a:rPr>
              <a:t>포맷으로 구성하였음</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각 </a:t>
            </a:r>
            <a:r>
              <a:rPr lang="en-US" altLang="ko-KR" sz="1200" dirty="0">
                <a:ln>
                  <a:solidFill>
                    <a:schemeClr val="bg1">
                      <a:lumMod val="50000"/>
                      <a:alpha val="0"/>
                    </a:schemeClr>
                  </a:solidFill>
                </a:ln>
                <a:solidFill>
                  <a:schemeClr val="tx1">
                    <a:lumMod val="75000"/>
                    <a:lumOff val="25000"/>
                  </a:schemeClr>
                </a:solidFill>
                <a:latin typeface="+mn-ea"/>
              </a:rPr>
              <a:t>100m </a:t>
            </a:r>
            <a:r>
              <a:rPr lang="ko-KR" altLang="en-US" sz="1200" dirty="0">
                <a:ln>
                  <a:solidFill>
                    <a:schemeClr val="bg1">
                      <a:lumMod val="50000"/>
                      <a:alpha val="0"/>
                    </a:schemeClr>
                  </a:solidFill>
                </a:ln>
                <a:solidFill>
                  <a:schemeClr val="tx1">
                    <a:lumMod val="75000"/>
                    <a:lumOff val="25000"/>
                  </a:schemeClr>
                </a:solidFill>
                <a:latin typeface="+mn-ea"/>
              </a:rPr>
              <a:t>셀 별로 </a:t>
            </a:r>
            <a:r>
              <a:rPr lang="en-US" altLang="ko-KR" sz="1200" dirty="0">
                <a:ln>
                  <a:solidFill>
                    <a:schemeClr val="bg1">
                      <a:lumMod val="50000"/>
                      <a:alpha val="0"/>
                    </a:schemeClr>
                  </a:solidFill>
                </a:ln>
                <a:solidFill>
                  <a:schemeClr val="tx1">
                    <a:lumMod val="75000"/>
                    <a:lumOff val="25000"/>
                  </a:schemeClr>
                </a:solidFill>
                <a:latin typeface="+mn-ea"/>
              </a:rPr>
              <a:t>O(Outlet </a:t>
            </a:r>
            <a:r>
              <a:rPr lang="ko-KR" altLang="en-US" sz="1200" dirty="0">
                <a:ln>
                  <a:solidFill>
                    <a:schemeClr val="bg1">
                      <a:lumMod val="50000"/>
                      <a:alpha val="0"/>
                    </a:schemeClr>
                  </a:solidFill>
                </a:ln>
                <a:solidFill>
                  <a:schemeClr val="tx1">
                    <a:lumMod val="75000"/>
                    <a:lumOff val="25000"/>
                  </a:schemeClr>
                </a:solidFill>
                <a:latin typeface="+mn-ea"/>
              </a:rPr>
              <a:t>여부</a:t>
            </a:r>
            <a:r>
              <a:rPr lang="en-US" altLang="ko-KR" sz="1200" dirty="0">
                <a:ln>
                  <a:solidFill>
                    <a:schemeClr val="bg1">
                      <a:lumMod val="50000"/>
                      <a:alpha val="0"/>
                    </a:schemeClr>
                  </a:solidFill>
                </a:ln>
                <a:solidFill>
                  <a:schemeClr val="tx1">
                    <a:lumMod val="75000"/>
                    <a:lumOff val="25000"/>
                  </a:schemeClr>
                </a:solidFill>
                <a:latin typeface="+mn-ea"/>
              </a:rPr>
              <a:t>), R(River </a:t>
            </a:r>
            <a:r>
              <a:rPr lang="ko-KR" altLang="en-US" sz="1200" dirty="0">
                <a:ln>
                  <a:solidFill>
                    <a:schemeClr val="bg1">
                      <a:lumMod val="50000"/>
                      <a:alpha val="0"/>
                    </a:schemeClr>
                  </a:solidFill>
                </a:ln>
                <a:solidFill>
                  <a:schemeClr val="tx1">
                    <a:lumMod val="75000"/>
                    <a:lumOff val="25000"/>
                  </a:schemeClr>
                </a:solidFill>
                <a:latin typeface="+mn-ea"/>
              </a:rPr>
              <a:t>여부</a:t>
            </a:r>
            <a:r>
              <a:rPr lang="en-US" altLang="ko-KR" sz="1200" dirty="0">
                <a:ln>
                  <a:solidFill>
                    <a:schemeClr val="bg1">
                      <a:lumMod val="50000"/>
                      <a:alpha val="0"/>
                    </a:schemeClr>
                  </a:solidFill>
                </a:ln>
                <a:solidFill>
                  <a:schemeClr val="tx1">
                    <a:lumMod val="75000"/>
                    <a:lumOff val="25000"/>
                  </a:schemeClr>
                </a:solidFill>
                <a:latin typeface="+mn-ea"/>
              </a:rPr>
              <a:t>), FD(</a:t>
            </a:r>
            <a:r>
              <a:rPr lang="en-US" altLang="ko-KR" sz="1200" dirty="0" err="1">
                <a:ln>
                  <a:solidFill>
                    <a:schemeClr val="bg1">
                      <a:lumMod val="50000"/>
                      <a:alpha val="0"/>
                    </a:schemeClr>
                  </a:solidFill>
                </a:ln>
                <a:solidFill>
                  <a:schemeClr val="tx1">
                    <a:lumMod val="75000"/>
                    <a:lumOff val="25000"/>
                  </a:schemeClr>
                </a:solidFill>
                <a:latin typeface="+mn-ea"/>
              </a:rPr>
              <a:t>FlowDirection</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흐름방향</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여부를 구축</a:t>
            </a:r>
            <a:endParaRPr lang="en-US" altLang="ko-KR" sz="1200" dirty="0">
              <a:ln>
                <a:solidFill>
                  <a:schemeClr val="bg1">
                    <a:lumMod val="50000"/>
                    <a:alpha val="0"/>
                  </a:schemeClr>
                </a:solidFill>
              </a:ln>
              <a:solidFill>
                <a:schemeClr val="tx1">
                  <a:lumMod val="75000"/>
                  <a:lumOff val="25000"/>
                </a:schemeClr>
              </a:solidFill>
              <a:latin typeface="+mn-ea"/>
            </a:endParaRPr>
          </a:p>
        </p:txBody>
      </p:sp>
      <p:graphicFrame>
        <p:nvGraphicFramePr>
          <p:cNvPr id="27" name="표 26">
            <a:extLst>
              <a:ext uri="{FF2B5EF4-FFF2-40B4-BE49-F238E27FC236}">
                <a16:creationId xmlns:a16="http://schemas.microsoft.com/office/drawing/2014/main" id="{48D57838-970D-6D3D-6C9A-8A47DCEDF96F}"/>
              </a:ext>
            </a:extLst>
          </p:cNvPr>
          <p:cNvGraphicFramePr>
            <a:graphicFrameLocks noGrp="1"/>
          </p:cNvGraphicFramePr>
          <p:nvPr>
            <p:extLst>
              <p:ext uri="{D42A27DB-BD31-4B8C-83A1-F6EECF244321}">
                <p14:modId xmlns:p14="http://schemas.microsoft.com/office/powerpoint/2010/main" val="2347968071"/>
              </p:ext>
            </p:extLst>
          </p:nvPr>
        </p:nvGraphicFramePr>
        <p:xfrm>
          <a:off x="5724128" y="932840"/>
          <a:ext cx="3176279" cy="2505528"/>
        </p:xfrm>
        <a:graphic>
          <a:graphicData uri="http://schemas.openxmlformats.org/drawingml/2006/table">
            <a:tbl>
              <a:tblPr/>
              <a:tblGrid>
                <a:gridCol w="504056">
                  <a:extLst>
                    <a:ext uri="{9D8B030D-6E8A-4147-A177-3AD203B41FA5}">
                      <a16:colId xmlns:a16="http://schemas.microsoft.com/office/drawing/2014/main" val="3729012970"/>
                    </a:ext>
                  </a:extLst>
                </a:gridCol>
                <a:gridCol w="2672223">
                  <a:extLst>
                    <a:ext uri="{9D8B030D-6E8A-4147-A177-3AD203B41FA5}">
                      <a16:colId xmlns:a16="http://schemas.microsoft.com/office/drawing/2014/main" val="3750472690"/>
                    </a:ext>
                  </a:extLst>
                </a:gridCol>
              </a:tblGrid>
              <a:tr h="135114">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컬럼명</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내용</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18739741"/>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BAA</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유역 </a:t>
                      </a: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ID</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6896320"/>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BAO</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유출구 </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ID, </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유역 면적</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91174163"/>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STN</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하천이 지나는 격자 수</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578094"/>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STA</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하류에서 상류 방향 하천 격자 </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ID</a:t>
                      </a:r>
                      <a:endPar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569793"/>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STI</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하류에서 상류 방향 하천 격자 순서</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2308444"/>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STM</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하천격자 별 </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Manning(</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지표면 거칠기</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 </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계수</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0820620"/>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STS</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하천격자 간 경사</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5327245"/>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STL</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Stream </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길이</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11501385"/>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FLG</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흐름 그룹</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a:t>
                      </a: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FLN) </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수</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8839153"/>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FLN</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몇 개의 격자가 어느 하천 격자로 유입되는지 정보 포함</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9904837"/>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FLA</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하류에서 상류 방향 흐름 격자 </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ID</a:t>
                      </a:r>
                      <a:endPar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2044150"/>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FLU</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도시</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비도시 구분</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a:t>
                      </a: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도시 비율 기입</a:t>
                      </a:r>
                      <a:r>
                        <a:rPr lang="en-US" altLang="ko-KR"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a:t>
                      </a:r>
                      <a:endPar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endParaRP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0580001"/>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FLI</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하류에서 상류 방향 흐름 격자 순서</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4403697"/>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FLL</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격자 중심에서 중심까지 거리정보</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979698"/>
                  </a:ext>
                </a:extLst>
              </a:tr>
              <a:tr h="135114">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FLM</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dirty="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유역격자 별 </a:t>
                      </a:r>
                      <a:r>
                        <a:rPr lang="en-US" altLang="ko-KR" sz="700" kern="0" spc="0" dirty="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Manning(</a:t>
                      </a:r>
                      <a:r>
                        <a:rPr lang="ko-KR" altLang="en-US" sz="700" kern="0" spc="0" dirty="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지표면 거칠기</a:t>
                      </a:r>
                      <a:r>
                        <a:rPr lang="en-US" altLang="ko-KR" sz="700" kern="0" spc="0" dirty="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 </a:t>
                      </a:r>
                      <a:r>
                        <a:rPr lang="ko-KR" altLang="en-US" sz="700" kern="0" spc="0" dirty="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계수</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61408313"/>
                  </a:ext>
                </a:extLst>
              </a:tr>
              <a:tr h="135265">
                <a:tc>
                  <a:txBody>
                    <a:bodyPr/>
                    <a:lstStyle/>
                    <a:p>
                      <a:pPr marL="0" marR="0" indent="0" algn="ctr" fontAlgn="base" latinLnBrk="0">
                        <a:lnSpc>
                          <a:spcPct val="160000"/>
                        </a:lnSpc>
                      </a:pPr>
                      <a:r>
                        <a:rPr lang="en-US" sz="700" kern="0" spc="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FLS</a:t>
                      </a:r>
                    </a:p>
                  </a:txBody>
                  <a:tcPr marL="0" marR="0" marT="0" marB="0" anchor="ctr">
                    <a:lnL>
                      <a:noFill/>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tc>
                  <a:txBody>
                    <a:bodyPr/>
                    <a:lstStyle/>
                    <a:p>
                      <a:pPr marL="0" marR="0" indent="0" algn="ctr" fontAlgn="base" latinLnBrk="0">
                        <a:lnSpc>
                          <a:spcPct val="160000"/>
                        </a:lnSpc>
                      </a:pPr>
                      <a:r>
                        <a:rPr lang="ko-KR" altLang="en-US" sz="700" kern="0" spc="0" dirty="0">
                          <a:ln>
                            <a:solidFill>
                              <a:schemeClr val="bg1">
                                <a:lumMod val="65000"/>
                                <a:alpha val="0"/>
                              </a:schemeClr>
                            </a:solidFill>
                          </a:ln>
                          <a:solidFill>
                            <a:srgbClr val="000000"/>
                          </a:solidFill>
                          <a:effectLst/>
                          <a:latin typeface="맑은 고딕" panose="020B0503020000020004" pitchFamily="50" charset="-127"/>
                          <a:ea typeface="맑은 고딕" panose="020B0503020000020004" pitchFamily="50" charset="-127"/>
                        </a:rPr>
                        <a:t>유역격자 간 경사</a:t>
                      </a:r>
                    </a:p>
                  </a:txBody>
                  <a:tcPr marL="0" marR="0" marT="0" marB="0" anchor="ctr">
                    <a:lnL w="3556" cap="flat" cmpd="sng" algn="ctr">
                      <a:solidFill>
                        <a:srgbClr val="000000"/>
                      </a:solidFill>
                      <a:prstDash val="solid"/>
                      <a:round/>
                      <a:headEnd type="none" w="med" len="med"/>
                      <a:tailEnd type="none" w="med" len="med"/>
                    </a:lnL>
                    <a:lnR>
                      <a:noFill/>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3242620"/>
                  </a:ext>
                </a:extLst>
              </a:tr>
            </a:tbl>
          </a:graphicData>
        </a:graphic>
      </p:graphicFrame>
      <p:sp>
        <p:nvSpPr>
          <p:cNvPr id="4" name="TextBox 3">
            <a:extLst>
              <a:ext uri="{FF2B5EF4-FFF2-40B4-BE49-F238E27FC236}">
                <a16:creationId xmlns:a16="http://schemas.microsoft.com/office/drawing/2014/main" id="{F2394309-1B8C-DB35-5FA7-0E5A243EBA83}"/>
              </a:ext>
            </a:extLst>
          </p:cNvPr>
          <p:cNvSpPr txBox="1"/>
          <p:nvPr/>
        </p:nvSpPr>
        <p:spPr>
          <a:xfrm>
            <a:off x="5724128" y="3429000"/>
            <a:ext cx="3168352" cy="246221"/>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홍수 지수 모델 입력 정보</a:t>
            </a:r>
            <a:r>
              <a:rPr lang="en-US" altLang="ko-KR" sz="1000" b="1" spc="-50" dirty="0">
                <a:ln>
                  <a:solidFill>
                    <a:sysClr val="windowText" lastClr="000000">
                      <a:alpha val="0"/>
                    </a:sysClr>
                  </a:solidFill>
                </a:ln>
                <a:latin typeface="+mn-ea"/>
              </a:rPr>
              <a:t>]</a:t>
            </a:r>
          </a:p>
        </p:txBody>
      </p:sp>
      <p:sp>
        <p:nvSpPr>
          <p:cNvPr id="6" name="TextBox 5">
            <a:extLst>
              <a:ext uri="{FF2B5EF4-FFF2-40B4-BE49-F238E27FC236}">
                <a16:creationId xmlns:a16="http://schemas.microsoft.com/office/drawing/2014/main" id="{20A6FAC3-D158-ABAA-14ED-AD4853F96D62}"/>
              </a:ext>
            </a:extLst>
          </p:cNvPr>
          <p:cNvSpPr txBox="1"/>
          <p:nvPr/>
        </p:nvSpPr>
        <p:spPr>
          <a:xfrm>
            <a:off x="490707" y="3636471"/>
            <a:ext cx="5017397" cy="2677656"/>
          </a:xfrm>
          <a:prstGeom prst="rect">
            <a:avLst/>
          </a:prstGeom>
          <a:noFill/>
          <a:ln>
            <a:solidFill>
              <a:schemeClr val="bg1">
                <a:lumMod val="65000"/>
              </a:schemeClr>
            </a:solidFill>
          </a:ln>
        </p:spPr>
        <p:txBody>
          <a:bodyPr wrap="square">
            <a:spAutoFit/>
          </a:bodyPr>
          <a:lstStyle/>
          <a:p>
            <a:pPr marL="0" marR="0" indent="0" algn="l" fontAlgn="base" latinLnBrk="0"/>
            <a:r>
              <a:rPr lang="en-US" altLang="ko-KR" sz="700" kern="0" spc="0" dirty="0">
                <a:solidFill>
                  <a:srgbClr val="000000"/>
                </a:solidFill>
                <a:effectLst/>
                <a:latin typeface="돋움" panose="020B0600000101010101" pitchFamily="50" charset="-127"/>
                <a:ea typeface="돋움" panose="020B0600000101010101" pitchFamily="50" charset="-127"/>
              </a:rPr>
              <a:t>BAA 1 </a:t>
            </a:r>
            <a:endParaRPr lang="en-US" altLang="ko-KR" sz="700" kern="0" spc="0" dirty="0">
              <a:solidFill>
                <a:srgbClr val="000000"/>
              </a:solidFill>
              <a:effectLst/>
              <a:latin typeface="돋움" panose="020B0600000101010101" pitchFamily="50" charset="-127"/>
            </a:endParaRPr>
          </a:p>
          <a:p>
            <a:pPr marL="0" marR="0" indent="0" algn="l" fontAlgn="base" latinLnBrk="0"/>
            <a:r>
              <a:rPr lang="en-US" altLang="ko-KR" sz="700" kern="0" spc="0" dirty="0">
                <a:solidFill>
                  <a:srgbClr val="000000"/>
                </a:solidFill>
                <a:effectLst/>
                <a:latin typeface="돋움" panose="020B0600000101010101" pitchFamily="50" charset="-127"/>
                <a:ea typeface="돋움" panose="020B0600000101010101" pitchFamily="50" charset="-127"/>
              </a:rPr>
              <a:t>BAO 176057 38.15 </a:t>
            </a:r>
            <a:endParaRPr lang="en-US" altLang="ko-KR" sz="700" kern="0" spc="0" dirty="0">
              <a:solidFill>
                <a:srgbClr val="000000"/>
              </a:solidFill>
              <a:effectLst/>
              <a:latin typeface="돋움" panose="020B0600000101010101" pitchFamily="50" charset="-127"/>
            </a:endParaRPr>
          </a:p>
          <a:p>
            <a:pPr marL="0" marR="0" indent="0" algn="l" fontAlgn="base" latinLnBrk="0"/>
            <a:r>
              <a:rPr lang="en-US" altLang="ko-KR" sz="700" kern="0" spc="0" dirty="0">
                <a:solidFill>
                  <a:srgbClr val="000000"/>
                </a:solidFill>
                <a:effectLst/>
                <a:latin typeface="돋움" panose="020B0600000101010101" pitchFamily="50" charset="-127"/>
                <a:ea typeface="돋움" panose="020B0600000101010101" pitchFamily="50" charset="-127"/>
              </a:rPr>
              <a:t>STN 166 </a:t>
            </a:r>
            <a:endParaRPr lang="en-US" altLang="ko-KR" sz="700" kern="0" spc="0" dirty="0">
              <a:solidFill>
                <a:srgbClr val="000000"/>
              </a:solidFill>
              <a:effectLst/>
              <a:latin typeface="돋움" panose="020B0600000101010101" pitchFamily="50" charset="-127"/>
            </a:endParaRPr>
          </a:p>
          <a:p>
            <a:pPr marL="0" marR="0" indent="0" algn="l" fontAlgn="base" latinLnBrk="0"/>
            <a:r>
              <a:rPr lang="en-US" altLang="ko-KR" sz="700" kern="0" spc="0" dirty="0">
                <a:solidFill>
                  <a:srgbClr val="000000"/>
                </a:solidFill>
                <a:effectLst/>
                <a:latin typeface="돋움" panose="020B0600000101010101" pitchFamily="50" charset="-127"/>
                <a:ea typeface="돋움" panose="020B0600000101010101" pitchFamily="50" charset="-127"/>
              </a:rPr>
              <a:t>STA 176057 175057 174057 173057 172057 171057 170057 169056 168055 167055 166054 165054 164054 163054 162055 161054 160054 159054 158055 157055 156055 155054 154054 153055 152055 151055 150055 150056 149057 148057 147058 146059 145060 144060 143061 142061 141061 140060 139060 138059 137059 136059 135060 134060 133061 132061 131061 130060 129059 128059 127058 126058 125057 124057 123058 122058 121058 120058 119058 118059 117059 116059 115059 114059 113059 112059 111059 110059 109059 108059 107059 106060 105060 104060 103060 102060 101060 100061 099062 098063 097063 096063 096064 095065 094065 093066 092066 091067 090067 089067 088068 087068 086068 085069 085070 084070 083070 082071 081072 080072 080073 079074 078074 077074 076075 075075 074075 073075 072075 071076 070077 070078 069078 068079 067079 066078 065078 064078 063078 062077 061077 060076 059076 058077 057077 056077 056078 055079 054078 053078 052078 051078 050078 049079 048078 047079 046080 045080 044080 043080 042080 041080 040080 039079 038079 037079 036080 035080 034080 033080 032079 031079 030079 029079 028078 027078 026077 025076 024075 023075 022074 021073 020073 019072 018072 017072</a:t>
            </a:r>
            <a:endParaRPr lang="en-US" altLang="ko-KR" sz="700" kern="0" spc="0" dirty="0">
              <a:solidFill>
                <a:srgbClr val="000000"/>
              </a:solidFill>
              <a:effectLst/>
              <a:latin typeface="돋움" panose="020B0600000101010101" pitchFamily="50" charset="-127"/>
            </a:endParaRPr>
          </a:p>
          <a:p>
            <a:pPr marL="0" marR="0" indent="0" algn="l" fontAlgn="base" latinLnBrk="0"/>
            <a:r>
              <a:rPr lang="en-US" altLang="ko-KR" sz="700" kern="0" spc="0" dirty="0">
                <a:solidFill>
                  <a:srgbClr val="000000"/>
                </a:solidFill>
                <a:effectLst/>
                <a:latin typeface="돋움" panose="020B0600000101010101" pitchFamily="50" charset="-127"/>
                <a:ea typeface="돋움" panose="020B0600000101010101" pitchFamily="50" charset="-127"/>
              </a:rPr>
              <a:t>STI 0 1 2 3 4 5 6 7 8 9 10 11 12 13 14 15 16 17 18 19 20 21 22 23 24 25 26 27 28 29 30 31 32 33 34 35 36 37 38 39 40 41 42 43 44 45 46 47 48 49 50 51 52 53 54 55 56 57 58 59 60 61 62 63 64 65 66 67 68 69 70 71 72 73 74 75 76 77 78 79 80 81 82 83 84 85 86 87 88 89 90 91 92 93 94 95 96 97 98 99 100 101 102 103 104 105 106 107 108 109 110 111 112 113 114 115 116 117 118 119 120 121 122 123 124 125 126 127 128 129 130 131 132 133 134 135 136 137 138 139 140 141 142 143 144 145 146 147 148 149 150 151 152 153 154 155 156 157 158 159 160 161 162 163 164 165</a:t>
            </a:r>
          </a:p>
          <a:p>
            <a:pPr marL="0" marR="0" indent="0" algn="l" fontAlgn="base" latinLnBrk="0"/>
            <a:r>
              <a:rPr lang="en-US" altLang="ko-KR" sz="700" kern="0" spc="0" dirty="0">
                <a:solidFill>
                  <a:srgbClr val="000000"/>
                </a:solidFill>
                <a:effectLst/>
                <a:latin typeface="돋움" panose="020B0600000101010101" pitchFamily="50" charset="-127"/>
              </a:rPr>
              <a:t>STM 0.02 0.02 0.02 0.02 0.02 0.02 0.02 0.02 0.02 0.02 0.02 0.02 0.02 0.02 0.02 0.02 0.02 0.02 0.02 0.02 0.02 0.02 0.02 0.02 0.02 0.02 0.02 0.02 0.02 0.02 0.02 0.02 0.02 0.02 0.02 0.02 0.02 0.02 0.02 0.02 0.02 0.02 0.02 0.02 0.02 0.02 0.02 0.02 0.02 0.02 0.02 0.02 0.02 0.02 0.02 0.02 0.02 0.02 0.02 0.02 0.02 0.02 0.02 0.02 0.02</a:t>
            </a:r>
          </a:p>
        </p:txBody>
      </p:sp>
      <p:pic>
        <p:nvPicPr>
          <p:cNvPr id="8" name="그림 7">
            <a:extLst>
              <a:ext uri="{FF2B5EF4-FFF2-40B4-BE49-F238E27FC236}">
                <a16:creationId xmlns:a16="http://schemas.microsoft.com/office/drawing/2014/main" id="{BB515A71-B550-4A0E-35C4-8296B35E5A37}"/>
              </a:ext>
            </a:extLst>
          </p:cNvPr>
          <p:cNvPicPr>
            <a:picLocks noChangeAspect="1"/>
          </p:cNvPicPr>
          <p:nvPr/>
        </p:nvPicPr>
        <p:blipFill>
          <a:blip r:embed="rId5">
            <a:extLst>
              <a:ext uri="{28A0092B-C50C-407E-A947-70E740481C1C}">
                <a14:useLocalDpi xmlns:a14="http://schemas.microsoft.com/office/drawing/2010/main" val="0"/>
              </a:ext>
            </a:extLst>
          </a:blip>
          <a:srcRect l="40549" t="15107" r="16926" b="24589"/>
          <a:stretch/>
        </p:blipFill>
        <p:spPr>
          <a:xfrm>
            <a:off x="5630619" y="3786687"/>
            <a:ext cx="3261861" cy="2505528"/>
          </a:xfrm>
          <a:prstGeom prst="rect">
            <a:avLst/>
          </a:prstGeom>
          <a:ln>
            <a:solidFill>
              <a:schemeClr val="bg1">
                <a:lumMod val="65000"/>
              </a:schemeClr>
            </a:solidFill>
          </a:ln>
        </p:spPr>
      </p:pic>
      <p:sp>
        <p:nvSpPr>
          <p:cNvPr id="10" name="TextBox 9">
            <a:extLst>
              <a:ext uri="{FF2B5EF4-FFF2-40B4-BE49-F238E27FC236}">
                <a16:creationId xmlns:a16="http://schemas.microsoft.com/office/drawing/2014/main" id="{C56E34C0-EEEA-5362-AD9B-C8045BBBE6C3}"/>
              </a:ext>
            </a:extLst>
          </p:cNvPr>
          <p:cNvSpPr txBox="1"/>
          <p:nvPr/>
        </p:nvSpPr>
        <p:spPr>
          <a:xfrm>
            <a:off x="5630618" y="6314126"/>
            <a:ext cx="3261862" cy="246221"/>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유역 출구</a:t>
            </a:r>
            <a:r>
              <a:rPr lang="en-US" altLang="ko-KR" sz="1000" b="1" spc="-50" dirty="0">
                <a:ln>
                  <a:solidFill>
                    <a:sysClr val="windowText" lastClr="000000">
                      <a:alpha val="0"/>
                    </a:sysClr>
                  </a:solidFill>
                </a:ln>
                <a:latin typeface="+mn-ea"/>
              </a:rPr>
              <a:t>, </a:t>
            </a:r>
            <a:r>
              <a:rPr lang="ko-KR" altLang="en-US" sz="1000" b="1" spc="-50" dirty="0">
                <a:ln>
                  <a:solidFill>
                    <a:sysClr val="windowText" lastClr="000000">
                      <a:alpha val="0"/>
                    </a:sysClr>
                  </a:solidFill>
                </a:ln>
                <a:latin typeface="+mn-ea"/>
              </a:rPr>
              <a:t>하천</a:t>
            </a:r>
            <a:r>
              <a:rPr lang="en-US" altLang="ko-KR" sz="1000" b="1" spc="-50" dirty="0">
                <a:ln>
                  <a:solidFill>
                    <a:sysClr val="windowText" lastClr="000000">
                      <a:alpha val="0"/>
                    </a:sysClr>
                  </a:solidFill>
                </a:ln>
                <a:latin typeface="+mn-ea"/>
              </a:rPr>
              <a:t>, </a:t>
            </a:r>
            <a:r>
              <a:rPr lang="ko-KR" altLang="en-US" sz="1000" b="1" spc="-50" dirty="0">
                <a:ln>
                  <a:solidFill>
                    <a:sysClr val="windowText" lastClr="000000">
                      <a:alpha val="0"/>
                    </a:sysClr>
                  </a:solidFill>
                </a:ln>
                <a:latin typeface="+mn-ea"/>
              </a:rPr>
              <a:t>흐름 방향 구성 일부</a:t>
            </a:r>
            <a:r>
              <a:rPr lang="en-US" altLang="ko-KR" sz="1000" b="1" spc="-50" dirty="0">
                <a:ln>
                  <a:solidFill>
                    <a:sysClr val="windowText" lastClr="000000">
                      <a:alpha val="0"/>
                    </a:sysClr>
                  </a:solidFill>
                </a:ln>
                <a:latin typeface="+mn-ea"/>
              </a:rPr>
              <a:t>]</a:t>
            </a:r>
          </a:p>
        </p:txBody>
      </p:sp>
      <p:sp>
        <p:nvSpPr>
          <p:cNvPr id="11" name="TextBox 10">
            <a:extLst>
              <a:ext uri="{FF2B5EF4-FFF2-40B4-BE49-F238E27FC236}">
                <a16:creationId xmlns:a16="http://schemas.microsoft.com/office/drawing/2014/main" id="{AD809033-43E4-A3BC-D4F7-5304DB5797C4}"/>
              </a:ext>
            </a:extLst>
          </p:cNvPr>
          <p:cNvSpPr txBox="1"/>
          <p:nvPr/>
        </p:nvSpPr>
        <p:spPr>
          <a:xfrm>
            <a:off x="490706" y="6314127"/>
            <a:ext cx="5017397" cy="246221"/>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홍수위험 지수 모델 정보 일부 발췌</a:t>
            </a:r>
            <a:r>
              <a:rPr lang="en-US" altLang="ko-KR" sz="1000" b="1" spc="-50" dirty="0">
                <a:ln>
                  <a:solidFill>
                    <a:sysClr val="windowText" lastClr="000000">
                      <a:alpha val="0"/>
                    </a:sysClr>
                  </a:solidFill>
                </a:ln>
                <a:latin typeface="+mn-ea"/>
              </a:rPr>
              <a:t>]</a:t>
            </a:r>
          </a:p>
        </p:txBody>
      </p:sp>
    </p:spTree>
    <p:extLst>
      <p:ext uri="{BB962C8B-B14F-4D97-AF65-F5344CB8AC3E}">
        <p14:creationId xmlns:p14="http://schemas.microsoft.com/office/powerpoint/2010/main" val="3957058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4C39-ECBA-2A8C-F1E5-561DE409707F}"/>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EC8696C3-8657-E869-CE78-F3DC9B66F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C74174D7-EBD0-5033-41D9-F57AE9537BE5}"/>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5D031C4-D3ED-58AA-7E47-5EE3CAF4F52A}"/>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02911C1-082B-61DC-6768-FD40A4D8B1AB}"/>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grpSp>
        <p:nvGrpSpPr>
          <p:cNvPr id="46" name="그룹 45">
            <a:extLst>
              <a:ext uri="{FF2B5EF4-FFF2-40B4-BE49-F238E27FC236}">
                <a16:creationId xmlns:a16="http://schemas.microsoft.com/office/drawing/2014/main" id="{06C89424-C23F-673B-3092-0C27AA9348CA}"/>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900A7DC2-8964-6558-A367-1CE0A4EF0F5C}"/>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05D08A4E-9888-0F6C-BB7D-85609026253F}"/>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8DC95B16-5592-D1F5-CB75-4D63E07D0C4B}"/>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338B2AE7-E471-FDE1-4E3F-543FDD6A8FC4}"/>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F43EB20F-4BA8-0275-825A-355BBBCC2758}"/>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2514B1C0-BD42-3C38-7C48-BCFB3B959DBA}"/>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BF3EF95C-7E3B-4725-7F27-FD1950E2A1CF}"/>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1" name="직사각형 14">
            <a:extLst>
              <a:ext uri="{FF2B5EF4-FFF2-40B4-BE49-F238E27FC236}">
                <a16:creationId xmlns:a16="http://schemas.microsoft.com/office/drawing/2014/main" id="{D5D4C806-1E79-3A5D-C418-91628C4703E8}"/>
              </a:ext>
            </a:extLst>
          </p:cNvPr>
          <p:cNvSpPr/>
          <p:nvPr/>
        </p:nvSpPr>
        <p:spPr>
          <a:xfrm>
            <a:off x="4757181" y="3676890"/>
            <a:ext cx="4067054" cy="2777227"/>
          </a:xfrm>
          <a:prstGeom prst="rect">
            <a:avLst/>
          </a:prstGeom>
          <a:solidFill>
            <a:schemeClr val="accent1">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6" name="직선 연결선 16">
            <a:extLst>
              <a:ext uri="{FF2B5EF4-FFF2-40B4-BE49-F238E27FC236}">
                <a16:creationId xmlns:a16="http://schemas.microsoft.com/office/drawing/2014/main" id="{7D3FF209-5CA5-96E9-5D24-CC9EEBDDB98B}"/>
              </a:ext>
            </a:extLst>
          </p:cNvPr>
          <p:cNvCxnSpPr/>
          <p:nvPr/>
        </p:nvCxnSpPr>
        <p:spPr>
          <a:xfrm flipV="1">
            <a:off x="323528" y="1025218"/>
            <a:ext cx="8568952" cy="7162"/>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그림 1">
            <a:extLst>
              <a:ext uri="{FF2B5EF4-FFF2-40B4-BE49-F238E27FC236}">
                <a16:creationId xmlns:a16="http://schemas.microsoft.com/office/drawing/2014/main" id="{C2AB478F-B76D-4104-5598-B47DB1B250CD}"/>
              </a:ext>
            </a:extLst>
          </p:cNvPr>
          <p:cNvPicPr>
            <a:picLocks noChangeAspect="1"/>
          </p:cNvPicPr>
          <p:nvPr/>
        </p:nvPicPr>
        <p:blipFill>
          <a:blip r:embed="rId4"/>
          <a:srcRect b="90764"/>
          <a:stretch/>
        </p:blipFill>
        <p:spPr>
          <a:xfrm>
            <a:off x="296436" y="1000315"/>
            <a:ext cx="8640000" cy="446865"/>
          </a:xfrm>
          <a:prstGeom prst="rect">
            <a:avLst/>
          </a:prstGeom>
        </p:spPr>
      </p:pic>
      <p:pic>
        <p:nvPicPr>
          <p:cNvPr id="19" name="Picture 18">
            <a:extLst>
              <a:ext uri="{FF2B5EF4-FFF2-40B4-BE49-F238E27FC236}">
                <a16:creationId xmlns:a16="http://schemas.microsoft.com/office/drawing/2014/main" id="{61A7257A-3B98-AFE6-A48D-76882B69A4A9}"/>
              </a:ext>
            </a:extLst>
          </p:cNvPr>
          <p:cNvPicPr>
            <a:picLocks noChangeAspect="1"/>
          </p:cNvPicPr>
          <p:nvPr/>
        </p:nvPicPr>
        <p:blipFill>
          <a:blip r:embed="rId5"/>
          <a:stretch>
            <a:fillRect/>
          </a:stretch>
        </p:blipFill>
        <p:spPr>
          <a:xfrm>
            <a:off x="1438976" y="5612799"/>
            <a:ext cx="1598282" cy="984553"/>
          </a:xfrm>
          <a:prstGeom prst="rect">
            <a:avLst/>
          </a:prstGeom>
        </p:spPr>
      </p:pic>
      <p:sp>
        <p:nvSpPr>
          <p:cNvPr id="20" name="TextBox 19">
            <a:extLst>
              <a:ext uri="{FF2B5EF4-FFF2-40B4-BE49-F238E27FC236}">
                <a16:creationId xmlns:a16="http://schemas.microsoft.com/office/drawing/2014/main" id="{4E94A687-9BC3-C31D-78E9-C742669B8934}"/>
              </a:ext>
            </a:extLst>
          </p:cNvPr>
          <p:cNvSpPr txBox="1"/>
          <p:nvPr/>
        </p:nvSpPr>
        <p:spPr>
          <a:xfrm>
            <a:off x="319766" y="5746231"/>
            <a:ext cx="1188151" cy="707886"/>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err="1">
                <a:ln>
                  <a:solidFill>
                    <a:sysClr val="windowText" lastClr="000000">
                      <a:alpha val="0"/>
                    </a:sysClr>
                  </a:solidFill>
                </a:ln>
                <a:latin typeface="+mn-ea"/>
              </a:rPr>
              <a:t>예측강우</a:t>
            </a:r>
            <a:br>
              <a:rPr lang="en-US" altLang="ko-KR" sz="1000" b="1" spc="-50" dirty="0">
                <a:ln>
                  <a:solidFill>
                    <a:sysClr val="windowText" lastClr="000000">
                      <a:alpha val="0"/>
                    </a:sysClr>
                  </a:solidFill>
                </a:ln>
                <a:latin typeface="+mn-ea"/>
              </a:rPr>
            </a:br>
            <a:r>
              <a:rPr lang="en-GB" altLang="ko-KR" sz="1000" b="1" spc="-50" dirty="0">
                <a:ln>
                  <a:solidFill>
                    <a:sysClr val="windowText" lastClr="000000">
                      <a:alpha val="0"/>
                    </a:sysClr>
                  </a:solidFill>
                </a:ln>
                <a:latin typeface="+mn-ea"/>
              </a:rPr>
              <a:t>(5km</a:t>
            </a:r>
            <a:r>
              <a:rPr lang="en-GB" altLang="ko-KR" sz="1000" b="1" spc="-50" dirty="0">
                <a:ln>
                  <a:solidFill>
                    <a:sysClr val="windowText" lastClr="000000">
                      <a:alpha val="0"/>
                    </a:sysClr>
                  </a:solidFill>
                </a:ln>
                <a:latin typeface="+mn-ea"/>
                <a:sym typeface="Wingdings" panose="05000000000000000000" pitchFamily="2" charset="2"/>
              </a:rPr>
              <a:t>100m</a:t>
            </a:r>
            <a:r>
              <a:rPr lang="en-GB"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 적용을 위한 시험 자료 구성</a:t>
            </a:r>
            <a:r>
              <a:rPr lang="en-US" altLang="ko-KR" sz="1000" b="1" spc="-50" dirty="0">
                <a:ln>
                  <a:solidFill>
                    <a:sysClr val="windowText" lastClr="000000">
                      <a:alpha val="0"/>
                    </a:sysClr>
                  </a:solidFill>
                </a:ln>
                <a:latin typeface="+mn-ea"/>
              </a:rPr>
              <a:t>]</a:t>
            </a:r>
          </a:p>
        </p:txBody>
      </p:sp>
      <p:pic>
        <p:nvPicPr>
          <p:cNvPr id="21" name="Google Shape;149;p26">
            <a:extLst>
              <a:ext uri="{FF2B5EF4-FFF2-40B4-BE49-F238E27FC236}">
                <a16:creationId xmlns:a16="http://schemas.microsoft.com/office/drawing/2014/main" id="{192BCB19-4A72-941F-BC27-D47D8B678C8E}"/>
              </a:ext>
            </a:extLst>
          </p:cNvPr>
          <p:cNvPicPr preferRelativeResize="0"/>
          <p:nvPr/>
        </p:nvPicPr>
        <p:blipFill>
          <a:blip r:embed="rId6">
            <a:alphaModFix/>
          </a:blip>
          <a:srcRect t="39944"/>
          <a:stretch/>
        </p:blipFill>
        <p:spPr>
          <a:xfrm>
            <a:off x="3138886" y="5632544"/>
            <a:ext cx="1440160" cy="935261"/>
          </a:xfrm>
          <a:prstGeom prst="rect">
            <a:avLst/>
          </a:prstGeom>
          <a:noFill/>
          <a:ln>
            <a:noFill/>
          </a:ln>
        </p:spPr>
      </p:pic>
      <p:pic>
        <p:nvPicPr>
          <p:cNvPr id="23" name="Google Shape;208;p31">
            <a:extLst>
              <a:ext uri="{FF2B5EF4-FFF2-40B4-BE49-F238E27FC236}">
                <a16:creationId xmlns:a16="http://schemas.microsoft.com/office/drawing/2014/main" id="{83738723-5EAF-B8B6-255A-600B39343E34}"/>
              </a:ext>
            </a:extLst>
          </p:cNvPr>
          <p:cNvPicPr preferRelativeResize="0"/>
          <p:nvPr/>
        </p:nvPicPr>
        <p:blipFill>
          <a:blip r:embed="rId7">
            <a:alphaModFix/>
          </a:blip>
          <a:stretch>
            <a:fillRect/>
          </a:stretch>
        </p:blipFill>
        <p:spPr>
          <a:xfrm>
            <a:off x="539345" y="3641384"/>
            <a:ext cx="4039701" cy="1897411"/>
          </a:xfrm>
          <a:prstGeom prst="rect">
            <a:avLst/>
          </a:prstGeom>
          <a:noFill/>
          <a:ln>
            <a:solidFill>
              <a:schemeClr val="bg1">
                <a:lumMod val="65000"/>
              </a:schemeClr>
            </a:solidFill>
          </a:ln>
        </p:spPr>
      </p:pic>
      <p:pic>
        <p:nvPicPr>
          <p:cNvPr id="24" name="Picture 2">
            <a:extLst>
              <a:ext uri="{FF2B5EF4-FFF2-40B4-BE49-F238E27FC236}">
                <a16:creationId xmlns:a16="http://schemas.microsoft.com/office/drawing/2014/main" id="{AB06EC69-950B-A280-7EC5-D4A52B3142F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92" t="14182" r="62386" b="40464"/>
          <a:stretch/>
        </p:blipFill>
        <p:spPr bwMode="auto">
          <a:xfrm>
            <a:off x="3037257" y="3818261"/>
            <a:ext cx="782453" cy="6908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Arrow: Bent 24">
            <a:extLst>
              <a:ext uri="{FF2B5EF4-FFF2-40B4-BE49-F238E27FC236}">
                <a16:creationId xmlns:a16="http://schemas.microsoft.com/office/drawing/2014/main" id="{A8FDBF17-088E-9BE3-68C2-E754AA1E17BE}"/>
              </a:ext>
            </a:extLst>
          </p:cNvPr>
          <p:cNvSpPr/>
          <p:nvPr/>
        </p:nvSpPr>
        <p:spPr>
          <a:xfrm rot="19796697" flipH="1">
            <a:off x="3655939" y="3627503"/>
            <a:ext cx="677803" cy="249529"/>
          </a:xfrm>
          <a:prstGeom prst="bentArrow">
            <a:avLst>
              <a:gd name="adj1" fmla="val 25000"/>
              <a:gd name="adj2" fmla="val 17626"/>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a:extLst>
              <a:ext uri="{FF2B5EF4-FFF2-40B4-BE49-F238E27FC236}">
                <a16:creationId xmlns:a16="http://schemas.microsoft.com/office/drawing/2014/main" id="{3CA8B1AD-CD8B-5F53-2343-2F9E08DE70A7}"/>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1.1 </a:t>
            </a:r>
            <a:r>
              <a:rPr lang="ko-KR" altLang="en-US" sz="1200" b="1" dirty="0">
                <a:ln>
                  <a:solidFill>
                    <a:schemeClr val="accent1">
                      <a:alpha val="0"/>
                    </a:schemeClr>
                  </a:solidFill>
                </a:ln>
                <a:solidFill>
                  <a:schemeClr val="bg1"/>
                </a:solidFill>
                <a:latin typeface="+mj-ea"/>
                <a:ea typeface="+mj-ea"/>
              </a:rPr>
              <a:t>분석 모형을 위한 </a:t>
            </a:r>
            <a:r>
              <a:rPr lang="en-GB" altLang="ko-KR" sz="1200" b="1" dirty="0">
                <a:ln>
                  <a:solidFill>
                    <a:schemeClr val="accent1">
                      <a:alpha val="0"/>
                    </a:schemeClr>
                  </a:solidFill>
                </a:ln>
                <a:solidFill>
                  <a:schemeClr val="bg1"/>
                </a:solidFill>
                <a:latin typeface="+mj-ea"/>
                <a:ea typeface="+mj-ea"/>
              </a:rPr>
              <a:t>DATA </a:t>
            </a:r>
            <a:r>
              <a:rPr lang="ko-KR" altLang="en-US" sz="1200" b="1" dirty="0">
                <a:ln>
                  <a:solidFill>
                    <a:schemeClr val="accent1">
                      <a:alpha val="0"/>
                    </a:schemeClr>
                  </a:solidFill>
                </a:ln>
                <a:solidFill>
                  <a:schemeClr val="bg1"/>
                </a:solidFill>
                <a:latin typeface="+mj-ea"/>
                <a:ea typeface="+mj-ea"/>
              </a:rPr>
              <a:t>구성</a:t>
            </a:r>
          </a:p>
        </p:txBody>
      </p:sp>
      <p:sp>
        <p:nvSpPr>
          <p:cNvPr id="30" name="사각형: 둥근 모서리 7">
            <a:extLst>
              <a:ext uri="{FF2B5EF4-FFF2-40B4-BE49-F238E27FC236}">
                <a16:creationId xmlns:a16="http://schemas.microsoft.com/office/drawing/2014/main" id="{CA1625A4-2EFC-A63C-F06B-1539DCF0FC93}"/>
              </a:ext>
            </a:extLst>
          </p:cNvPr>
          <p:cNvSpPr/>
          <p:nvPr/>
        </p:nvSpPr>
        <p:spPr>
          <a:xfrm>
            <a:off x="495825" y="1810523"/>
            <a:ext cx="5127801" cy="1644394"/>
          </a:xfrm>
          <a:prstGeom prst="roundRect">
            <a:avLst>
              <a:gd name="adj" fmla="val 4628"/>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기상청 </a:t>
            </a:r>
            <a:r>
              <a:rPr lang="ko-KR" altLang="en-US" sz="1200" dirty="0" err="1">
                <a:ln>
                  <a:solidFill>
                    <a:schemeClr val="bg1">
                      <a:lumMod val="50000"/>
                      <a:alpha val="0"/>
                    </a:schemeClr>
                  </a:solidFill>
                </a:ln>
                <a:solidFill>
                  <a:schemeClr val="tx1">
                    <a:lumMod val="75000"/>
                    <a:lumOff val="25000"/>
                  </a:schemeClr>
                </a:solidFill>
                <a:latin typeface="+mn-ea"/>
              </a:rPr>
              <a:t>관측강우량</a:t>
            </a:r>
            <a:r>
              <a:rPr lang="en-US" altLang="ko-KR" sz="1200" dirty="0">
                <a:ln>
                  <a:solidFill>
                    <a:schemeClr val="bg1">
                      <a:lumMod val="50000"/>
                      <a:alpha val="0"/>
                    </a:schemeClr>
                  </a:solidFill>
                </a:ln>
                <a:solidFill>
                  <a:schemeClr val="tx1">
                    <a:lumMod val="75000"/>
                    <a:lumOff val="25000"/>
                  </a:schemeClr>
                </a:solidFill>
                <a:latin typeface="+mn-ea"/>
              </a:rPr>
              <a:t>(AWS, ASOS), </a:t>
            </a:r>
            <a:r>
              <a:rPr lang="ko-KR" altLang="en-US" sz="1200" dirty="0">
                <a:ln>
                  <a:solidFill>
                    <a:schemeClr val="bg1">
                      <a:lumMod val="50000"/>
                      <a:alpha val="0"/>
                    </a:schemeClr>
                  </a:solidFill>
                </a:ln>
                <a:solidFill>
                  <a:schemeClr val="tx1">
                    <a:lumMod val="75000"/>
                    <a:lumOff val="25000"/>
                  </a:schemeClr>
                </a:solidFill>
                <a:latin typeface="+mn-ea"/>
              </a:rPr>
              <a:t>기상청 레이더 관측</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단기예보 등 제주지역 가용 실시간 자료 활용 </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기상청 레이더 관측 강우를 홍수 지수용 강우 데이터</a:t>
            </a:r>
            <a:r>
              <a:rPr lang="en-US" altLang="ko-KR" sz="1200" dirty="0">
                <a:ln>
                  <a:solidFill>
                    <a:schemeClr val="bg1">
                      <a:lumMod val="50000"/>
                      <a:alpha val="0"/>
                    </a:schemeClr>
                  </a:solidFill>
                </a:ln>
                <a:solidFill>
                  <a:schemeClr val="tx1">
                    <a:lumMod val="75000"/>
                    <a:lumOff val="25000"/>
                  </a:schemeClr>
                </a:solidFill>
                <a:latin typeface="+mn-ea"/>
              </a:rPr>
              <a:t>(unit =10</a:t>
            </a:r>
            <a:r>
              <a:rPr lang="ko-KR" altLang="en-US" sz="1200" dirty="0">
                <a:ln>
                  <a:solidFill>
                    <a:schemeClr val="bg1">
                      <a:lumMod val="50000"/>
                      <a:alpha val="0"/>
                    </a:schemeClr>
                  </a:solidFill>
                </a:ln>
                <a:solidFill>
                  <a:schemeClr val="tx1">
                    <a:lumMod val="75000"/>
                    <a:lumOff val="25000"/>
                  </a:schemeClr>
                </a:solidFill>
                <a:latin typeface="+mn-ea"/>
              </a:rPr>
              <a:t>분간의 강우량 </a:t>
            </a:r>
            <a:r>
              <a:rPr lang="en-US" altLang="ko-KR" sz="1200" dirty="0">
                <a:ln>
                  <a:solidFill>
                    <a:schemeClr val="bg1">
                      <a:lumMod val="50000"/>
                      <a:alpha val="0"/>
                    </a:schemeClr>
                  </a:solidFill>
                </a:ln>
                <a:solidFill>
                  <a:schemeClr val="tx1">
                    <a:lumMod val="75000"/>
                    <a:lumOff val="25000"/>
                  </a:schemeClr>
                </a:solidFill>
                <a:latin typeface="+mn-ea"/>
              </a:rPr>
              <a:t>mm) </a:t>
            </a:r>
            <a:r>
              <a:rPr lang="ko-KR" altLang="en-US" sz="1200" dirty="0">
                <a:ln>
                  <a:solidFill>
                    <a:schemeClr val="bg1">
                      <a:lumMod val="50000"/>
                      <a:alpha val="0"/>
                    </a:schemeClr>
                  </a:solidFill>
                </a:ln>
                <a:solidFill>
                  <a:schemeClr val="tx1">
                    <a:lumMod val="75000"/>
                    <a:lumOff val="25000"/>
                  </a:schemeClr>
                </a:solidFill>
                <a:latin typeface="+mn-ea"/>
              </a:rPr>
              <a:t>구축하여 </a:t>
            </a:r>
            <a:r>
              <a:rPr lang="en-US" altLang="ko-KR" sz="1200" dirty="0">
                <a:ln>
                  <a:solidFill>
                    <a:schemeClr val="bg1">
                      <a:lumMod val="50000"/>
                      <a:alpha val="0"/>
                    </a:schemeClr>
                  </a:solidFill>
                </a:ln>
                <a:solidFill>
                  <a:schemeClr val="tx1">
                    <a:lumMod val="75000"/>
                    <a:lumOff val="25000"/>
                  </a:schemeClr>
                </a:solidFill>
                <a:latin typeface="+mn-ea"/>
              </a:rPr>
              <a:t>csv </a:t>
            </a:r>
            <a:r>
              <a:rPr lang="ko-KR" altLang="en-US" sz="1200" dirty="0">
                <a:ln>
                  <a:solidFill>
                    <a:schemeClr val="bg1">
                      <a:lumMod val="50000"/>
                      <a:alpha val="0"/>
                    </a:schemeClr>
                  </a:solidFill>
                </a:ln>
                <a:solidFill>
                  <a:schemeClr val="tx1">
                    <a:lumMod val="75000"/>
                    <a:lumOff val="25000"/>
                  </a:schemeClr>
                </a:solidFill>
                <a:latin typeface="+mn-ea"/>
              </a:rPr>
              <a:t>포맷으로 구성하였음</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기상청 단기예보</a:t>
            </a:r>
            <a:r>
              <a:rPr lang="en-US" altLang="ko-KR" sz="1200" dirty="0">
                <a:ln>
                  <a:solidFill>
                    <a:schemeClr val="bg1">
                      <a:lumMod val="50000"/>
                      <a:alpha val="0"/>
                    </a:schemeClr>
                  </a:solidFill>
                </a:ln>
                <a:solidFill>
                  <a:schemeClr val="tx1">
                    <a:lumMod val="75000"/>
                    <a:lumOff val="25000"/>
                  </a:schemeClr>
                </a:solidFill>
                <a:latin typeface="+mn-ea"/>
              </a:rPr>
              <a:t>(</a:t>
            </a:r>
            <a:r>
              <a:rPr lang="ko-KR" altLang="en-US" sz="1200" dirty="0">
                <a:ln>
                  <a:solidFill>
                    <a:schemeClr val="bg1">
                      <a:lumMod val="50000"/>
                      <a:alpha val="0"/>
                    </a:schemeClr>
                  </a:solidFill>
                </a:ln>
                <a:solidFill>
                  <a:schemeClr val="tx1">
                    <a:lumMod val="75000"/>
                    <a:lumOff val="25000"/>
                  </a:schemeClr>
                </a:solidFill>
                <a:latin typeface="+mn-ea"/>
              </a:rPr>
              <a:t>구 동네예보</a:t>
            </a:r>
            <a:r>
              <a:rPr lang="en-US" altLang="ko-KR" sz="1200" dirty="0">
                <a:ln>
                  <a:solidFill>
                    <a:schemeClr val="bg1">
                      <a:lumMod val="50000"/>
                      <a:alpha val="0"/>
                    </a:schemeClr>
                  </a:solidFill>
                </a:ln>
                <a:solidFill>
                  <a:schemeClr val="tx1">
                    <a:lumMod val="75000"/>
                    <a:lumOff val="25000"/>
                  </a:schemeClr>
                </a:solidFill>
                <a:latin typeface="+mn-ea"/>
              </a:rPr>
              <a:t>) </a:t>
            </a:r>
            <a:r>
              <a:rPr lang="ko-KR" altLang="en-US" sz="1200" dirty="0">
                <a:ln>
                  <a:solidFill>
                    <a:schemeClr val="bg1">
                      <a:lumMod val="50000"/>
                      <a:alpha val="0"/>
                    </a:schemeClr>
                  </a:solidFill>
                </a:ln>
                <a:solidFill>
                  <a:schemeClr val="tx1">
                    <a:lumMod val="75000"/>
                    <a:lumOff val="25000"/>
                  </a:schemeClr>
                </a:solidFill>
                <a:latin typeface="+mn-ea"/>
              </a:rPr>
              <a:t>데이터에 대한 홍수분석 시스템의 입력 강우 </a:t>
            </a:r>
            <a:r>
              <a:rPr lang="ko-KR" altLang="en-US" sz="1200" dirty="0" err="1">
                <a:ln>
                  <a:solidFill>
                    <a:schemeClr val="bg1">
                      <a:lumMod val="50000"/>
                      <a:alpha val="0"/>
                    </a:schemeClr>
                  </a:solidFill>
                </a:ln>
                <a:solidFill>
                  <a:schemeClr val="tx1">
                    <a:lumMod val="75000"/>
                    <a:lumOff val="25000"/>
                  </a:schemeClr>
                </a:solidFill>
                <a:latin typeface="+mn-ea"/>
              </a:rPr>
              <a:t>적용성</a:t>
            </a:r>
            <a:r>
              <a:rPr lang="ko-KR" altLang="en-US" sz="1200" dirty="0">
                <a:ln>
                  <a:solidFill>
                    <a:schemeClr val="bg1">
                      <a:lumMod val="50000"/>
                      <a:alpha val="0"/>
                    </a:schemeClr>
                  </a:solidFill>
                </a:ln>
                <a:solidFill>
                  <a:schemeClr val="tx1">
                    <a:lumMod val="75000"/>
                    <a:lumOff val="25000"/>
                  </a:schemeClr>
                </a:solidFill>
                <a:latin typeface="+mn-ea"/>
              </a:rPr>
              <a:t> 검토</a:t>
            </a:r>
            <a:endParaRPr lang="en-US" altLang="ko-KR" sz="1200" dirty="0">
              <a:ln>
                <a:solidFill>
                  <a:schemeClr val="bg1">
                    <a:lumMod val="50000"/>
                    <a:alpha val="0"/>
                  </a:schemeClr>
                </a:solidFill>
              </a:ln>
              <a:solidFill>
                <a:schemeClr val="tx1">
                  <a:lumMod val="75000"/>
                  <a:lumOff val="25000"/>
                </a:schemeClr>
              </a:solidFill>
              <a:latin typeface="+mn-ea"/>
            </a:endParaRPr>
          </a:p>
          <a:p>
            <a:pPr marL="182563" indent="-182563">
              <a:lnSpc>
                <a:spcPts val="1700"/>
              </a:lnSpc>
              <a:buFont typeface="Wingdings" panose="05000000000000000000" pitchFamily="2" charset="2"/>
              <a:buChar char="§"/>
            </a:pPr>
            <a:r>
              <a:rPr lang="ko-KR" altLang="en-US" sz="1200" dirty="0">
                <a:ln>
                  <a:solidFill>
                    <a:schemeClr val="bg1">
                      <a:lumMod val="50000"/>
                      <a:alpha val="0"/>
                    </a:schemeClr>
                  </a:solidFill>
                </a:ln>
                <a:solidFill>
                  <a:schemeClr val="tx1">
                    <a:lumMod val="75000"/>
                    <a:lumOff val="25000"/>
                  </a:schemeClr>
                </a:solidFill>
                <a:latin typeface="+mn-ea"/>
              </a:rPr>
              <a:t>레이더 강우 및 호우시나리오를 기반으로 위험지수 산출 시스템개발</a:t>
            </a:r>
            <a:endParaRPr lang="en-US" altLang="ko-KR" sz="1200" dirty="0">
              <a:ln>
                <a:solidFill>
                  <a:schemeClr val="bg1">
                    <a:lumMod val="50000"/>
                    <a:alpha val="0"/>
                  </a:schemeClr>
                </a:solidFill>
              </a:ln>
              <a:solidFill>
                <a:schemeClr val="tx1">
                  <a:lumMod val="75000"/>
                  <a:lumOff val="25000"/>
                </a:schemeClr>
              </a:solidFill>
              <a:latin typeface="+mn-ea"/>
            </a:endParaRPr>
          </a:p>
        </p:txBody>
      </p:sp>
      <p:pic>
        <p:nvPicPr>
          <p:cNvPr id="31" name="_x930452072">
            <a:extLst>
              <a:ext uri="{FF2B5EF4-FFF2-40B4-BE49-F238E27FC236}">
                <a16:creationId xmlns:a16="http://schemas.microsoft.com/office/drawing/2014/main" id="{84572AD8-779F-233A-BC63-1779518A3D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166" b="19302"/>
          <a:stretch>
            <a:fillRect/>
          </a:stretch>
        </p:blipFill>
        <p:spPr bwMode="auto">
          <a:xfrm>
            <a:off x="5937657" y="836712"/>
            <a:ext cx="2938504" cy="27403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E39595-E23F-2849-2968-ECE58B363381}"/>
              </a:ext>
            </a:extLst>
          </p:cNvPr>
          <p:cNvSpPr txBox="1"/>
          <p:nvPr/>
        </p:nvSpPr>
        <p:spPr>
          <a:xfrm>
            <a:off x="7891280" y="2996952"/>
            <a:ext cx="1124076" cy="400110"/>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기상청 레이더 강우 데이터 검토</a:t>
            </a:r>
            <a:r>
              <a:rPr lang="en-US" altLang="ko-KR" sz="1000" b="1" spc="-50" dirty="0">
                <a:ln>
                  <a:solidFill>
                    <a:sysClr val="windowText" lastClr="000000">
                      <a:alpha val="0"/>
                    </a:sysClr>
                  </a:solidFill>
                </a:ln>
                <a:latin typeface="+mn-ea"/>
              </a:rPr>
              <a:t>]</a:t>
            </a:r>
          </a:p>
        </p:txBody>
      </p:sp>
      <p:sp>
        <p:nvSpPr>
          <p:cNvPr id="35" name="TextBox 34">
            <a:extLst>
              <a:ext uri="{FF2B5EF4-FFF2-40B4-BE49-F238E27FC236}">
                <a16:creationId xmlns:a16="http://schemas.microsoft.com/office/drawing/2014/main" id="{8815F928-733A-542A-24EC-AA66328FA49B}"/>
              </a:ext>
            </a:extLst>
          </p:cNvPr>
          <p:cNvSpPr txBox="1"/>
          <p:nvPr/>
        </p:nvSpPr>
        <p:spPr>
          <a:xfrm>
            <a:off x="597878" y="3676890"/>
            <a:ext cx="1059627" cy="291496"/>
          </a:xfrm>
          <a:prstGeom prst="rect">
            <a:avLst/>
          </a:prstGeom>
          <a:solidFill>
            <a:schemeClr val="bg1"/>
          </a:solidFill>
        </p:spPr>
        <p:txBody>
          <a:bodyPr wrap="square" lIns="0" tIns="0" rIns="0" bIns="0" anchor="ctr" anchorCtr="0">
            <a:no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주요 관심 지점</a:t>
            </a:r>
            <a:r>
              <a:rPr lang="en-US" altLang="ko-KR" sz="1000" b="1" spc="-50" dirty="0">
                <a:ln>
                  <a:solidFill>
                    <a:sysClr val="windowText" lastClr="000000">
                      <a:alpha val="0"/>
                    </a:sysClr>
                  </a:solidFill>
                </a:ln>
                <a:latin typeface="+mn-ea"/>
              </a:rPr>
              <a:t>]</a:t>
            </a:r>
          </a:p>
        </p:txBody>
      </p:sp>
      <p:pic>
        <p:nvPicPr>
          <p:cNvPr id="37" name="_x930457544">
            <a:extLst>
              <a:ext uri="{FF2B5EF4-FFF2-40B4-BE49-F238E27FC236}">
                <a16:creationId xmlns:a16="http://schemas.microsoft.com/office/drawing/2014/main" id="{EB664058-F479-FB70-5226-ED79F88D17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5146" y="3757958"/>
            <a:ext cx="1825163" cy="257978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8" name="_x930489728">
            <a:extLst>
              <a:ext uri="{FF2B5EF4-FFF2-40B4-BE49-F238E27FC236}">
                <a16:creationId xmlns:a16="http://schemas.microsoft.com/office/drawing/2014/main" id="{0C522EC1-BD14-4385-9F53-57EB72A7BC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7877"/>
          <a:stretch>
            <a:fillRect/>
          </a:stretch>
        </p:blipFill>
        <p:spPr bwMode="auto">
          <a:xfrm>
            <a:off x="6725913" y="3757958"/>
            <a:ext cx="2022550" cy="257978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BC24B4E-BEBA-209C-2520-70B0DB15C1FA}"/>
              </a:ext>
            </a:extLst>
          </p:cNvPr>
          <p:cNvSpPr txBox="1"/>
          <p:nvPr/>
        </p:nvSpPr>
        <p:spPr>
          <a:xfrm>
            <a:off x="5309792" y="6495147"/>
            <a:ext cx="3438671" cy="246221"/>
          </a:xfrm>
          <a:prstGeom prst="rect">
            <a:avLst/>
          </a:prstGeom>
          <a:noFill/>
        </p:spPr>
        <p:txBody>
          <a:bodyPr wrap="square">
            <a:spAutoFit/>
          </a:bodyPr>
          <a:lstStyle/>
          <a:p>
            <a:pPr algn="ctr" latinLnBrk="0">
              <a:defRPr/>
            </a:pPr>
            <a:r>
              <a:rPr lang="en-US" altLang="ko-KR" sz="1000" b="1" spc="-50" dirty="0">
                <a:ln>
                  <a:solidFill>
                    <a:sysClr val="windowText" lastClr="000000">
                      <a:alpha val="0"/>
                    </a:sysClr>
                  </a:solidFill>
                </a:ln>
                <a:latin typeface="+mn-ea"/>
              </a:rPr>
              <a:t>[</a:t>
            </a:r>
            <a:r>
              <a:rPr lang="ko-KR" altLang="en-US" sz="1000" b="1" spc="-50" dirty="0">
                <a:ln>
                  <a:solidFill>
                    <a:sysClr val="windowText" lastClr="000000">
                      <a:alpha val="0"/>
                    </a:sysClr>
                  </a:solidFill>
                </a:ln>
                <a:latin typeface="+mn-ea"/>
              </a:rPr>
              <a:t>기상청 합성 레이더</a:t>
            </a:r>
            <a:r>
              <a:rPr lang="en-US" altLang="ko-KR" sz="1000" b="1" spc="-50" dirty="0">
                <a:ln>
                  <a:solidFill>
                    <a:sysClr val="windowText" lastClr="000000">
                      <a:alpha val="0"/>
                    </a:sysClr>
                  </a:solidFill>
                </a:ln>
                <a:latin typeface="+mn-ea"/>
              </a:rPr>
              <a:t>(RDR_CMP_HSR_PUB)</a:t>
            </a:r>
            <a:r>
              <a:rPr lang="ko-KR" altLang="en-US" sz="1000" b="1" spc="-50" dirty="0">
                <a:ln>
                  <a:solidFill>
                    <a:sysClr val="windowText" lastClr="000000">
                      <a:alpha val="0"/>
                    </a:sysClr>
                  </a:solidFill>
                </a:ln>
                <a:latin typeface="+mn-ea"/>
              </a:rPr>
              <a:t> 강우 자료</a:t>
            </a:r>
            <a:r>
              <a:rPr lang="en-US" altLang="ko-KR" sz="1000" b="1" spc="-50" dirty="0">
                <a:ln>
                  <a:solidFill>
                    <a:sysClr val="windowText" lastClr="000000">
                      <a:alpha val="0"/>
                    </a:sysClr>
                  </a:solidFill>
                </a:ln>
                <a:latin typeface="+mn-ea"/>
              </a:rPr>
              <a:t>]</a:t>
            </a:r>
          </a:p>
        </p:txBody>
      </p:sp>
      <p:sp>
        <p:nvSpPr>
          <p:cNvPr id="40" name="Slide Number Placeholder 4">
            <a:extLst>
              <a:ext uri="{FF2B5EF4-FFF2-40B4-BE49-F238E27FC236}">
                <a16:creationId xmlns:a16="http://schemas.microsoft.com/office/drawing/2014/main" id="{01656C12-633D-8614-3440-38CF7CDCD1B9}"/>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49DEFEAB-9CB2-4D51-8600-070D2A62C0B4}" type="slidenum">
              <a:rPr lang="ko-KR" altLang="en-US" dirty="0"/>
              <a:pPr algn="ctr"/>
              <a:t>34</a:t>
            </a:fld>
            <a:endParaRPr lang="en-US" altLang="ko-KR" dirty="0"/>
          </a:p>
        </p:txBody>
      </p:sp>
    </p:spTree>
    <p:extLst>
      <p:ext uri="{BB962C8B-B14F-4D97-AF65-F5344CB8AC3E}">
        <p14:creationId xmlns:p14="http://schemas.microsoft.com/office/powerpoint/2010/main" val="1724286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CBA4A-6317-4304-52F8-8599D02439FD}"/>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877888C6-CA16-3772-3768-A9182658D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CF6AF172-A66F-4049-377A-6B9419BAF72D}"/>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F59D6A46-4622-11B5-D035-BF4C245AE8A7}"/>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B72480C-11A2-C1D4-41FA-E97390970E4E}"/>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3" name="Slide Number Placeholder 4">
            <a:extLst>
              <a:ext uri="{FF2B5EF4-FFF2-40B4-BE49-F238E27FC236}">
                <a16:creationId xmlns:a16="http://schemas.microsoft.com/office/drawing/2014/main" id="{493BFCD0-F561-D57E-2A59-73DCA46B9C70}"/>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35</a:t>
            </a:fld>
            <a:endParaRPr lang="ko-KR" altLang="en-US" dirty="0"/>
          </a:p>
        </p:txBody>
      </p:sp>
      <p:grpSp>
        <p:nvGrpSpPr>
          <p:cNvPr id="46" name="그룹 45">
            <a:extLst>
              <a:ext uri="{FF2B5EF4-FFF2-40B4-BE49-F238E27FC236}">
                <a16:creationId xmlns:a16="http://schemas.microsoft.com/office/drawing/2014/main" id="{213C786A-13F3-D6DC-F71A-E373662767D6}"/>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4AA4A672-5DEA-2B87-4322-9BDBB21BE24E}"/>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4B419A39-0590-427D-83A7-984AF1BE3EED}"/>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6E8A3E75-DED2-2BA3-5869-C27AF96232E6}"/>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ABB1531A-A706-A6FC-1E30-B5B2B2691833}"/>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D5099E56-0C87-FBF3-3F28-C75AF9C72141}"/>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04986DB2-B806-B989-2665-A0D15F0595F4}"/>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68C308A2-A5F0-90AE-E654-8C8A38ED35FE}"/>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pic>
        <p:nvPicPr>
          <p:cNvPr id="2" name="그림 1">
            <a:extLst>
              <a:ext uri="{FF2B5EF4-FFF2-40B4-BE49-F238E27FC236}">
                <a16:creationId xmlns:a16="http://schemas.microsoft.com/office/drawing/2014/main" id="{C1CC3639-B744-C602-E833-7B6F581BCE91}"/>
              </a:ext>
            </a:extLst>
          </p:cNvPr>
          <p:cNvPicPr>
            <a:picLocks noChangeAspect="1"/>
          </p:cNvPicPr>
          <p:nvPr/>
        </p:nvPicPr>
        <p:blipFill>
          <a:blip r:embed="rId4"/>
          <a:srcRect b="90764"/>
          <a:stretch/>
        </p:blipFill>
        <p:spPr>
          <a:xfrm>
            <a:off x="296436" y="1000315"/>
            <a:ext cx="8640000" cy="446865"/>
          </a:xfrm>
          <a:prstGeom prst="rect">
            <a:avLst/>
          </a:prstGeom>
        </p:spPr>
      </p:pic>
      <p:sp>
        <p:nvSpPr>
          <p:cNvPr id="3" name="TextBox 2">
            <a:extLst>
              <a:ext uri="{FF2B5EF4-FFF2-40B4-BE49-F238E27FC236}">
                <a16:creationId xmlns:a16="http://schemas.microsoft.com/office/drawing/2014/main" id="{D89FC1D7-859A-9CBA-CCF0-3EDBF2F36668}"/>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1.2 </a:t>
            </a:r>
            <a:r>
              <a:rPr lang="ko-KR" altLang="en-US" sz="1200" b="1" dirty="0">
                <a:ln>
                  <a:solidFill>
                    <a:schemeClr val="accent1">
                      <a:alpha val="0"/>
                    </a:schemeClr>
                  </a:solidFill>
                </a:ln>
                <a:solidFill>
                  <a:schemeClr val="bg1"/>
                </a:solidFill>
                <a:latin typeface="+mj-ea"/>
                <a:ea typeface="+mj-ea"/>
              </a:rPr>
              <a:t>시스템 개발</a:t>
            </a:r>
          </a:p>
        </p:txBody>
      </p:sp>
      <p:sp>
        <p:nvSpPr>
          <p:cNvPr id="4" name="Text Box 23">
            <a:extLst>
              <a:ext uri="{FF2B5EF4-FFF2-40B4-BE49-F238E27FC236}">
                <a16:creationId xmlns:a16="http://schemas.microsoft.com/office/drawing/2014/main" id="{5073D4C6-4866-772F-94D9-E1590DD1FC2F}"/>
              </a:ext>
            </a:extLst>
          </p:cNvPr>
          <p:cNvSpPr txBox="1">
            <a:spLocks noChangeArrowheads="1"/>
          </p:cNvSpPr>
          <p:nvPr/>
        </p:nvSpPr>
        <p:spPr bwMode="auto">
          <a:xfrm>
            <a:off x="363001" y="1878873"/>
            <a:ext cx="8629280" cy="4578534"/>
          </a:xfrm>
          <a:prstGeom prst="rect">
            <a:avLst/>
          </a:prstGeom>
          <a:noFill/>
          <a:ln w="9525" algn="ctr">
            <a:noFill/>
            <a:miter lim="800000"/>
            <a:headEnd/>
            <a:tailEnd/>
          </a:ln>
        </p:spPr>
        <p:txBody>
          <a:bodyPr wrap="square" lIns="0" tIns="0" rIns="0" bIns="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강우 입력 자료 자동 처리용 프로그램 개발</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기상청 강우레이더는 통상 바이너리 압축 포맷으로 제공되며 홍수지수 모델은 전용 아스키 규격을</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포트란 고정 폭 방식</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요구함</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공간적인 필터링과 </a:t>
            </a:r>
            <a:r>
              <a:rPr lang="en-US" altLang="ko-KR" sz="1050" dirty="0">
                <a:latin typeface="KoPub돋움체 Bold" panose="02020603020101020101" pitchFamily="18" charset="-127"/>
                <a:ea typeface="KoPub돋움체 Bold" panose="02020603020101020101" pitchFamily="18" charset="-127"/>
              </a:rPr>
              <a:t>Z-R </a:t>
            </a:r>
            <a:r>
              <a:rPr lang="ko-KR" altLang="en-US" sz="1050" dirty="0">
                <a:latin typeface="KoPub돋움체 Bold" panose="02020603020101020101" pitchFamily="18" charset="-127"/>
                <a:ea typeface="KoPub돋움체 Bold" panose="02020603020101020101" pitchFamily="18" charset="-127"/>
              </a:rPr>
              <a:t>관계식을 자동처리할 수 있어여만 홍수모델에서 실시간 활용 가능</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입력 강우는 수작업 변환이 곤란하므로 본 과제에서는 이를 자동으로 트랜스폼하기 위한 전용 프로그램을 개발함</a:t>
            </a: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홍수</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침수 모델 리팩터링</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홍수</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침수 모델에 대하여 모델러와 소스코드 레벨로 협업</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모델러</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시스템구축자</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침수 모델에 대하여는 일부 리팩터링을 수행함</a:t>
            </a: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레이더강우 및 호우시나리오 기반 침수 및 홍수 시뮬레이션 시스템</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의 주요 사항은 아래와 같음</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관측 강우</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지점 또는 레이더</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및 예측 강우</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시나리오</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를 </a:t>
            </a:r>
            <a:r>
              <a:rPr lang="en-US" altLang="ko-KR" sz="1050" dirty="0">
                <a:latin typeface="KoPub돋움체 Bold" panose="02020603020101020101" pitchFamily="18" charset="-127"/>
                <a:ea typeface="KoPub돋움체 Bold" panose="02020603020101020101" pitchFamily="18" charset="-127"/>
              </a:rPr>
              <a:t>input</a:t>
            </a:r>
            <a:r>
              <a:rPr lang="ko-KR" altLang="en-US" sz="1050" dirty="0">
                <a:latin typeface="KoPub돋움체 Bold" panose="02020603020101020101" pitchFamily="18" charset="-127"/>
                <a:ea typeface="KoPub돋움체 Bold" panose="02020603020101020101" pitchFamily="18" charset="-127"/>
              </a:rPr>
              <a:t>으로 적용 가능한 도시 침수 및 하천 홍수예측 기능</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입력 강우 </a:t>
            </a:r>
            <a:r>
              <a:rPr lang="en-US" altLang="ko-KR" sz="1050" dirty="0">
                <a:latin typeface="KoPub돋움체 Bold" panose="02020603020101020101" pitchFamily="18" charset="-127"/>
                <a:ea typeface="KoPub돋움체 Bold" panose="02020603020101020101" pitchFamily="18" charset="-127"/>
              </a:rPr>
              <a:t>data </a:t>
            </a:r>
            <a:r>
              <a:rPr lang="ko-KR" altLang="en-US" sz="1050" dirty="0">
                <a:latin typeface="KoPub돋움체 Bold" panose="02020603020101020101" pitchFamily="18" charset="-127"/>
                <a:ea typeface="KoPub돋움체 Bold" panose="02020603020101020101" pitchFamily="18" charset="-127"/>
              </a:rPr>
              <a:t>자동 인지</a:t>
            </a:r>
            <a:r>
              <a:rPr lang="en-US" altLang="ko-KR" sz="1050" dirty="0">
                <a:latin typeface="KoPub돋움체 Bold" panose="02020603020101020101" pitchFamily="18" charset="-127"/>
                <a:ea typeface="KoPub돋움체 Bold" panose="02020603020101020101" pitchFamily="18" charset="-127"/>
              </a:rPr>
              <a:t>(File System Monitoring)</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홍수 분석의 </a:t>
            </a:r>
            <a:r>
              <a:rPr lang="en-US" altLang="ko-KR" sz="1050" dirty="0">
                <a:latin typeface="KoPub돋움체 Bold" panose="02020603020101020101" pitchFamily="18" charset="-127"/>
                <a:ea typeface="KoPub돋움체 Bold" panose="02020603020101020101" pitchFamily="18" charset="-127"/>
              </a:rPr>
              <a:t>output (T3,T5)</a:t>
            </a:r>
            <a:r>
              <a:rPr lang="ko-KR" altLang="en-US" sz="1050" dirty="0">
                <a:latin typeface="KoPub돋움체 Bold" panose="02020603020101020101" pitchFamily="18" charset="-127"/>
                <a:ea typeface="KoPub돋움체 Bold" panose="02020603020101020101" pitchFamily="18" charset="-127"/>
              </a:rPr>
              <a:t>을 사용한 침수 분석 </a:t>
            </a:r>
            <a:r>
              <a:rPr lang="en-US" altLang="ko-KR" sz="1050" dirty="0">
                <a:latin typeface="KoPub돋움체 Bold" panose="02020603020101020101" pitchFamily="18" charset="-127"/>
                <a:ea typeface="KoPub돋움체 Bold" panose="02020603020101020101" pitchFamily="18" charset="-127"/>
              </a:rPr>
              <a:t>input </a:t>
            </a:r>
            <a:r>
              <a:rPr lang="ko-KR" altLang="en-US" sz="1050" dirty="0">
                <a:latin typeface="KoPub돋움체 Bold" panose="02020603020101020101" pitchFamily="18" charset="-127"/>
                <a:ea typeface="KoPub돋움체 Bold" panose="02020603020101020101" pitchFamily="18" charset="-127"/>
              </a:rPr>
              <a:t>자동 연결</a:t>
            </a:r>
            <a:r>
              <a:rPr lang="en-US" altLang="ko-KR" sz="1050" dirty="0">
                <a:latin typeface="KoPub돋움체 Bold" panose="02020603020101020101" pitchFamily="18" charset="-127"/>
                <a:ea typeface="KoPub돋움체 Bold" panose="02020603020101020101" pitchFamily="18" charset="-127"/>
              </a:rPr>
              <a:t>(argument switch) </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지수값 </a:t>
            </a:r>
            <a:r>
              <a:rPr lang="en-US" altLang="ko-KR" sz="1050" dirty="0">
                <a:latin typeface="KoPub돋움체 Bold" panose="02020603020101020101" pitchFamily="18" charset="-127"/>
                <a:ea typeface="KoPub돋움체 Bold" panose="02020603020101020101" pitchFamily="18" charset="-127"/>
              </a:rPr>
              <a:t>Classification</a:t>
            </a:r>
            <a:r>
              <a:rPr lang="ko-KR" altLang="en-US" sz="1050" dirty="0">
                <a:latin typeface="KoPub돋움체 Bold" panose="02020603020101020101" pitchFamily="18" charset="-127"/>
                <a:ea typeface="KoPub돋움체 Bold" panose="02020603020101020101" pitchFamily="18" charset="-127"/>
              </a:rPr>
              <a:t>을 통한 등급화</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결과 </a:t>
            </a:r>
            <a:r>
              <a:rPr lang="en-US" altLang="ko-KR" sz="1050" dirty="0">
                <a:latin typeface="KoPub돋움체 Bold" panose="02020603020101020101" pitchFamily="18" charset="-127"/>
                <a:ea typeface="KoPub돋움체 Bold" panose="02020603020101020101" pitchFamily="18" charset="-127"/>
              </a:rPr>
              <a:t>DSV</a:t>
            </a:r>
            <a:r>
              <a:rPr lang="ko-KR" altLang="en-US" sz="1050" dirty="0">
                <a:latin typeface="KoPub돋움체 Bold" panose="02020603020101020101" pitchFamily="18" charset="-127"/>
                <a:ea typeface="KoPub돋움체 Bold" panose="02020603020101020101" pitchFamily="18" charset="-127"/>
              </a:rPr>
              <a:t>의 </a:t>
            </a:r>
            <a:r>
              <a:rPr lang="en-US" altLang="ko-KR" sz="1050" dirty="0">
                <a:latin typeface="KoPub돋움체 Bold" panose="02020603020101020101" pitchFamily="18" charset="-127"/>
                <a:ea typeface="KoPub돋움체 Bold" panose="02020603020101020101" pitchFamily="18" charset="-127"/>
              </a:rPr>
              <a:t>Rest Http </a:t>
            </a:r>
            <a:r>
              <a:rPr lang="ko-KR" altLang="en-US" sz="1050" dirty="0">
                <a:latin typeface="KoPub돋움체 Bold" panose="02020603020101020101" pitchFamily="18" charset="-127"/>
                <a:ea typeface="KoPub돋움체 Bold" panose="02020603020101020101" pitchFamily="18" charset="-127"/>
              </a:rPr>
              <a:t>연계</a:t>
            </a:r>
            <a:endParaRPr lang="en-US" altLang="ko-KR" sz="1050" dirty="0">
              <a:latin typeface="KoPub돋움체 Bold" panose="02020603020101020101" pitchFamily="18" charset="-127"/>
              <a:ea typeface="KoPub돋움체 Bold" panose="02020603020101020101" pitchFamily="18" charset="-127"/>
            </a:endParaRPr>
          </a:p>
        </p:txBody>
      </p:sp>
      <p:sp>
        <p:nvSpPr>
          <p:cNvPr id="5" name="Rectangle 2">
            <a:extLst>
              <a:ext uri="{FF2B5EF4-FFF2-40B4-BE49-F238E27FC236}">
                <a16:creationId xmlns:a16="http://schemas.microsoft.com/office/drawing/2014/main" id="{57369729-1E98-8C6F-7F8F-47F8A1084D8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49" name="_x897584488">
            <a:extLst>
              <a:ext uri="{FF2B5EF4-FFF2-40B4-BE49-F238E27FC236}">
                <a16:creationId xmlns:a16="http://schemas.microsoft.com/office/drawing/2014/main" id="{5C71D3F1-9C78-5FBE-BE72-C4FD85567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455"/>
          <a:stretch>
            <a:fillRect/>
          </a:stretch>
        </p:blipFill>
        <p:spPr bwMode="auto">
          <a:xfrm>
            <a:off x="6359409" y="3747313"/>
            <a:ext cx="2053584" cy="992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029AD3-15A4-F3DC-DC54-BDC3FFCE639B}"/>
              </a:ext>
            </a:extLst>
          </p:cNvPr>
          <p:cNvPicPr>
            <a:picLocks noChangeAspect="1"/>
          </p:cNvPicPr>
          <p:nvPr/>
        </p:nvPicPr>
        <p:blipFill>
          <a:blip r:embed="rId6"/>
          <a:stretch>
            <a:fillRect/>
          </a:stretch>
        </p:blipFill>
        <p:spPr>
          <a:xfrm>
            <a:off x="6687379" y="2497378"/>
            <a:ext cx="2456622" cy="923129"/>
          </a:xfrm>
          <a:prstGeom prst="rect">
            <a:avLst/>
          </a:prstGeom>
          <a:noFill/>
          <a:ln>
            <a:noFill/>
          </a:ln>
          <a:effectLst/>
        </p:spPr>
      </p:pic>
      <p:sp>
        <p:nvSpPr>
          <p:cNvPr id="7" name="Rectangle 4">
            <a:extLst>
              <a:ext uri="{FF2B5EF4-FFF2-40B4-BE49-F238E27FC236}">
                <a16:creationId xmlns:a16="http://schemas.microsoft.com/office/drawing/2014/main" id="{B0E6B4E6-0123-099C-FF9F-44CA9020A31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7823BCE2-5E66-E459-A021-C8B4C6876A72}"/>
              </a:ext>
            </a:extLst>
          </p:cNvPr>
          <p:cNvSpPr>
            <a:spLocks noChangeArrowheads="1"/>
          </p:cNvSpPr>
          <p:nvPr/>
        </p:nvSpPr>
        <p:spPr bwMode="auto">
          <a:xfrm>
            <a:off x="5073443" y="252132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3" name="_x267330504">
            <a:extLst>
              <a:ext uri="{FF2B5EF4-FFF2-40B4-BE49-F238E27FC236}">
                <a16:creationId xmlns:a16="http://schemas.microsoft.com/office/drawing/2014/main" id="{FE5D8CB5-553C-A5ED-2371-FC798F8D20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951" y="5025866"/>
            <a:ext cx="2733634" cy="14787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_x781077952">
            <a:extLst>
              <a:ext uri="{FF2B5EF4-FFF2-40B4-BE49-F238E27FC236}">
                <a16:creationId xmlns:a16="http://schemas.microsoft.com/office/drawing/2014/main" id="{74D417CE-7DAE-D661-B94D-0D160C0349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2445" y="4489959"/>
            <a:ext cx="1835696" cy="111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044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FDAB1-9CC0-AC45-1A4C-516F4CC9D841}"/>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FEEE2094-E338-7935-91D8-80EE23744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3893646D-11C2-ED4B-41A1-788AF0AEDC2C}"/>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39771D5C-3776-1502-CEC6-5EC54587AC40}"/>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9B517E-9C79-58A8-ADF4-AF23C5585274}"/>
              </a:ext>
            </a:extLst>
          </p:cNvPr>
          <p:cNvSpPr txBox="1"/>
          <p:nvPr/>
        </p:nvSpPr>
        <p:spPr>
          <a:xfrm>
            <a:off x="157980" y="400592"/>
            <a:ext cx="536236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3" name="Slide Number Placeholder 4">
            <a:extLst>
              <a:ext uri="{FF2B5EF4-FFF2-40B4-BE49-F238E27FC236}">
                <a16:creationId xmlns:a16="http://schemas.microsoft.com/office/drawing/2014/main" id="{9638DAE9-DD6D-110E-9938-60284F39C0D0}"/>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36</a:t>
            </a:fld>
            <a:endParaRPr lang="ko-KR" altLang="en-US" dirty="0"/>
          </a:p>
        </p:txBody>
      </p:sp>
      <p:grpSp>
        <p:nvGrpSpPr>
          <p:cNvPr id="46" name="그룹 45">
            <a:extLst>
              <a:ext uri="{FF2B5EF4-FFF2-40B4-BE49-F238E27FC236}">
                <a16:creationId xmlns:a16="http://schemas.microsoft.com/office/drawing/2014/main" id="{FD662539-17A6-0398-B81E-0F327343BD12}"/>
              </a:ext>
            </a:extLst>
          </p:cNvPr>
          <p:cNvGrpSpPr/>
          <p:nvPr/>
        </p:nvGrpSpPr>
        <p:grpSpPr>
          <a:xfrm>
            <a:off x="5325856" y="116632"/>
            <a:ext cx="3333101" cy="234801"/>
            <a:chOff x="5325856" y="116632"/>
            <a:chExt cx="3333101" cy="234801"/>
          </a:xfrm>
        </p:grpSpPr>
        <p:grpSp>
          <p:nvGrpSpPr>
            <p:cNvPr id="32" name="그룹 47">
              <a:extLst>
                <a:ext uri="{FF2B5EF4-FFF2-40B4-BE49-F238E27FC236}">
                  <a16:creationId xmlns:a16="http://schemas.microsoft.com/office/drawing/2014/main" id="{754543C3-B21D-D8F7-2AFF-2D2C911E9FBA}"/>
                </a:ext>
              </a:extLst>
            </p:cNvPr>
            <p:cNvGrpSpPr/>
            <p:nvPr/>
          </p:nvGrpSpPr>
          <p:grpSpPr>
            <a:xfrm>
              <a:off x="5325856" y="116632"/>
              <a:ext cx="3021311" cy="234801"/>
              <a:chOff x="5325856" y="116632"/>
              <a:chExt cx="3021311" cy="234801"/>
            </a:xfrm>
          </p:grpSpPr>
          <p:sp>
            <p:nvSpPr>
              <p:cNvPr id="36" name="모서리가 둥근 직사각형 35">
                <a:extLst>
                  <a:ext uri="{FF2B5EF4-FFF2-40B4-BE49-F238E27FC236}">
                    <a16:creationId xmlns:a16="http://schemas.microsoft.com/office/drawing/2014/main" id="{F7D622B1-2366-BCF5-A0E4-84781B6E9A10}"/>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1" name="모서리가 둥근 직사각형 40">
                <a:extLst>
                  <a:ext uri="{FF2B5EF4-FFF2-40B4-BE49-F238E27FC236}">
                    <a16:creationId xmlns:a16="http://schemas.microsoft.com/office/drawing/2014/main" id="{D9B1C7A5-AD0B-2D02-B36A-028BBD32B3A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2" name="모서리가 둥근 직사각형 41">
                <a:extLst>
                  <a:ext uri="{FF2B5EF4-FFF2-40B4-BE49-F238E27FC236}">
                    <a16:creationId xmlns:a16="http://schemas.microsoft.com/office/drawing/2014/main" id="{742350A7-C636-6449-504F-B22FB86B96EE}"/>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43" name="모서리가 둥근 직사각형 42">
                <a:extLst>
                  <a:ext uri="{FF2B5EF4-FFF2-40B4-BE49-F238E27FC236}">
                    <a16:creationId xmlns:a16="http://schemas.microsoft.com/office/drawing/2014/main" id="{11C017F7-70E8-CEEF-795C-C78A473EF310}"/>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5" name="모서리가 둥근 직사각형 44">
              <a:extLst>
                <a:ext uri="{FF2B5EF4-FFF2-40B4-BE49-F238E27FC236}">
                  <a16:creationId xmlns:a16="http://schemas.microsoft.com/office/drawing/2014/main" id="{FB3AE9C2-003E-36A8-A736-28139EBAAD66}"/>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7" name="모서리가 둥근 직사각형 46">
            <a:extLst>
              <a:ext uri="{FF2B5EF4-FFF2-40B4-BE49-F238E27FC236}">
                <a16:creationId xmlns:a16="http://schemas.microsoft.com/office/drawing/2014/main" id="{ABA18AF4-F120-0F12-A97F-5D311970DB01}"/>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pic>
        <p:nvPicPr>
          <p:cNvPr id="16" name="그림 15">
            <a:extLst>
              <a:ext uri="{FF2B5EF4-FFF2-40B4-BE49-F238E27FC236}">
                <a16:creationId xmlns:a16="http://schemas.microsoft.com/office/drawing/2014/main" id="{B783A76B-4B57-53D5-6A90-6A29D21E0150}"/>
              </a:ext>
            </a:extLst>
          </p:cNvPr>
          <p:cNvPicPr>
            <a:picLocks noChangeAspect="1"/>
          </p:cNvPicPr>
          <p:nvPr/>
        </p:nvPicPr>
        <p:blipFill rotWithShape="1">
          <a:blip r:embed="rId4"/>
          <a:srcRect t="18554" r="-559"/>
          <a:stretch/>
        </p:blipFill>
        <p:spPr>
          <a:xfrm>
            <a:off x="44316" y="1662401"/>
            <a:ext cx="8953889" cy="4104456"/>
          </a:xfrm>
          <a:prstGeom prst="rect">
            <a:avLst/>
          </a:prstGeom>
        </p:spPr>
      </p:pic>
      <p:sp>
        <p:nvSpPr>
          <p:cNvPr id="17" name="TextBox 16">
            <a:extLst>
              <a:ext uri="{FF2B5EF4-FFF2-40B4-BE49-F238E27FC236}">
                <a16:creationId xmlns:a16="http://schemas.microsoft.com/office/drawing/2014/main" id="{BFD273C1-79DF-7EA1-7E2C-F890866DE83F}"/>
              </a:ext>
            </a:extLst>
          </p:cNvPr>
          <p:cNvSpPr txBox="1"/>
          <p:nvPr/>
        </p:nvSpPr>
        <p:spPr>
          <a:xfrm>
            <a:off x="2561090" y="5877272"/>
            <a:ext cx="3381636" cy="350502"/>
          </a:xfrm>
          <a:prstGeom prst="roundRect">
            <a:avLst/>
          </a:prstGeom>
          <a:solidFill>
            <a:schemeClr val="accent3">
              <a:lumMod val="40000"/>
              <a:lumOff val="60000"/>
            </a:schemeClr>
          </a:solidFill>
        </p:spPr>
        <p:txBody>
          <a:bodyPr wrap="square" lIns="0" tIns="72000" rIns="0" bIns="0" rtlCol="0" anchor="t" anchorCtr="0">
            <a:noAutofit/>
          </a:bodyPr>
          <a:lstStyle/>
          <a:p>
            <a:pPr algn="ctr">
              <a:spcBef>
                <a:spcPct val="0"/>
              </a:spcBef>
              <a:defRPr/>
            </a:pPr>
            <a:r>
              <a:rPr lang="ko-KR" altLang="en-US" sz="1100" spc="-5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rPr>
              <a:t>침수 및 홍수 위험도 시스템 구축 및 정확도 산정 결과</a:t>
            </a:r>
            <a:endParaRPr lang="en-US" altLang="ko-KR" sz="1100" spc="-50" dirty="0">
              <a:ln>
                <a:solidFill>
                  <a:schemeClr val="bg1">
                    <a:lumMod val="85000"/>
                    <a:alpha val="0"/>
                  </a:schemeClr>
                </a:solidFill>
              </a:ln>
              <a:solidFill>
                <a:schemeClr val="tx1">
                  <a:lumMod val="85000"/>
                  <a:lumOff val="15000"/>
                </a:schemeClr>
              </a:solidFill>
              <a:latin typeface="KoPub돋움체 Medium" panose="02020603020101020101" pitchFamily="18" charset="-127"/>
              <a:ea typeface="KoPub돋움체 Medium" panose="02020603020101020101" pitchFamily="18" charset="-127"/>
            </a:endParaRPr>
          </a:p>
        </p:txBody>
      </p:sp>
      <p:pic>
        <p:nvPicPr>
          <p:cNvPr id="2" name="그림 1">
            <a:extLst>
              <a:ext uri="{FF2B5EF4-FFF2-40B4-BE49-F238E27FC236}">
                <a16:creationId xmlns:a16="http://schemas.microsoft.com/office/drawing/2014/main" id="{5BEC73FD-2B36-288E-D97B-31BD4499473F}"/>
              </a:ext>
            </a:extLst>
          </p:cNvPr>
          <p:cNvPicPr>
            <a:picLocks noChangeAspect="1"/>
          </p:cNvPicPr>
          <p:nvPr/>
        </p:nvPicPr>
        <p:blipFill>
          <a:blip r:embed="rId5"/>
          <a:srcRect b="90764"/>
          <a:stretch/>
        </p:blipFill>
        <p:spPr>
          <a:xfrm>
            <a:off x="296436" y="1000315"/>
            <a:ext cx="8640000" cy="446865"/>
          </a:xfrm>
          <a:prstGeom prst="rect">
            <a:avLst/>
          </a:prstGeom>
        </p:spPr>
      </p:pic>
      <p:sp>
        <p:nvSpPr>
          <p:cNvPr id="3" name="TextBox 2">
            <a:extLst>
              <a:ext uri="{FF2B5EF4-FFF2-40B4-BE49-F238E27FC236}">
                <a16:creationId xmlns:a16="http://schemas.microsoft.com/office/drawing/2014/main" id="{56C301FD-F0E3-961A-A17A-AD75C65D2D8D}"/>
              </a:ext>
            </a:extLst>
          </p:cNvPr>
          <p:cNvSpPr txBox="1"/>
          <p:nvPr/>
        </p:nvSpPr>
        <p:spPr>
          <a:xfrm>
            <a:off x="539345" y="1524527"/>
            <a:ext cx="2685828" cy="276999"/>
          </a:xfrm>
          <a:prstGeom prst="rect">
            <a:avLst/>
          </a:prstGeom>
          <a:solidFill>
            <a:srgbClr val="466AB2"/>
          </a:solidFill>
        </p:spPr>
        <p:txBody>
          <a:bodyPr wrap="square">
            <a:spAutoFit/>
          </a:bodyPr>
          <a:lstStyle/>
          <a:p>
            <a:pPr marL="72000"/>
            <a:r>
              <a:rPr lang="en-GB" altLang="ko-KR" sz="1200" b="1" dirty="0">
                <a:ln>
                  <a:solidFill>
                    <a:schemeClr val="accent1">
                      <a:alpha val="0"/>
                    </a:schemeClr>
                  </a:solidFill>
                </a:ln>
                <a:solidFill>
                  <a:schemeClr val="bg1"/>
                </a:solidFill>
                <a:latin typeface="+mj-ea"/>
                <a:ea typeface="+mj-ea"/>
              </a:rPr>
              <a:t>1.2 </a:t>
            </a:r>
            <a:r>
              <a:rPr lang="ko-KR" altLang="en-US" sz="1200" b="1" dirty="0">
                <a:ln>
                  <a:solidFill>
                    <a:schemeClr val="accent1">
                      <a:alpha val="0"/>
                    </a:schemeClr>
                  </a:solidFill>
                </a:ln>
                <a:solidFill>
                  <a:schemeClr val="bg1"/>
                </a:solidFill>
                <a:latin typeface="+mj-ea"/>
                <a:ea typeface="+mj-ea"/>
              </a:rPr>
              <a:t>분석 모형의 정확도</a:t>
            </a:r>
          </a:p>
        </p:txBody>
      </p:sp>
    </p:spTree>
    <p:extLst>
      <p:ext uri="{BB962C8B-B14F-4D97-AF65-F5344CB8AC3E}">
        <p14:creationId xmlns:p14="http://schemas.microsoft.com/office/powerpoint/2010/main" val="3332710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62057-003F-40EC-B16B-766EF48BC713}"/>
              </a:ext>
            </a:extLst>
          </p:cNvPr>
          <p:cNvSpPr txBox="1"/>
          <p:nvPr/>
        </p:nvSpPr>
        <p:spPr>
          <a:xfrm>
            <a:off x="157980" y="400592"/>
            <a:ext cx="3655168"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슈퍼스타트</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6"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37</a:t>
            </a:fld>
            <a:endParaRPr lang="ko-KR" altLang="en-US" dirty="0"/>
          </a:p>
        </p:txBody>
      </p:sp>
      <p:grpSp>
        <p:nvGrpSpPr>
          <p:cNvPr id="33" name="그룹 32"/>
          <p:cNvGrpSpPr/>
          <p:nvPr/>
        </p:nvGrpSpPr>
        <p:grpSpPr>
          <a:xfrm>
            <a:off x="5325856" y="116632"/>
            <a:ext cx="3333101" cy="234801"/>
            <a:chOff x="5325856" y="116632"/>
            <a:chExt cx="3333101" cy="234801"/>
          </a:xfrm>
        </p:grpSpPr>
        <p:grpSp>
          <p:nvGrpSpPr>
            <p:cNvPr id="37" name="그룹 47"/>
            <p:cNvGrpSpPr/>
            <p:nvPr/>
          </p:nvGrpSpPr>
          <p:grpSpPr>
            <a:xfrm>
              <a:off x="5325856" y="116632"/>
              <a:ext cx="3021311" cy="234801"/>
              <a:chOff x="5325856" y="116632"/>
              <a:chExt cx="3021311" cy="234801"/>
            </a:xfrm>
          </p:grpSpPr>
          <p:sp>
            <p:nvSpPr>
              <p:cNvPr id="47" name="모서리가 둥근 직사각형 46">
                <a:extLst>
                  <a:ext uri="{FF2B5EF4-FFF2-40B4-BE49-F238E27FC236}">
                    <a16:creationId xmlns:a16="http://schemas.microsoft.com/office/drawing/2014/main" id="{D41CC5CC-C43C-4DD7-95A2-CA241513C5D3}"/>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9" name="모서리가 둥근 직사각형 48">
                <a:extLst>
                  <a:ext uri="{FF2B5EF4-FFF2-40B4-BE49-F238E27FC236}">
                    <a16:creationId xmlns:a16="http://schemas.microsoft.com/office/drawing/2014/main" id="{8AF7B123-F61A-434C-8319-9275906D574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1" name="모서리가 둥근 직사각형 50">
                <a:extLst>
                  <a:ext uri="{FF2B5EF4-FFF2-40B4-BE49-F238E27FC236}">
                    <a16:creationId xmlns:a16="http://schemas.microsoft.com/office/drawing/2014/main" id="{10EE10A1-6FE2-4075-8C5F-5AB2EF0887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52" name="모서리가 둥근 직사각형 51">
                <a:extLst>
                  <a:ext uri="{FF2B5EF4-FFF2-40B4-BE49-F238E27FC236}">
                    <a16:creationId xmlns:a16="http://schemas.microsoft.com/office/drawing/2014/main" id="{271B1E74-7986-4375-9955-BBE213061F2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46" name="모서리가 둥근 직사각형 45">
              <a:extLst>
                <a:ext uri="{FF2B5EF4-FFF2-40B4-BE49-F238E27FC236}">
                  <a16:creationId xmlns:a16="http://schemas.microsoft.com/office/drawing/2014/main" id="{AB1AE3CF-D32B-4DCB-86C8-066CA9EE39F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53" name="모서리가 둥근 직사각형 52">
            <a:extLst>
              <a:ext uri="{FF2B5EF4-FFF2-40B4-BE49-F238E27FC236}">
                <a16:creationId xmlns:a16="http://schemas.microsoft.com/office/drawing/2014/main" id="{C60C7C84-7302-48B1-AA8D-F1952C702B56}"/>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673566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62057-003F-40EC-B16B-766EF48BC713}"/>
              </a:ext>
            </a:extLst>
          </p:cNvPr>
          <p:cNvSpPr txBox="1"/>
          <p:nvPr/>
        </p:nvSpPr>
        <p:spPr>
          <a:xfrm>
            <a:off x="157980" y="400592"/>
            <a:ext cx="3834704"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 실적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가온도시정보</a:t>
            </a:r>
            <a:endParaRPr lang="en-US" altLang="ko-KR" sz="20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endParaRPr>
          </a:p>
        </p:txBody>
      </p:sp>
      <p:sp>
        <p:nvSpPr>
          <p:cNvPr id="38"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38</a:t>
            </a:fld>
            <a:endParaRPr lang="ko-KR" altLang="en-US" dirty="0"/>
          </a:p>
        </p:txBody>
      </p:sp>
      <p:grpSp>
        <p:nvGrpSpPr>
          <p:cNvPr id="34" name="그룹 33"/>
          <p:cNvGrpSpPr/>
          <p:nvPr/>
        </p:nvGrpSpPr>
        <p:grpSpPr>
          <a:xfrm>
            <a:off x="5325856" y="116632"/>
            <a:ext cx="3333101" cy="234801"/>
            <a:chOff x="5325856" y="116632"/>
            <a:chExt cx="3333101" cy="234801"/>
          </a:xfrm>
        </p:grpSpPr>
        <p:grpSp>
          <p:nvGrpSpPr>
            <p:cNvPr id="42" name="그룹 47"/>
            <p:cNvGrpSpPr/>
            <p:nvPr/>
          </p:nvGrpSpPr>
          <p:grpSpPr>
            <a:xfrm>
              <a:off x="5325856" y="116632"/>
              <a:ext cx="3021311" cy="234801"/>
              <a:chOff x="5325856" y="116632"/>
              <a:chExt cx="3021311" cy="234801"/>
            </a:xfrm>
          </p:grpSpPr>
          <p:sp>
            <p:nvSpPr>
              <p:cNvPr id="54" name="모서리가 둥근 직사각형 53">
                <a:extLst>
                  <a:ext uri="{FF2B5EF4-FFF2-40B4-BE49-F238E27FC236}">
                    <a16:creationId xmlns:a16="http://schemas.microsoft.com/office/drawing/2014/main" id="{D41CC5CC-C43C-4DD7-95A2-CA241513C5D3}"/>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2" name="모서리가 둥근 직사각형 61">
                <a:extLst>
                  <a:ext uri="{FF2B5EF4-FFF2-40B4-BE49-F238E27FC236}">
                    <a16:creationId xmlns:a16="http://schemas.microsoft.com/office/drawing/2014/main" id="{8AF7B123-F61A-434C-8319-9275906D574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3" name="모서리가 둥근 직사각형 62">
                <a:extLst>
                  <a:ext uri="{FF2B5EF4-FFF2-40B4-BE49-F238E27FC236}">
                    <a16:creationId xmlns:a16="http://schemas.microsoft.com/office/drawing/2014/main" id="{10EE10A1-6FE2-4075-8C5F-5AB2EF0887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64" name="모서리가 둥근 직사각형 63">
                <a:extLst>
                  <a:ext uri="{FF2B5EF4-FFF2-40B4-BE49-F238E27FC236}">
                    <a16:creationId xmlns:a16="http://schemas.microsoft.com/office/drawing/2014/main" id="{271B1E74-7986-4375-9955-BBE213061F2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53" name="모서리가 둥근 직사각형 52">
              <a:extLst>
                <a:ext uri="{FF2B5EF4-FFF2-40B4-BE49-F238E27FC236}">
                  <a16:creationId xmlns:a16="http://schemas.microsoft.com/office/drawing/2014/main" id="{AB1AE3CF-D32B-4DCB-86C8-066CA9EE39F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65" name="모서리가 둥근 직사각형 64">
            <a:extLst>
              <a:ext uri="{FF2B5EF4-FFF2-40B4-BE49-F238E27FC236}">
                <a16:creationId xmlns:a16="http://schemas.microsoft.com/office/drawing/2014/main" id="{C60C7C84-7302-48B1-AA8D-F1952C702B56}"/>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376232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4442242"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 목표 달성 애로사항 및 극복 방안</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88" name="직사각형 87">
            <a:extLst>
              <a:ext uri="{FF2B5EF4-FFF2-40B4-BE49-F238E27FC236}">
                <a16:creationId xmlns:a16="http://schemas.microsoft.com/office/drawing/2014/main" id="{3C8DD541-3627-4A96-A234-3318C76840AB}"/>
              </a:ext>
            </a:extLst>
          </p:cNvPr>
          <p:cNvSpPr/>
          <p:nvPr/>
        </p:nvSpPr>
        <p:spPr>
          <a:xfrm>
            <a:off x="254731" y="1125538"/>
            <a:ext cx="1332000" cy="16605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TextBox 88">
            <a:extLst>
              <a:ext uri="{FF2B5EF4-FFF2-40B4-BE49-F238E27FC236}">
                <a16:creationId xmlns:a16="http://schemas.microsoft.com/office/drawing/2014/main" id="{3877EC14-2781-4838-ABBD-081DE2325E14}"/>
              </a:ext>
            </a:extLst>
          </p:cNvPr>
          <p:cNvSpPr txBox="1"/>
          <p:nvPr/>
        </p:nvSpPr>
        <p:spPr>
          <a:xfrm>
            <a:off x="480707" y="1386206"/>
            <a:ext cx="880049" cy="73866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제주도</a:t>
            </a:r>
            <a:endParaRPr lang="en-US" altLang="ko-KR"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중앙상황실 </a:t>
            </a:r>
            <a:endParaRPr lang="en-US" altLang="ko-KR"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err="1">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p:txBody>
      </p:sp>
      <p:sp>
        <p:nvSpPr>
          <p:cNvPr id="90" name="이등변 삼각형 89">
            <a:extLst>
              <a:ext uri="{FF2B5EF4-FFF2-40B4-BE49-F238E27FC236}">
                <a16:creationId xmlns:a16="http://schemas.microsoft.com/office/drawing/2014/main" id="{57574E7E-09BB-411D-B625-8EB18CB6D388}"/>
              </a:ext>
            </a:extLst>
          </p:cNvPr>
          <p:cNvSpPr/>
          <p:nvPr/>
        </p:nvSpPr>
        <p:spPr>
          <a:xfrm rot="5400000">
            <a:off x="1583615" y="1701091"/>
            <a:ext cx="107235" cy="108894"/>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직사각형 90">
            <a:extLst>
              <a:ext uri="{FF2B5EF4-FFF2-40B4-BE49-F238E27FC236}">
                <a16:creationId xmlns:a16="http://schemas.microsoft.com/office/drawing/2014/main" id="{3C8DD541-3627-4A96-A234-3318C76840AB}"/>
              </a:ext>
            </a:extLst>
          </p:cNvPr>
          <p:cNvSpPr/>
          <p:nvPr/>
        </p:nvSpPr>
        <p:spPr>
          <a:xfrm>
            <a:off x="254731" y="2954818"/>
            <a:ext cx="1332000" cy="15349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TextBox 91">
            <a:extLst>
              <a:ext uri="{FF2B5EF4-FFF2-40B4-BE49-F238E27FC236}">
                <a16:creationId xmlns:a16="http://schemas.microsoft.com/office/drawing/2014/main" id="{3877EC14-2781-4838-ABBD-081DE2325E14}"/>
              </a:ext>
            </a:extLst>
          </p:cNvPr>
          <p:cNvSpPr txBox="1"/>
          <p:nvPr/>
        </p:nvSpPr>
        <p:spPr>
          <a:xfrm>
            <a:off x="480707" y="3092376"/>
            <a:ext cx="880049" cy="984885"/>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제주도</a:t>
            </a:r>
            <a:endParaRPr lang="en-US" altLang="ko-KR"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재난플랫폼 </a:t>
            </a: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연계 측면 </a:t>
            </a:r>
            <a:endParaRPr lang="en-US" altLang="ko-KR"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err="1">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p:txBody>
      </p:sp>
      <p:sp>
        <p:nvSpPr>
          <p:cNvPr id="93" name="이등변 삼각형 92">
            <a:extLst>
              <a:ext uri="{FF2B5EF4-FFF2-40B4-BE49-F238E27FC236}">
                <a16:creationId xmlns:a16="http://schemas.microsoft.com/office/drawing/2014/main" id="{57574E7E-09BB-411D-B625-8EB18CB6D388}"/>
              </a:ext>
            </a:extLst>
          </p:cNvPr>
          <p:cNvSpPr/>
          <p:nvPr/>
        </p:nvSpPr>
        <p:spPr>
          <a:xfrm rot="5400000">
            <a:off x="1583615" y="3530371"/>
            <a:ext cx="107235" cy="10889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직사각형 93">
            <a:extLst>
              <a:ext uri="{FF2B5EF4-FFF2-40B4-BE49-F238E27FC236}">
                <a16:creationId xmlns:a16="http://schemas.microsoft.com/office/drawing/2014/main" id="{3C8DD541-3627-4A96-A234-3318C76840AB}"/>
              </a:ext>
            </a:extLst>
          </p:cNvPr>
          <p:cNvSpPr/>
          <p:nvPr/>
        </p:nvSpPr>
        <p:spPr>
          <a:xfrm>
            <a:off x="254731" y="4883644"/>
            <a:ext cx="1332000" cy="1260000"/>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TextBox 94">
            <a:extLst>
              <a:ext uri="{FF2B5EF4-FFF2-40B4-BE49-F238E27FC236}">
                <a16:creationId xmlns:a16="http://schemas.microsoft.com/office/drawing/2014/main" id="{3877EC14-2781-4838-ABBD-081DE2325E14}"/>
              </a:ext>
            </a:extLst>
          </p:cNvPr>
          <p:cNvSpPr txBox="1"/>
          <p:nvPr/>
        </p:nvSpPr>
        <p:spPr>
          <a:xfrm>
            <a:off x="313996" y="5144313"/>
            <a:ext cx="1213474" cy="73866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실시간 위험기반</a:t>
            </a:r>
            <a:endParaRPr lang="en-US" altLang="ko-KR"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도민 피난대피</a:t>
            </a:r>
            <a:br>
              <a:rPr lang="en-US" altLang="ko-KR"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br>
            <a:r>
              <a:rPr lang="ko-KR" altLang="en-US" sz="1600" spc="-100" dirty="0" err="1">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rgbClr val="FF0000"/>
              </a:solidFill>
              <a:latin typeface="KoPub돋움체 Bold" panose="02020603020101020101" pitchFamily="18" charset="-127"/>
              <a:ea typeface="KoPub돋움체 Bold" panose="02020603020101020101" pitchFamily="18" charset="-127"/>
              <a:sym typeface="Arial"/>
            </a:endParaRPr>
          </a:p>
        </p:txBody>
      </p:sp>
      <p:sp>
        <p:nvSpPr>
          <p:cNvPr id="96" name="이등변 삼각형 95">
            <a:extLst>
              <a:ext uri="{FF2B5EF4-FFF2-40B4-BE49-F238E27FC236}">
                <a16:creationId xmlns:a16="http://schemas.microsoft.com/office/drawing/2014/main" id="{57574E7E-09BB-411D-B625-8EB18CB6D388}"/>
              </a:ext>
            </a:extLst>
          </p:cNvPr>
          <p:cNvSpPr/>
          <p:nvPr/>
        </p:nvSpPr>
        <p:spPr>
          <a:xfrm rot="5400000">
            <a:off x="1583615" y="5459197"/>
            <a:ext cx="107235" cy="108894"/>
          </a:xfrm>
          <a:prstGeom prst="triangle">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 name="사각형: 둥근 모서리 94">
            <a:extLst>
              <a:ext uri="{FF2B5EF4-FFF2-40B4-BE49-F238E27FC236}">
                <a16:creationId xmlns:a16="http://schemas.microsoft.com/office/drawing/2014/main" id="{55E339AD-7FD7-4EF3-92C9-3F826945549D}"/>
              </a:ext>
            </a:extLst>
          </p:cNvPr>
          <p:cNvSpPr/>
          <p:nvPr/>
        </p:nvSpPr>
        <p:spPr>
          <a:xfrm>
            <a:off x="1688123" y="1125538"/>
            <a:ext cx="7205051" cy="166052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101" name="사각형: 둥근 모서리 94">
            <a:extLst>
              <a:ext uri="{FF2B5EF4-FFF2-40B4-BE49-F238E27FC236}">
                <a16:creationId xmlns:a16="http://schemas.microsoft.com/office/drawing/2014/main" id="{55E339AD-7FD7-4EF3-92C9-3F826945549D}"/>
              </a:ext>
            </a:extLst>
          </p:cNvPr>
          <p:cNvSpPr/>
          <p:nvPr/>
        </p:nvSpPr>
        <p:spPr>
          <a:xfrm>
            <a:off x="1688123" y="2954818"/>
            <a:ext cx="7205051" cy="1474314"/>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102" name="사각형: 둥근 모서리 94">
            <a:extLst>
              <a:ext uri="{FF2B5EF4-FFF2-40B4-BE49-F238E27FC236}">
                <a16:creationId xmlns:a16="http://schemas.microsoft.com/office/drawing/2014/main" id="{55E339AD-7FD7-4EF3-92C9-3F826945549D}"/>
              </a:ext>
            </a:extLst>
          </p:cNvPr>
          <p:cNvSpPr/>
          <p:nvPr/>
        </p:nvSpPr>
        <p:spPr>
          <a:xfrm>
            <a:off x="1688123" y="4883644"/>
            <a:ext cx="7205051" cy="1210243"/>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pic>
        <p:nvPicPr>
          <p:cNvPr id="104" name="그림 103">
            <a:extLst>
              <a:ext uri="{FF2B5EF4-FFF2-40B4-BE49-F238E27FC236}">
                <a16:creationId xmlns:a16="http://schemas.microsoft.com/office/drawing/2014/main" id="{F97EEE5B-05DA-4879-80D9-2A5DEDD413A0}"/>
              </a:ext>
            </a:extLst>
          </p:cNvPr>
          <p:cNvPicPr>
            <a:picLocks noChangeAspect="1"/>
          </p:cNvPicPr>
          <p:nvPr/>
        </p:nvPicPr>
        <p:blipFill>
          <a:blip r:embed="rId4" cstate="print"/>
          <a:stretch>
            <a:fillRect/>
          </a:stretch>
        </p:blipFill>
        <p:spPr>
          <a:xfrm>
            <a:off x="2738952" y="1244988"/>
            <a:ext cx="1434500" cy="986778"/>
          </a:xfrm>
          <a:prstGeom prst="rect">
            <a:avLst/>
          </a:prstGeom>
        </p:spPr>
      </p:pic>
      <p:sp>
        <p:nvSpPr>
          <p:cNvPr id="105" name="사다리꼴 104">
            <a:extLst>
              <a:ext uri="{FF2B5EF4-FFF2-40B4-BE49-F238E27FC236}">
                <a16:creationId xmlns:a16="http://schemas.microsoft.com/office/drawing/2014/main" id="{8FD35B95-477A-486D-A13C-3FD7F98FA490}"/>
              </a:ext>
            </a:extLst>
          </p:cNvPr>
          <p:cNvSpPr/>
          <p:nvPr/>
        </p:nvSpPr>
        <p:spPr>
          <a:xfrm rot="5400000">
            <a:off x="2899004" y="1489167"/>
            <a:ext cx="773080" cy="277078"/>
          </a:xfrm>
          <a:prstGeom prst="trapezoid">
            <a:avLst>
              <a:gd name="adj" fmla="val 63581"/>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106" name="_x317064760">
            <a:extLst>
              <a:ext uri="{FF2B5EF4-FFF2-40B4-BE49-F238E27FC236}">
                <a16:creationId xmlns:a16="http://schemas.microsoft.com/office/drawing/2014/main" id="{FB8C349C-95B3-4F8D-8798-3C773BC5CA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29257" y="1241164"/>
            <a:ext cx="1317749" cy="773080"/>
          </a:xfrm>
          <a:prstGeom prst="rect">
            <a:avLst/>
          </a:prstGeom>
          <a:solidFill>
            <a:srgbClr val="FFC000"/>
          </a:solidFill>
          <a:ln w="19050">
            <a:solidFill>
              <a:srgbClr val="0070C0"/>
            </a:solidFill>
          </a:ln>
        </p:spPr>
      </p:pic>
      <p:pic>
        <p:nvPicPr>
          <p:cNvPr id="107" name="그림 106">
            <a:extLst>
              <a:ext uri="{FF2B5EF4-FFF2-40B4-BE49-F238E27FC236}">
                <a16:creationId xmlns:a16="http://schemas.microsoft.com/office/drawing/2014/main" id="{08398952-6759-4D5F-8106-FC9B303AFBB5}"/>
              </a:ext>
            </a:extLst>
          </p:cNvPr>
          <p:cNvPicPr>
            <a:picLocks noChangeAspect="1"/>
          </p:cNvPicPr>
          <p:nvPr/>
        </p:nvPicPr>
        <p:blipFill>
          <a:blip r:embed="rId6" cstate="print"/>
          <a:stretch>
            <a:fillRect/>
          </a:stretch>
        </p:blipFill>
        <p:spPr>
          <a:xfrm>
            <a:off x="1865987" y="2999607"/>
            <a:ext cx="2273934" cy="1087480"/>
          </a:xfrm>
          <a:prstGeom prst="rect">
            <a:avLst/>
          </a:prstGeom>
        </p:spPr>
      </p:pic>
      <p:sp>
        <p:nvSpPr>
          <p:cNvPr id="113" name="직사각형 112">
            <a:extLst>
              <a:ext uri="{FF2B5EF4-FFF2-40B4-BE49-F238E27FC236}">
                <a16:creationId xmlns:a16="http://schemas.microsoft.com/office/drawing/2014/main" id="{F37E0C1C-BD1F-452A-B718-3DB542BBBE55}"/>
              </a:ext>
            </a:extLst>
          </p:cNvPr>
          <p:cNvSpPr/>
          <p:nvPr/>
        </p:nvSpPr>
        <p:spPr>
          <a:xfrm>
            <a:off x="4493499" y="1325035"/>
            <a:ext cx="4063803" cy="1085425"/>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400"/>
              </a:spcAft>
              <a:buClr>
                <a:schemeClr val="tx2">
                  <a:lumMod val="60000"/>
                  <a:lumOff val="40000"/>
                </a:schemeClr>
              </a:buClr>
              <a:buSzPct val="100000"/>
              <a:buFont typeface="Arial" pitchFamily="34" charset="0"/>
              <a:buChar char="•"/>
            </a:pP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가온 작성요청</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 실증지역 선정 관련 애로사항 및 극복 방안 작성요청</a:t>
            </a:r>
            <a:endPar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endParaRPr>
          </a:p>
          <a:p>
            <a:pPr marL="144000" indent="-144000" defTabSz="1330325" latinLnBrk="0">
              <a:lnSpc>
                <a:spcPct val="120000"/>
              </a:lnSpc>
              <a:spcAft>
                <a:spcPts val="400"/>
              </a:spcAft>
              <a:buClr>
                <a:schemeClr val="tx2">
                  <a:lumMod val="60000"/>
                  <a:lumOff val="40000"/>
                </a:schemeClr>
              </a:buClr>
              <a:buSzPct val="100000"/>
              <a:buFont typeface="Arial" pitchFamily="34" charset="0"/>
              <a:buChar char="•"/>
            </a:pP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가온 작성요청</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 실증지점 선정 관련 애로사항 및 극복 사례 작성요청</a:t>
            </a:r>
            <a:endPar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endParaRPr>
          </a:p>
        </p:txBody>
      </p:sp>
      <p:sp>
        <p:nvSpPr>
          <p:cNvPr id="114" name="직사각형 113">
            <a:extLst>
              <a:ext uri="{FF2B5EF4-FFF2-40B4-BE49-F238E27FC236}">
                <a16:creationId xmlns:a16="http://schemas.microsoft.com/office/drawing/2014/main" id="{1D1BFD50-028D-4074-B279-576BF84E8FA2}"/>
              </a:ext>
            </a:extLst>
          </p:cNvPr>
          <p:cNvSpPr/>
          <p:nvPr/>
        </p:nvSpPr>
        <p:spPr>
          <a:xfrm>
            <a:off x="4493499" y="3146494"/>
            <a:ext cx="4398981" cy="1085425"/>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400"/>
              </a:spcAft>
              <a:buClr>
                <a:srgbClr val="0070C0"/>
              </a:buClr>
              <a:buSzPct val="100000"/>
              <a:buFont typeface="Arial" pitchFamily="34" charset="0"/>
              <a:buChar char="•"/>
            </a:pP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가온 작성요청</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 </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업무담당자 변경 관련 애로사항 및 극복방안 작성요청</a:t>
            </a:r>
          </a:p>
          <a:p>
            <a:pPr marL="144000" indent="-144000" defTabSz="1330325" latinLnBrk="0">
              <a:lnSpc>
                <a:spcPct val="120000"/>
              </a:lnSpc>
              <a:spcAft>
                <a:spcPts val="400"/>
              </a:spcAft>
              <a:buClr>
                <a:srgbClr val="0070C0"/>
              </a:buClr>
              <a:buSzPct val="100000"/>
              <a:buFont typeface="Arial" pitchFamily="34" charset="0"/>
              <a:buChar char="•"/>
            </a:pP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가온 작성요청</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 </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업무담당자 변경 관련 애로사항 및 극복방안 작성요청</a:t>
            </a:r>
          </a:p>
        </p:txBody>
      </p:sp>
      <p:sp>
        <p:nvSpPr>
          <p:cNvPr id="115" name="직사각형 114">
            <a:extLst>
              <a:ext uri="{FF2B5EF4-FFF2-40B4-BE49-F238E27FC236}">
                <a16:creationId xmlns:a16="http://schemas.microsoft.com/office/drawing/2014/main" id="{49F0987C-8F54-4CCA-9B74-F1BFE53C4FBF}"/>
              </a:ext>
            </a:extLst>
          </p:cNvPr>
          <p:cNvSpPr/>
          <p:nvPr/>
        </p:nvSpPr>
        <p:spPr>
          <a:xfrm>
            <a:off x="4493500" y="5075319"/>
            <a:ext cx="4170482" cy="517065"/>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400"/>
              </a:spcAft>
              <a:buClr>
                <a:srgbClr val="0097CC"/>
              </a:buClr>
              <a:buSzPct val="100000"/>
              <a:buFont typeface="Arial" pitchFamily="34" charset="0"/>
              <a:buChar char="•"/>
            </a:pP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관련 사항 있는 기관은 작성 요청바랍니다</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 (</a:t>
            </a:r>
            <a:r>
              <a:rPr lang="ko-KR" altLang="en-US" sz="1400" dirty="0" err="1">
                <a:ln>
                  <a:solidFill>
                    <a:schemeClr val="bg1">
                      <a:lumMod val="65000"/>
                      <a:alpha val="0"/>
                    </a:schemeClr>
                  </a:solidFill>
                </a:ln>
                <a:solidFill>
                  <a:srgbClr val="FF0000"/>
                </a:solidFill>
                <a:latin typeface="KoPub돋움체 Medium" pitchFamily="18" charset="-127"/>
                <a:ea typeface="KoPub돋움체 Medium" pitchFamily="18" charset="-127"/>
              </a:rPr>
              <a:t>헤르메시스</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 </a:t>
            </a:r>
            <a:r>
              <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rPr>
              <a:t>특허 점수 관련 등</a:t>
            </a:r>
            <a:r>
              <a:rPr lang="en-US" altLang="ko-KR" sz="1400" dirty="0">
                <a:ln>
                  <a:solidFill>
                    <a:schemeClr val="bg1">
                      <a:lumMod val="65000"/>
                      <a:alpha val="0"/>
                    </a:schemeClr>
                  </a:solidFill>
                </a:ln>
                <a:solidFill>
                  <a:srgbClr val="FF0000"/>
                </a:solidFill>
                <a:latin typeface="KoPub돋움체 Medium" pitchFamily="18" charset="-127"/>
                <a:ea typeface="KoPub돋움체 Medium" pitchFamily="18" charset="-127"/>
              </a:rPr>
              <a:t>)</a:t>
            </a:r>
            <a:endParaRPr lang="ko-KR" altLang="en-US" sz="1400" dirty="0">
              <a:ln>
                <a:solidFill>
                  <a:schemeClr val="bg1">
                    <a:lumMod val="65000"/>
                    <a:alpha val="0"/>
                  </a:schemeClr>
                </a:solidFill>
              </a:ln>
              <a:solidFill>
                <a:srgbClr val="FF0000"/>
              </a:solidFill>
              <a:latin typeface="KoPub돋움체 Medium" pitchFamily="18" charset="-127"/>
              <a:ea typeface="KoPub돋움체 Medium" pitchFamily="18" charset="-127"/>
            </a:endParaRPr>
          </a:p>
        </p:txBody>
      </p:sp>
      <p:grpSp>
        <p:nvGrpSpPr>
          <p:cNvPr id="2" name="그룹 74"/>
          <p:cNvGrpSpPr/>
          <p:nvPr/>
        </p:nvGrpSpPr>
        <p:grpSpPr>
          <a:xfrm>
            <a:off x="1735113" y="4937103"/>
            <a:ext cx="2592288" cy="1085317"/>
            <a:chOff x="4931476" y="4427637"/>
            <a:chExt cx="3602931" cy="1559235"/>
          </a:xfrm>
        </p:grpSpPr>
        <p:sp>
          <p:nvSpPr>
            <p:cNvPr id="76" name="직사각형 75"/>
            <p:cNvSpPr/>
            <p:nvPr/>
          </p:nvSpPr>
          <p:spPr>
            <a:xfrm>
              <a:off x="4931476" y="4427637"/>
              <a:ext cx="3602931" cy="155674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직사각형 76"/>
            <p:cNvSpPr/>
            <p:nvPr/>
          </p:nvSpPr>
          <p:spPr>
            <a:xfrm>
              <a:off x="4931476" y="4427637"/>
              <a:ext cx="3602931" cy="1559235"/>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8" name="_x637456864">
              <a:extLst>
                <a:ext uri="{FF2B5EF4-FFF2-40B4-BE49-F238E27FC236}">
                  <a16:creationId xmlns:a16="http://schemas.microsoft.com/office/drawing/2014/main" id="{9FCE696C-41A8-BCAB-2528-1E6FE93C8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3057" y="4508255"/>
              <a:ext cx="2171336" cy="138750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F7BDE993-4624-73FE-E6E3-CC1BCE3E0FC6}"/>
                </a:ext>
              </a:extLst>
            </p:cNvPr>
            <p:cNvSpPr txBox="1"/>
            <p:nvPr/>
          </p:nvSpPr>
          <p:spPr>
            <a:xfrm>
              <a:off x="6435921" y="4539664"/>
              <a:ext cx="719105"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600" dirty="0">
                  <a:solidFill>
                    <a:schemeClr val="tx1">
                      <a:lumMod val="95000"/>
                      <a:lumOff val="5000"/>
                    </a:schemeClr>
                  </a:solidFill>
                </a:rPr>
                <a:t>각 위치 상태표기</a:t>
              </a:r>
              <a:endParaRPr lang="en-US" altLang="ko-KR" sz="600" dirty="0">
                <a:solidFill>
                  <a:schemeClr val="tx1">
                    <a:lumMod val="95000"/>
                    <a:lumOff val="5000"/>
                  </a:schemeClr>
                </a:solidFill>
              </a:endParaRPr>
            </a:p>
          </p:txBody>
        </p:sp>
        <p:sp>
          <p:nvSpPr>
            <p:cNvPr id="117" name="TextBox 116">
              <a:extLst>
                <a:ext uri="{FF2B5EF4-FFF2-40B4-BE49-F238E27FC236}">
                  <a16:creationId xmlns:a16="http://schemas.microsoft.com/office/drawing/2014/main" id="{F7BDE993-4624-73FE-E6E3-CC1BCE3E0FC6}"/>
                </a:ext>
              </a:extLst>
            </p:cNvPr>
            <p:cNvSpPr txBox="1"/>
            <p:nvPr/>
          </p:nvSpPr>
          <p:spPr>
            <a:xfrm>
              <a:off x="5017265" y="5742966"/>
              <a:ext cx="719105"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600" dirty="0">
                  <a:solidFill>
                    <a:schemeClr val="tx1">
                      <a:lumMod val="95000"/>
                      <a:lumOff val="5000"/>
                    </a:schemeClr>
                  </a:solidFill>
                </a:rPr>
                <a:t>상황 인지</a:t>
              </a:r>
              <a:endParaRPr lang="en-US" altLang="ko-KR" sz="600" dirty="0">
                <a:solidFill>
                  <a:schemeClr val="tx1">
                    <a:lumMod val="95000"/>
                    <a:lumOff val="5000"/>
                  </a:schemeClr>
                </a:solidFill>
              </a:endParaRPr>
            </a:p>
          </p:txBody>
        </p:sp>
        <p:grpSp>
          <p:nvGrpSpPr>
            <p:cNvPr id="3" name="그룹 2"/>
            <p:cNvGrpSpPr/>
            <p:nvPr/>
          </p:nvGrpSpPr>
          <p:grpSpPr>
            <a:xfrm>
              <a:off x="7236786" y="4990659"/>
              <a:ext cx="1181522" cy="891939"/>
              <a:chOff x="5984163" y="5883299"/>
              <a:chExt cx="1181522" cy="891939"/>
            </a:xfrm>
          </p:grpSpPr>
          <p:sp>
            <p:nvSpPr>
              <p:cNvPr id="119" name="직사각형 118"/>
              <p:cNvSpPr/>
              <p:nvPr/>
            </p:nvSpPr>
            <p:spPr>
              <a:xfrm>
                <a:off x="5984163" y="5883299"/>
                <a:ext cx="1181522" cy="891939"/>
              </a:xfrm>
              <a:prstGeom prst="rect">
                <a:avLst/>
              </a:prstGeom>
              <a:solidFill>
                <a:schemeClr val="bg1">
                  <a:lumMod val="9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0" name="_x637406752">
                <a:extLst>
                  <a:ext uri="{FF2B5EF4-FFF2-40B4-BE49-F238E27FC236}">
                    <a16:creationId xmlns:a16="http://schemas.microsoft.com/office/drawing/2014/main" id="{A6CABFBA-B6CB-C567-18A7-CDA3ED6CEBF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293" t="51019" r="30441"/>
              <a:stretch/>
            </p:blipFill>
            <p:spPr bwMode="auto">
              <a:xfrm>
                <a:off x="6056814" y="5927046"/>
                <a:ext cx="1064944" cy="83612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39</a:t>
            </a:fld>
            <a:endParaRPr lang="ko-KR" altLang="en-US" dirty="0"/>
          </a:p>
        </p:txBody>
      </p:sp>
      <p:grpSp>
        <p:nvGrpSpPr>
          <p:cNvPr id="4" name="그룹 46"/>
          <p:cNvGrpSpPr/>
          <p:nvPr/>
        </p:nvGrpSpPr>
        <p:grpSpPr>
          <a:xfrm>
            <a:off x="5325856" y="116632"/>
            <a:ext cx="3333101" cy="234801"/>
            <a:chOff x="5325856" y="116632"/>
            <a:chExt cx="3333101" cy="234801"/>
          </a:xfrm>
        </p:grpSpPr>
        <p:grpSp>
          <p:nvGrpSpPr>
            <p:cNvPr id="5" name="그룹 47"/>
            <p:cNvGrpSpPr/>
            <p:nvPr/>
          </p:nvGrpSpPr>
          <p:grpSpPr>
            <a:xfrm>
              <a:off x="5325856" y="116632"/>
              <a:ext cx="3021311" cy="234801"/>
              <a:chOff x="5325856" y="116632"/>
              <a:chExt cx="3021311" cy="234801"/>
            </a:xfrm>
          </p:grpSpPr>
          <p:sp>
            <p:nvSpPr>
              <p:cNvPr id="53" name="모서리가 둥근 직사각형 52">
                <a:extLst>
                  <a:ext uri="{FF2B5EF4-FFF2-40B4-BE49-F238E27FC236}">
                    <a16:creationId xmlns:a16="http://schemas.microsoft.com/office/drawing/2014/main" id="{D41CC5CC-C43C-4DD7-95A2-CA241513C5D3}"/>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4" name="모서리가 둥근 직사각형 53">
                <a:extLst>
                  <a:ext uri="{FF2B5EF4-FFF2-40B4-BE49-F238E27FC236}">
                    <a16:creationId xmlns:a16="http://schemas.microsoft.com/office/drawing/2014/main" id="{8AF7B123-F61A-434C-8319-9275906D574D}"/>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5" name="모서리가 둥근 직사각형 54">
                <a:extLst>
                  <a:ext uri="{FF2B5EF4-FFF2-40B4-BE49-F238E27FC236}">
                    <a16:creationId xmlns:a16="http://schemas.microsoft.com/office/drawing/2014/main" id="{10EE10A1-6FE2-4075-8C5F-5AB2EF08870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56" name="모서리가 둥근 직사각형 55">
                <a:extLst>
                  <a:ext uri="{FF2B5EF4-FFF2-40B4-BE49-F238E27FC236}">
                    <a16:creationId xmlns:a16="http://schemas.microsoft.com/office/drawing/2014/main" id="{271B1E74-7986-4375-9955-BBE213061F26}"/>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52" name="모서리가 둥근 직사각형 51">
              <a:extLst>
                <a:ext uri="{FF2B5EF4-FFF2-40B4-BE49-F238E27FC236}">
                  <a16:creationId xmlns:a16="http://schemas.microsoft.com/office/drawing/2014/main" id="{AB1AE3CF-D32B-4DCB-86C8-066CA9EE39FE}"/>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50" name="모서리가 둥근 직사각형 49">
            <a:extLst>
              <a:ext uri="{FF2B5EF4-FFF2-40B4-BE49-F238E27FC236}">
                <a16:creationId xmlns:a16="http://schemas.microsoft.com/office/drawing/2014/main" id="{C60C7C84-7302-48B1-AA8D-F1952C702B56}"/>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 name="Rectangle 5">
            <a:extLst>
              <a:ext uri="{FF2B5EF4-FFF2-40B4-BE49-F238E27FC236}">
                <a16:creationId xmlns:a16="http://schemas.microsoft.com/office/drawing/2014/main" id="{A51BAD39-01BE-F07C-4B47-CD0E8A95ECD0}"/>
              </a:ext>
            </a:extLst>
          </p:cNvPr>
          <p:cNvSpPr/>
          <p:nvPr/>
        </p:nvSpPr>
        <p:spPr>
          <a:xfrm>
            <a:off x="8658956" y="4883644"/>
            <a:ext cx="1889707" cy="1137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dirty="0">
                <a:solidFill>
                  <a:srgbClr val="FF0000"/>
                </a:solidFill>
              </a:rPr>
              <a:t>헤르메시스</a:t>
            </a:r>
            <a:endParaRPr lang="en-GB" altLang="ko-KR" dirty="0">
              <a:solidFill>
                <a:srgbClr val="FF0000"/>
              </a:solidFill>
            </a:endParaRPr>
          </a:p>
          <a:p>
            <a:pPr algn="ctr"/>
            <a:r>
              <a:rPr lang="ko-KR" altLang="en-US" dirty="0">
                <a:solidFill>
                  <a:srgbClr val="FF0000"/>
                </a:solidFill>
              </a:rPr>
              <a:t>다음 페이지에 수록함</a:t>
            </a:r>
            <a:endParaRPr lang="en-GB" dirty="0">
              <a:solidFill>
                <a:srgbClr val="FF0000"/>
              </a:solidFill>
            </a:endParaRPr>
          </a:p>
        </p:txBody>
      </p:sp>
    </p:spTree>
    <p:extLst>
      <p:ext uri="{BB962C8B-B14F-4D97-AF65-F5344CB8AC3E}">
        <p14:creationId xmlns:p14="http://schemas.microsoft.com/office/powerpoint/2010/main" val="286770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a:extLst>
              <a:ext uri="{FF2B5EF4-FFF2-40B4-BE49-F238E27FC236}">
                <a16:creationId xmlns:a16="http://schemas.microsoft.com/office/drawing/2014/main" id="{F7CCC949-F33F-417F-BE55-CE85F38C33BF}"/>
              </a:ext>
            </a:extLst>
          </p:cNvPr>
          <p:cNvGrpSpPr/>
          <p:nvPr/>
        </p:nvGrpSpPr>
        <p:grpSpPr>
          <a:xfrm>
            <a:off x="5300631" y="2699656"/>
            <a:ext cx="3329559" cy="461665"/>
            <a:chOff x="5300631" y="2699656"/>
            <a:chExt cx="3329559" cy="461665"/>
          </a:xfrm>
        </p:grpSpPr>
        <p:pic>
          <p:nvPicPr>
            <p:cNvPr id="8" name="그림 7">
              <a:extLst>
                <a:ext uri="{FF2B5EF4-FFF2-40B4-BE49-F238E27FC236}">
                  <a16:creationId xmlns:a16="http://schemas.microsoft.com/office/drawing/2014/main" id="{070A2C55-3B88-42E1-B050-558380452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646" y="2714898"/>
              <a:ext cx="435428" cy="435428"/>
            </a:xfrm>
            <a:prstGeom prst="rect">
              <a:avLst/>
            </a:prstGeom>
          </p:spPr>
        </p:pic>
        <p:sp>
          <p:nvSpPr>
            <p:cNvPr id="9" name="TextBox 8">
              <a:extLst>
                <a:ext uri="{FF2B5EF4-FFF2-40B4-BE49-F238E27FC236}">
                  <a16:creationId xmlns:a16="http://schemas.microsoft.com/office/drawing/2014/main" id="{9C35AA70-E907-4A8A-932B-DA7447D9823D}"/>
                </a:ext>
              </a:extLst>
            </p:cNvPr>
            <p:cNvSpPr txBox="1"/>
            <p:nvPr/>
          </p:nvSpPr>
          <p:spPr>
            <a:xfrm>
              <a:off x="5300631" y="2699656"/>
              <a:ext cx="46198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Ⅰ</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sp>
          <p:nvSpPr>
            <p:cNvPr id="28" name="TextBox 27">
              <a:extLst>
                <a:ext uri="{FF2B5EF4-FFF2-40B4-BE49-F238E27FC236}">
                  <a16:creationId xmlns:a16="http://schemas.microsoft.com/office/drawing/2014/main" id="{9C435E2B-F13D-4CF1-9C48-018A156C3669}"/>
                </a:ext>
              </a:extLst>
            </p:cNvPr>
            <p:cNvSpPr txBox="1"/>
            <p:nvPr/>
          </p:nvSpPr>
          <p:spPr>
            <a:xfrm>
              <a:off x="5762181" y="2717074"/>
              <a:ext cx="2868009"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 배경 및 필요성</a:t>
              </a:r>
            </a:p>
          </p:txBody>
        </p:sp>
      </p:grpSp>
      <p:grpSp>
        <p:nvGrpSpPr>
          <p:cNvPr id="11" name="그룹 10">
            <a:extLst>
              <a:ext uri="{FF2B5EF4-FFF2-40B4-BE49-F238E27FC236}">
                <a16:creationId xmlns:a16="http://schemas.microsoft.com/office/drawing/2014/main" id="{58F951B4-8DE2-4D9D-9313-FE75D6A19483}"/>
              </a:ext>
            </a:extLst>
          </p:cNvPr>
          <p:cNvGrpSpPr/>
          <p:nvPr/>
        </p:nvGrpSpPr>
        <p:grpSpPr>
          <a:xfrm>
            <a:off x="5300631" y="3233348"/>
            <a:ext cx="3399213" cy="461665"/>
            <a:chOff x="5300631" y="2699656"/>
            <a:chExt cx="3399213" cy="461665"/>
          </a:xfrm>
        </p:grpSpPr>
        <p:pic>
          <p:nvPicPr>
            <p:cNvPr id="12" name="그림 11">
              <a:extLst>
                <a:ext uri="{FF2B5EF4-FFF2-40B4-BE49-F238E27FC236}">
                  <a16:creationId xmlns:a16="http://schemas.microsoft.com/office/drawing/2014/main" id="{C47FA774-3AE2-4FFE-B27A-E9AC8586DE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646" y="2714898"/>
              <a:ext cx="435428" cy="435428"/>
            </a:xfrm>
            <a:prstGeom prst="rect">
              <a:avLst/>
            </a:prstGeom>
          </p:spPr>
        </p:pic>
        <p:sp>
          <p:nvSpPr>
            <p:cNvPr id="13" name="TextBox 12">
              <a:extLst>
                <a:ext uri="{FF2B5EF4-FFF2-40B4-BE49-F238E27FC236}">
                  <a16:creationId xmlns:a16="http://schemas.microsoft.com/office/drawing/2014/main" id="{E5CE8D5A-9CB6-4240-8CF5-94269E1CE128}"/>
                </a:ext>
              </a:extLst>
            </p:cNvPr>
            <p:cNvSpPr txBox="1"/>
            <p:nvPr/>
          </p:nvSpPr>
          <p:spPr>
            <a:xfrm>
              <a:off x="5300631" y="2699656"/>
              <a:ext cx="47320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Ⅱ</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sp>
          <p:nvSpPr>
            <p:cNvPr id="29" name="TextBox 28">
              <a:extLst>
                <a:ext uri="{FF2B5EF4-FFF2-40B4-BE49-F238E27FC236}">
                  <a16:creationId xmlns:a16="http://schemas.microsoft.com/office/drawing/2014/main" id="{5D9D4EB7-964D-4E12-B479-2EF8BD819E77}"/>
                </a:ext>
              </a:extLst>
            </p:cNvPr>
            <p:cNvSpPr txBox="1"/>
            <p:nvPr/>
          </p:nvSpPr>
          <p:spPr>
            <a:xfrm>
              <a:off x="5762181" y="2717074"/>
              <a:ext cx="2937663"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연구개발 목표 및 내용</a:t>
              </a:r>
            </a:p>
          </p:txBody>
        </p:sp>
      </p:grpSp>
      <p:grpSp>
        <p:nvGrpSpPr>
          <p:cNvPr id="14" name="그룹 13">
            <a:extLst>
              <a:ext uri="{FF2B5EF4-FFF2-40B4-BE49-F238E27FC236}">
                <a16:creationId xmlns:a16="http://schemas.microsoft.com/office/drawing/2014/main" id="{CCE622EC-EF00-4E82-8BD2-B9BABE397A99}"/>
              </a:ext>
            </a:extLst>
          </p:cNvPr>
          <p:cNvGrpSpPr/>
          <p:nvPr/>
        </p:nvGrpSpPr>
        <p:grpSpPr>
          <a:xfrm>
            <a:off x="5300631" y="3786190"/>
            <a:ext cx="3399213" cy="461665"/>
            <a:chOff x="5300631" y="2699656"/>
            <a:chExt cx="3399213" cy="461665"/>
          </a:xfrm>
        </p:grpSpPr>
        <p:pic>
          <p:nvPicPr>
            <p:cNvPr id="15" name="그림 14">
              <a:extLst>
                <a:ext uri="{FF2B5EF4-FFF2-40B4-BE49-F238E27FC236}">
                  <a16:creationId xmlns:a16="http://schemas.microsoft.com/office/drawing/2014/main" id="{0A5BF0D3-6377-4B8D-8345-A42D98F7F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646" y="2714898"/>
              <a:ext cx="435428" cy="435428"/>
            </a:xfrm>
            <a:prstGeom prst="rect">
              <a:avLst/>
            </a:prstGeom>
          </p:spPr>
        </p:pic>
        <p:sp>
          <p:nvSpPr>
            <p:cNvPr id="16" name="TextBox 15">
              <a:extLst>
                <a:ext uri="{FF2B5EF4-FFF2-40B4-BE49-F238E27FC236}">
                  <a16:creationId xmlns:a16="http://schemas.microsoft.com/office/drawing/2014/main" id="{DB7311AD-419A-48D7-A427-F9133E93980E}"/>
                </a:ext>
              </a:extLst>
            </p:cNvPr>
            <p:cNvSpPr txBox="1"/>
            <p:nvPr/>
          </p:nvSpPr>
          <p:spPr>
            <a:xfrm>
              <a:off x="5300631" y="2699656"/>
              <a:ext cx="47320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Ⅲ</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sp>
          <p:nvSpPr>
            <p:cNvPr id="30" name="TextBox 29">
              <a:extLst>
                <a:ext uri="{FF2B5EF4-FFF2-40B4-BE49-F238E27FC236}">
                  <a16:creationId xmlns:a16="http://schemas.microsoft.com/office/drawing/2014/main" id="{2ED6AB17-D508-4AAD-A9CA-31282629B76F}"/>
                </a:ext>
              </a:extLst>
            </p:cNvPr>
            <p:cNvSpPr txBox="1"/>
            <p:nvPr/>
          </p:nvSpPr>
          <p:spPr>
            <a:xfrm>
              <a:off x="5762181" y="2717074"/>
              <a:ext cx="2937663"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연구추진전략 및 계획</a:t>
              </a:r>
            </a:p>
          </p:txBody>
        </p:sp>
      </p:grpSp>
      <p:grpSp>
        <p:nvGrpSpPr>
          <p:cNvPr id="18" name="그룹 17">
            <a:extLst>
              <a:ext uri="{FF2B5EF4-FFF2-40B4-BE49-F238E27FC236}">
                <a16:creationId xmlns:a16="http://schemas.microsoft.com/office/drawing/2014/main" id="{92BA2599-BF0A-4FEB-A968-6E364B9955AF}"/>
              </a:ext>
            </a:extLst>
          </p:cNvPr>
          <p:cNvGrpSpPr/>
          <p:nvPr/>
        </p:nvGrpSpPr>
        <p:grpSpPr>
          <a:xfrm>
            <a:off x="5300631" y="4301708"/>
            <a:ext cx="3399213" cy="461665"/>
            <a:chOff x="5300631" y="2699656"/>
            <a:chExt cx="3399213" cy="461665"/>
          </a:xfrm>
        </p:grpSpPr>
        <p:pic>
          <p:nvPicPr>
            <p:cNvPr id="19" name="그림 18">
              <a:extLst>
                <a:ext uri="{FF2B5EF4-FFF2-40B4-BE49-F238E27FC236}">
                  <a16:creationId xmlns:a16="http://schemas.microsoft.com/office/drawing/2014/main" id="{BBCABF41-85AA-43B9-8DE8-61A4610FC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646" y="2714898"/>
              <a:ext cx="435428" cy="435428"/>
            </a:xfrm>
            <a:prstGeom prst="rect">
              <a:avLst/>
            </a:prstGeom>
          </p:spPr>
        </p:pic>
        <p:sp>
          <p:nvSpPr>
            <p:cNvPr id="20" name="TextBox 19">
              <a:extLst>
                <a:ext uri="{FF2B5EF4-FFF2-40B4-BE49-F238E27FC236}">
                  <a16:creationId xmlns:a16="http://schemas.microsoft.com/office/drawing/2014/main" id="{64E18249-D4D7-447D-83DC-4C68675F9171}"/>
                </a:ext>
              </a:extLst>
            </p:cNvPr>
            <p:cNvSpPr txBox="1"/>
            <p:nvPr/>
          </p:nvSpPr>
          <p:spPr>
            <a:xfrm>
              <a:off x="5300631" y="2699656"/>
              <a:ext cx="47320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Ⅳ</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sp>
          <p:nvSpPr>
            <p:cNvPr id="31" name="TextBox 30">
              <a:extLst>
                <a:ext uri="{FF2B5EF4-FFF2-40B4-BE49-F238E27FC236}">
                  <a16:creationId xmlns:a16="http://schemas.microsoft.com/office/drawing/2014/main" id="{2098FD2A-2B5D-459D-A106-57EEEC75A0D0}"/>
                </a:ext>
              </a:extLst>
            </p:cNvPr>
            <p:cNvSpPr txBox="1"/>
            <p:nvPr/>
          </p:nvSpPr>
          <p:spPr>
            <a:xfrm>
              <a:off x="5762181" y="2717074"/>
              <a:ext cx="2937663"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기관별 연구개발 실적</a:t>
              </a:r>
            </a:p>
          </p:txBody>
        </p:sp>
      </p:grpSp>
      <p:sp>
        <p:nvSpPr>
          <p:cNvPr id="23" name="TextBox 22">
            <a:extLst>
              <a:ext uri="{FF2B5EF4-FFF2-40B4-BE49-F238E27FC236}">
                <a16:creationId xmlns:a16="http://schemas.microsoft.com/office/drawing/2014/main" id="{A16D1814-C50E-4B66-8BB8-4C85E38F72DF}"/>
              </a:ext>
            </a:extLst>
          </p:cNvPr>
          <p:cNvSpPr txBox="1"/>
          <p:nvPr/>
        </p:nvSpPr>
        <p:spPr>
          <a:xfrm>
            <a:off x="5300631" y="4671439"/>
            <a:ext cx="47320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Ⅴ</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pic>
        <p:nvPicPr>
          <p:cNvPr id="35" name="그림 34">
            <a:extLst>
              <a:ext uri="{FF2B5EF4-FFF2-40B4-BE49-F238E27FC236}">
                <a16:creationId xmlns:a16="http://schemas.microsoft.com/office/drawing/2014/main" id="{C9523227-98F4-4D04-8464-E601580B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434"/>
          <a:stretch/>
        </p:blipFill>
        <p:spPr>
          <a:xfrm>
            <a:off x="5320937" y="6172750"/>
            <a:ext cx="1627327" cy="445067"/>
          </a:xfrm>
          <a:prstGeom prst="rect">
            <a:avLst/>
          </a:prstGeom>
        </p:spPr>
      </p:pic>
      <p:sp>
        <p:nvSpPr>
          <p:cNvPr id="40" name="TextBox 39">
            <a:extLst>
              <a:ext uri="{FF2B5EF4-FFF2-40B4-BE49-F238E27FC236}">
                <a16:creationId xmlns:a16="http://schemas.microsoft.com/office/drawing/2014/main" id="{06E42F32-7D67-4379-86FD-4F88949874DE}"/>
              </a:ext>
            </a:extLst>
          </p:cNvPr>
          <p:cNvSpPr txBox="1"/>
          <p:nvPr/>
        </p:nvSpPr>
        <p:spPr>
          <a:xfrm>
            <a:off x="5183061" y="674914"/>
            <a:ext cx="3603888" cy="892552"/>
          </a:xfrm>
          <a:prstGeom prst="rect">
            <a:avLst/>
          </a:prstGeom>
          <a:noFill/>
        </p:spPr>
        <p:txBody>
          <a:bodyPr wrap="square" rtlCol="0">
            <a:spAutoFit/>
          </a:bodyPr>
          <a:lstStyle/>
          <a:p>
            <a:r>
              <a:rPr lang="en-US" altLang="ko-KR" sz="5200" dirty="0">
                <a:solidFill>
                  <a:srgbClr val="006EBC"/>
                </a:solidFill>
                <a:latin typeface="KoPub돋움체 Bold" panose="02020603020101020101" pitchFamily="18" charset="-127"/>
                <a:ea typeface="KoPub돋움체 Bold" panose="02020603020101020101" pitchFamily="18" charset="-127"/>
              </a:rPr>
              <a:t>CONTENTS</a:t>
            </a:r>
            <a:endParaRPr lang="ko-KR" altLang="en-US" sz="5200" dirty="0">
              <a:solidFill>
                <a:srgbClr val="006EBC"/>
              </a:solidFill>
              <a:latin typeface="KoPub돋움체 Bold" panose="02020603020101020101" pitchFamily="18" charset="-127"/>
              <a:ea typeface="KoPub돋움체 Bold" panose="02020603020101020101" pitchFamily="18" charset="-127"/>
            </a:endParaRPr>
          </a:p>
        </p:txBody>
      </p:sp>
      <p:pic>
        <p:nvPicPr>
          <p:cNvPr id="34" name="그림 33" descr="제주연구원CI.JPG"/>
          <p:cNvPicPr>
            <a:picLocks noChangeAspect="1"/>
          </p:cNvPicPr>
          <p:nvPr/>
        </p:nvPicPr>
        <p:blipFill>
          <a:blip r:embed="rId4" cstate="print"/>
          <a:stretch>
            <a:fillRect/>
          </a:stretch>
        </p:blipFill>
        <p:spPr>
          <a:xfrm>
            <a:off x="7162930" y="6172328"/>
            <a:ext cx="1536914" cy="395342"/>
          </a:xfrm>
          <a:prstGeom prst="rect">
            <a:avLst/>
          </a:prstGeom>
        </p:spPr>
      </p:pic>
      <p:sp>
        <p:nvSpPr>
          <p:cNvPr id="41" name="TextBox 40">
            <a:extLst>
              <a:ext uri="{FF2B5EF4-FFF2-40B4-BE49-F238E27FC236}">
                <a16:creationId xmlns:a16="http://schemas.microsoft.com/office/drawing/2014/main" id="{27A1B00D-C31C-433F-AB54-B6BB008F8D26}"/>
              </a:ext>
            </a:extLst>
          </p:cNvPr>
          <p:cNvSpPr txBox="1"/>
          <p:nvPr/>
        </p:nvSpPr>
        <p:spPr>
          <a:xfrm>
            <a:off x="4329621" y="2047938"/>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rgbClr val="3C83C5"/>
                </a:solidFill>
                <a:latin typeface="KoPub돋움체 Bold" panose="02020603020101020101" pitchFamily="18" charset="-127"/>
                <a:ea typeface="KoPub돋움체 Bold" panose="02020603020101020101" pitchFamily="18" charset="-127"/>
              </a:rPr>
              <a:t>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기술</a:t>
            </a:r>
            <a:r>
              <a:rPr lang="ko-KR" altLang="en-US" spc="-150" dirty="0">
                <a:solidFill>
                  <a:srgbClr val="3C83C5"/>
                </a:solidFill>
                <a:latin typeface="KoPub돋움체 Bold" panose="02020603020101020101" pitchFamily="18" charset="-127"/>
                <a:ea typeface="KoPub돋움체 Bold" panose="02020603020101020101" pitchFamily="18" charset="-127"/>
              </a:rPr>
              <a:t> 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42" name="그룹 41">
            <a:extLst>
              <a:ext uri="{FF2B5EF4-FFF2-40B4-BE49-F238E27FC236}">
                <a16:creationId xmlns:a16="http://schemas.microsoft.com/office/drawing/2014/main" id="{ED02CA87-9DC0-4797-BD7D-CC312C830ACC}"/>
              </a:ext>
            </a:extLst>
          </p:cNvPr>
          <p:cNvGrpSpPr/>
          <p:nvPr/>
        </p:nvGrpSpPr>
        <p:grpSpPr>
          <a:xfrm>
            <a:off x="4362993" y="1988840"/>
            <a:ext cx="4781007" cy="540000"/>
            <a:chOff x="513806" y="2586443"/>
            <a:chExt cx="2551611" cy="444137"/>
          </a:xfrm>
        </p:grpSpPr>
        <p:cxnSp>
          <p:nvCxnSpPr>
            <p:cNvPr id="43" name="직선 연결선 42">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44" name="직선 연결선 43">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pic>
        <p:nvPicPr>
          <p:cNvPr id="36" name="그림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072632" cy="6858000"/>
          </a:xfrm>
          <a:prstGeom prst="rect">
            <a:avLst/>
          </a:prstGeom>
        </p:spPr>
      </p:pic>
      <p:grpSp>
        <p:nvGrpSpPr>
          <p:cNvPr id="27" name="그룹 26">
            <a:extLst>
              <a:ext uri="{FF2B5EF4-FFF2-40B4-BE49-F238E27FC236}">
                <a16:creationId xmlns:a16="http://schemas.microsoft.com/office/drawing/2014/main" id="{3FEE1010-5D68-438A-B97E-D4309479687C}"/>
              </a:ext>
            </a:extLst>
          </p:cNvPr>
          <p:cNvGrpSpPr/>
          <p:nvPr/>
        </p:nvGrpSpPr>
        <p:grpSpPr>
          <a:xfrm>
            <a:off x="5300631" y="4814654"/>
            <a:ext cx="3399213" cy="461665"/>
            <a:chOff x="5300631" y="2699656"/>
            <a:chExt cx="3399213" cy="461665"/>
          </a:xfrm>
        </p:grpSpPr>
        <p:pic>
          <p:nvPicPr>
            <p:cNvPr id="32" name="그림 31">
              <a:extLst>
                <a:ext uri="{FF2B5EF4-FFF2-40B4-BE49-F238E27FC236}">
                  <a16:creationId xmlns:a16="http://schemas.microsoft.com/office/drawing/2014/main" id="{6FF86C46-77E7-4505-A952-13D0D01849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646" y="2714898"/>
              <a:ext cx="435428" cy="435428"/>
            </a:xfrm>
            <a:prstGeom prst="rect">
              <a:avLst/>
            </a:prstGeom>
          </p:spPr>
        </p:pic>
        <p:sp>
          <p:nvSpPr>
            <p:cNvPr id="33" name="TextBox 32">
              <a:extLst>
                <a:ext uri="{FF2B5EF4-FFF2-40B4-BE49-F238E27FC236}">
                  <a16:creationId xmlns:a16="http://schemas.microsoft.com/office/drawing/2014/main" id="{A16D1814-C50E-4B66-8BB8-4C85E38F72DF}"/>
                </a:ext>
              </a:extLst>
            </p:cNvPr>
            <p:cNvSpPr txBox="1"/>
            <p:nvPr/>
          </p:nvSpPr>
          <p:spPr>
            <a:xfrm>
              <a:off x="5300631" y="2699656"/>
              <a:ext cx="47320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Ⅴ</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sp>
          <p:nvSpPr>
            <p:cNvPr id="37" name="TextBox 36">
              <a:extLst>
                <a:ext uri="{FF2B5EF4-FFF2-40B4-BE49-F238E27FC236}">
                  <a16:creationId xmlns:a16="http://schemas.microsoft.com/office/drawing/2014/main" id="{343FC876-EBAD-4799-B155-287F23691243}"/>
                </a:ext>
              </a:extLst>
            </p:cNvPr>
            <p:cNvSpPr txBox="1"/>
            <p:nvPr/>
          </p:nvSpPr>
          <p:spPr>
            <a:xfrm>
              <a:off x="5762181" y="2717074"/>
              <a:ext cx="2937663"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연구성과 및 성능목표 달성도</a:t>
              </a:r>
            </a:p>
          </p:txBody>
        </p:sp>
      </p:grpSp>
      <p:grpSp>
        <p:nvGrpSpPr>
          <p:cNvPr id="38" name="그룹 37">
            <a:extLst>
              <a:ext uri="{FF2B5EF4-FFF2-40B4-BE49-F238E27FC236}">
                <a16:creationId xmlns:a16="http://schemas.microsoft.com/office/drawing/2014/main" id="{9102FA68-9492-432C-9A36-A537DA904430}"/>
              </a:ext>
            </a:extLst>
          </p:cNvPr>
          <p:cNvGrpSpPr/>
          <p:nvPr/>
        </p:nvGrpSpPr>
        <p:grpSpPr>
          <a:xfrm>
            <a:off x="5300631" y="5336796"/>
            <a:ext cx="3399213" cy="461665"/>
            <a:chOff x="5300631" y="2699656"/>
            <a:chExt cx="3399213" cy="461665"/>
          </a:xfrm>
        </p:grpSpPr>
        <p:pic>
          <p:nvPicPr>
            <p:cNvPr id="39" name="그림 38">
              <a:extLst>
                <a:ext uri="{FF2B5EF4-FFF2-40B4-BE49-F238E27FC236}">
                  <a16:creationId xmlns:a16="http://schemas.microsoft.com/office/drawing/2014/main" id="{81B42417-42E2-44C0-BFC7-02805711A5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646" y="2714898"/>
              <a:ext cx="435428" cy="435428"/>
            </a:xfrm>
            <a:prstGeom prst="rect">
              <a:avLst/>
            </a:prstGeom>
          </p:spPr>
        </p:pic>
        <p:sp>
          <p:nvSpPr>
            <p:cNvPr id="45" name="TextBox 44">
              <a:extLst>
                <a:ext uri="{FF2B5EF4-FFF2-40B4-BE49-F238E27FC236}">
                  <a16:creationId xmlns:a16="http://schemas.microsoft.com/office/drawing/2014/main" id="{BEE1036A-8CBE-4A64-8CCF-88FA1D7C4978}"/>
                </a:ext>
              </a:extLst>
            </p:cNvPr>
            <p:cNvSpPr txBox="1"/>
            <p:nvPr/>
          </p:nvSpPr>
          <p:spPr>
            <a:xfrm>
              <a:off x="5300631" y="2699656"/>
              <a:ext cx="473206" cy="461665"/>
            </a:xfrm>
            <a:prstGeom prst="rect">
              <a:avLst/>
            </a:prstGeom>
            <a:noFill/>
          </p:spPr>
          <p:txBody>
            <a:bodyPr wrap="none" rtlCol="0">
              <a:spAutoFit/>
            </a:bodyPr>
            <a:lstStyle/>
            <a:p>
              <a:r>
                <a:rPr lang="en-US" altLang="ko-KR" sz="2400" dirty="0">
                  <a:solidFill>
                    <a:schemeClr val="bg1"/>
                  </a:solidFill>
                  <a:latin typeface="KoPub바탕체 Bold" panose="00000800000000000000" pitchFamily="2" charset="-127"/>
                  <a:ea typeface="KoPub바탕체 Bold" panose="00000800000000000000" pitchFamily="2" charset="-127"/>
                </a:rPr>
                <a:t>Ⅵ</a:t>
              </a:r>
              <a:endParaRPr lang="ko-KR" altLang="en-US" sz="2400" dirty="0">
                <a:solidFill>
                  <a:schemeClr val="bg1"/>
                </a:solidFill>
                <a:latin typeface="KoPub바탕체 Bold" panose="00000800000000000000" pitchFamily="2" charset="-127"/>
                <a:ea typeface="KoPub바탕체 Bold" panose="00000800000000000000" pitchFamily="2" charset="-127"/>
              </a:endParaRPr>
            </a:p>
          </p:txBody>
        </p:sp>
        <p:sp>
          <p:nvSpPr>
            <p:cNvPr id="46" name="TextBox 45">
              <a:extLst>
                <a:ext uri="{FF2B5EF4-FFF2-40B4-BE49-F238E27FC236}">
                  <a16:creationId xmlns:a16="http://schemas.microsoft.com/office/drawing/2014/main" id="{B1354960-1EE1-4CAD-9224-FE0DD539D54B}"/>
                </a:ext>
              </a:extLst>
            </p:cNvPr>
            <p:cNvSpPr txBox="1"/>
            <p:nvPr/>
          </p:nvSpPr>
          <p:spPr>
            <a:xfrm>
              <a:off x="5762181" y="2717074"/>
              <a:ext cx="2937663"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연구개발 성과 활용 계획</a:t>
              </a:r>
            </a:p>
          </p:txBody>
        </p:sp>
      </p:grpSp>
    </p:spTree>
    <p:extLst>
      <p:ext uri="{BB962C8B-B14F-4D97-AF65-F5344CB8AC3E}">
        <p14:creationId xmlns:p14="http://schemas.microsoft.com/office/powerpoint/2010/main" val="727379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E4DC-C5C9-B96C-8876-CCB66557AA33}"/>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CCEF5E27-3C09-CF2A-BFE7-22013774C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25414651-9958-B1F9-569D-4A4B86885FB1}"/>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0FFB4BB4-8871-2FA2-A84B-C8BD647C00E0}"/>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7317D75-72AD-AD47-234A-3A9A87028EC7}"/>
              </a:ext>
            </a:extLst>
          </p:cNvPr>
          <p:cNvSpPr txBox="1"/>
          <p:nvPr/>
        </p:nvSpPr>
        <p:spPr>
          <a:xfrm>
            <a:off x="157980" y="400592"/>
            <a:ext cx="4442242"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 목표 달성 애로사항 및 극복 방안</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542E3091-905B-B5D5-2B04-B7FC579F8796}"/>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40</a:t>
            </a:fld>
            <a:endParaRPr lang="ko-KR" altLang="en-US" dirty="0"/>
          </a:p>
        </p:txBody>
      </p:sp>
      <p:grpSp>
        <p:nvGrpSpPr>
          <p:cNvPr id="4" name="그룹 46">
            <a:extLst>
              <a:ext uri="{FF2B5EF4-FFF2-40B4-BE49-F238E27FC236}">
                <a16:creationId xmlns:a16="http://schemas.microsoft.com/office/drawing/2014/main" id="{D0B424B8-4A0F-DBC7-14D1-EC6641AA9B72}"/>
              </a:ext>
            </a:extLst>
          </p:cNvPr>
          <p:cNvGrpSpPr/>
          <p:nvPr/>
        </p:nvGrpSpPr>
        <p:grpSpPr>
          <a:xfrm>
            <a:off x="5325856" y="116632"/>
            <a:ext cx="3333101" cy="234801"/>
            <a:chOff x="5325856" y="116632"/>
            <a:chExt cx="3333101" cy="234801"/>
          </a:xfrm>
        </p:grpSpPr>
        <p:grpSp>
          <p:nvGrpSpPr>
            <p:cNvPr id="5" name="그룹 47">
              <a:extLst>
                <a:ext uri="{FF2B5EF4-FFF2-40B4-BE49-F238E27FC236}">
                  <a16:creationId xmlns:a16="http://schemas.microsoft.com/office/drawing/2014/main" id="{A6D6BD29-C6DD-279D-D06E-BC6929D4F8EA}"/>
                </a:ext>
              </a:extLst>
            </p:cNvPr>
            <p:cNvGrpSpPr/>
            <p:nvPr/>
          </p:nvGrpSpPr>
          <p:grpSpPr>
            <a:xfrm>
              <a:off x="5325856" y="116632"/>
              <a:ext cx="3021311" cy="234801"/>
              <a:chOff x="5325856" y="116632"/>
              <a:chExt cx="3021311" cy="234801"/>
            </a:xfrm>
          </p:grpSpPr>
          <p:sp>
            <p:nvSpPr>
              <p:cNvPr id="53" name="모서리가 둥근 직사각형 52">
                <a:extLst>
                  <a:ext uri="{FF2B5EF4-FFF2-40B4-BE49-F238E27FC236}">
                    <a16:creationId xmlns:a16="http://schemas.microsoft.com/office/drawing/2014/main" id="{2EF1FAA8-F175-7460-0BE8-9E58A5FE6AD8}"/>
                  </a:ext>
                </a:extLst>
              </p:cNvPr>
              <p:cNvSpPr/>
              <p:nvPr/>
            </p:nvSpPr>
            <p:spPr>
              <a:xfrm>
                <a:off x="5325856" y="11663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4" name="모서리가 둥근 직사각형 53">
                <a:extLst>
                  <a:ext uri="{FF2B5EF4-FFF2-40B4-BE49-F238E27FC236}">
                    <a16:creationId xmlns:a16="http://schemas.microsoft.com/office/drawing/2014/main" id="{B498C0DD-7961-9FFF-3480-6FA63D8C341F}"/>
                  </a:ext>
                </a:extLst>
              </p:cNvPr>
              <p:cNvSpPr/>
              <p:nvPr/>
            </p:nvSpPr>
            <p:spPr>
              <a:xfrm>
                <a:off x="5639887" y="11663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5" name="모서리가 둥근 직사각형 54">
                <a:extLst>
                  <a:ext uri="{FF2B5EF4-FFF2-40B4-BE49-F238E27FC236}">
                    <a16:creationId xmlns:a16="http://schemas.microsoft.com/office/drawing/2014/main" id="{AB2D4EBA-893E-ACFC-B02D-AB79FB32D3F8}"/>
                  </a:ext>
                </a:extLst>
              </p:cNvPr>
              <p:cNvSpPr/>
              <p:nvPr/>
            </p:nvSpPr>
            <p:spPr>
              <a:xfrm>
                <a:off x="5940231" y="11663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endParaRPr>
              </a:p>
            </p:txBody>
          </p:sp>
          <p:sp>
            <p:nvSpPr>
              <p:cNvPr id="56" name="모서리가 둥근 직사각형 55">
                <a:extLst>
                  <a:ext uri="{FF2B5EF4-FFF2-40B4-BE49-F238E27FC236}">
                    <a16:creationId xmlns:a16="http://schemas.microsoft.com/office/drawing/2014/main" id="{4A52B716-BDF3-06B7-BE9F-FC5D2A03B66A}"/>
                  </a:ext>
                </a:extLst>
              </p:cNvPr>
              <p:cNvSpPr/>
              <p:nvPr/>
            </p:nvSpPr>
            <p:spPr>
              <a:xfrm>
                <a:off x="6228184" y="116632"/>
                <a:ext cx="2118983"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r>
                  <a:rPr kumimoji="0" lang="en-US" altLang="ko-KR"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 </a:t>
                </a:r>
                <a:r>
                  <a:rPr kumimoji="0" lang="ko-KR" altLang="en-US" sz="1200" b="0" i="0" u="none" strike="noStrike" kern="1200" cap="none" spc="-50" normalizeH="0" baseline="0" noProof="0" dirty="0">
                    <a:ln>
                      <a:solidFill>
                        <a:prstClr val="white">
                          <a:lumMod val="85000"/>
                          <a:alpha val="0"/>
                        </a:prstClr>
                      </a:solidFill>
                    </a:ln>
                    <a:solidFill>
                      <a:prstClr val="white"/>
                    </a:solidFill>
                    <a:effectLst/>
                    <a:uLnTx/>
                    <a:uFillTx/>
                    <a:latin typeface="KoPub돋움체 Bold" panose="00000800000000000000" pitchFamily="2" charset="-127"/>
                    <a:ea typeface="KoPub돋움체 Bold" panose="00000800000000000000" pitchFamily="2" charset="-127"/>
                    <a:cs typeface="+mn-cs"/>
                  </a:rPr>
                  <a:t>기관별 연구개발 실적</a:t>
                </a:r>
              </a:p>
            </p:txBody>
          </p:sp>
        </p:grpSp>
        <p:sp>
          <p:nvSpPr>
            <p:cNvPr id="52" name="모서리가 둥근 직사각형 51">
              <a:extLst>
                <a:ext uri="{FF2B5EF4-FFF2-40B4-BE49-F238E27FC236}">
                  <a16:creationId xmlns:a16="http://schemas.microsoft.com/office/drawing/2014/main" id="{97193544-46FB-6D5F-DA16-DDE82DFEF615}"/>
                </a:ext>
              </a:extLst>
            </p:cNvPr>
            <p:cNvSpPr/>
            <p:nvPr/>
          </p:nvSpPr>
          <p:spPr>
            <a:xfrm>
              <a:off x="8412993" y="11663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50" name="모서리가 둥근 직사각형 49">
            <a:extLst>
              <a:ext uri="{FF2B5EF4-FFF2-40B4-BE49-F238E27FC236}">
                <a16:creationId xmlns:a16="http://schemas.microsoft.com/office/drawing/2014/main" id="{3590CF8D-BA30-3679-374F-D461EA4083A0}"/>
              </a:ext>
            </a:extLst>
          </p:cNvPr>
          <p:cNvSpPr/>
          <p:nvPr/>
        </p:nvSpPr>
        <p:spPr>
          <a:xfrm>
            <a:off x="8722228" y="11837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 name="TextBox 5">
            <a:extLst>
              <a:ext uri="{FF2B5EF4-FFF2-40B4-BE49-F238E27FC236}">
                <a16:creationId xmlns:a16="http://schemas.microsoft.com/office/drawing/2014/main" id="{D2FE7D6D-C76C-4771-296F-8AB5BB6240CF}"/>
              </a:ext>
            </a:extLst>
          </p:cNvPr>
          <p:cNvSpPr txBox="1"/>
          <p:nvPr/>
        </p:nvSpPr>
        <p:spPr>
          <a:xfrm>
            <a:off x="394842" y="1949147"/>
            <a:ext cx="3827100" cy="3954609"/>
          </a:xfrm>
          <a:prstGeom prst="rect">
            <a:avLst/>
          </a:prstGeom>
          <a:noFill/>
        </p:spPr>
        <p:txBody>
          <a:bodyPr wrap="square" lIns="0" tIns="0" rIns="0" bIns="0" rtlCol="0">
            <a:spAutoFit/>
          </a:bodyPr>
          <a:lstStyle>
            <a:defPPr>
              <a:defRPr lang="en-US"/>
            </a:defPPr>
            <a:lvl1pPr marL="108000" indent="-108000" defTabSz="1043056" fontAlgn="base" latinLnBrk="1">
              <a:lnSpc>
                <a:spcPts val="1800"/>
              </a:lnSpc>
              <a:spcBef>
                <a:spcPts val="600"/>
              </a:spcBef>
              <a:buClr>
                <a:schemeClr val="accent3">
                  <a:lumMod val="50000"/>
                </a:schemeClr>
              </a:buClr>
              <a:buSzPct val="100000"/>
              <a:buFont typeface="Arial" pitchFamily="34" charset="0"/>
              <a:buChar char="•"/>
              <a:defRPr sz="1350" spc="-100">
                <a:ln>
                  <a:solidFill>
                    <a:prstClr val="white">
                      <a:lumMod val="85000"/>
                      <a:alpha val="0"/>
                    </a:prstClr>
                  </a:solidFill>
                </a:ln>
                <a:solidFill>
                  <a:schemeClr val="tx1">
                    <a:lumMod val="95000"/>
                    <a:lumOff val="5000"/>
                  </a:schemeClr>
                </a:solidFill>
                <a:latin typeface="KoPub돋움체 Medium" pitchFamily="18" charset="-127"/>
                <a:ea typeface="KoPub돋움체 Medium" pitchFamily="18" charset="-127"/>
              </a:defRPr>
            </a:lvl1pPr>
          </a:lstStyle>
          <a:p>
            <a:pPr>
              <a:lnSpc>
                <a:spcPct val="150000"/>
              </a:lnSpc>
              <a:spcBef>
                <a:spcPts val="0"/>
              </a:spcBef>
            </a:pPr>
            <a:r>
              <a:rPr lang="en-US" altLang="ko-KR" dirty="0"/>
              <a:t>KPEG </a:t>
            </a:r>
            <a:r>
              <a:rPr lang="ko-KR" altLang="en-US" dirty="0"/>
              <a:t>평가</a:t>
            </a:r>
          </a:p>
          <a:p>
            <a:pPr marL="180000" indent="-72000">
              <a:lnSpc>
                <a:spcPct val="150000"/>
              </a:lnSpc>
              <a:spcBef>
                <a:spcPts val="0"/>
              </a:spcBef>
              <a:buNone/>
            </a:pPr>
            <a:r>
              <a:rPr lang="en-US" altLang="ko-KR" sz="1200" dirty="0"/>
              <a:t>- </a:t>
            </a:r>
            <a:r>
              <a:rPr lang="ko-KR" altLang="en-US" sz="1200" dirty="0"/>
              <a:t>점수 </a:t>
            </a:r>
            <a:r>
              <a:rPr lang="en-US" altLang="ko-KR" sz="1200" dirty="0"/>
              <a:t>5</a:t>
            </a:r>
            <a:r>
              <a:rPr lang="ko-KR" altLang="en-US" sz="1200" dirty="0"/>
              <a:t>점을 목표로 계획된 바 있음</a:t>
            </a:r>
          </a:p>
          <a:p>
            <a:pPr marL="180000" indent="-72000">
              <a:lnSpc>
                <a:spcPct val="150000"/>
              </a:lnSpc>
              <a:spcBef>
                <a:spcPts val="0"/>
              </a:spcBef>
              <a:buNone/>
            </a:pPr>
            <a:r>
              <a:rPr lang="en-US" altLang="ko-KR" sz="1200" dirty="0"/>
              <a:t>- </a:t>
            </a:r>
            <a:r>
              <a:rPr lang="ko-KR" altLang="en-US" sz="1200" dirty="0"/>
              <a:t>출원과 등록 목표는 달성되었으나 점수는 </a:t>
            </a:r>
            <a:r>
              <a:rPr lang="en-US" altLang="ko-KR" sz="1200" dirty="0"/>
              <a:t>1</a:t>
            </a:r>
            <a:r>
              <a:rPr lang="ko-KR" altLang="en-US" sz="1200" dirty="0"/>
              <a:t>점 획득으로 미달 상황</a:t>
            </a:r>
          </a:p>
          <a:p>
            <a:pPr marL="180000" indent="-72000">
              <a:lnSpc>
                <a:spcPct val="150000"/>
              </a:lnSpc>
              <a:spcBef>
                <a:spcPts val="0"/>
              </a:spcBef>
              <a:buNone/>
            </a:pPr>
            <a:r>
              <a:rPr lang="en-US" altLang="ko-KR" sz="1200" dirty="0"/>
              <a:t>- KPEG</a:t>
            </a:r>
            <a:r>
              <a:rPr lang="ko-KR" altLang="en-US" sz="1200" dirty="0"/>
              <a:t>평가는 권리성</a:t>
            </a:r>
            <a:r>
              <a:rPr lang="en-US" altLang="ko-KR" sz="1200" dirty="0"/>
              <a:t>, </a:t>
            </a:r>
            <a:r>
              <a:rPr lang="ko-KR" altLang="en-US" sz="1200" dirty="0"/>
              <a:t>기술성</a:t>
            </a:r>
            <a:r>
              <a:rPr lang="en-US" altLang="ko-KR" sz="1200" dirty="0"/>
              <a:t>, </a:t>
            </a:r>
            <a:r>
              <a:rPr lang="ko-KR" altLang="en-US" sz="1200" dirty="0"/>
              <a:t>상업성 </a:t>
            </a:r>
            <a:r>
              <a:rPr lang="en-US" altLang="ko-KR" sz="1200" dirty="0"/>
              <a:t>3</a:t>
            </a:r>
            <a:r>
              <a:rPr lang="ko-KR" altLang="en-US" sz="1200" dirty="0"/>
              <a:t>가지 주요 항목과 알파</a:t>
            </a:r>
            <a:r>
              <a:rPr lang="en-US" altLang="ko-KR" sz="1200" dirty="0"/>
              <a:t>(</a:t>
            </a:r>
            <a:r>
              <a:rPr lang="ko-KR" altLang="en-US" sz="1200" dirty="0"/>
              <a:t>기타요소</a:t>
            </a:r>
            <a:r>
              <a:rPr lang="en-US" altLang="ko-KR" sz="1200" dirty="0"/>
              <a:t>)</a:t>
            </a:r>
            <a:r>
              <a:rPr lang="ko-KR" altLang="en-US" sz="1200" dirty="0"/>
              <a:t>로 제시되고 있으며</a:t>
            </a:r>
            <a:r>
              <a:rPr lang="en-GB" altLang="ko-KR" sz="1200" dirty="0"/>
              <a:t>,</a:t>
            </a:r>
            <a:r>
              <a:rPr lang="ko-KR" altLang="en-US" sz="1200" dirty="0"/>
              <a:t> 유지비가 얼마나 오래 납부될 지</a:t>
            </a:r>
            <a:r>
              <a:rPr lang="en-US" altLang="ko-KR" sz="1200" dirty="0"/>
              <a:t>(</a:t>
            </a:r>
            <a:r>
              <a:rPr lang="ko-KR" altLang="en-US" sz="1200" dirty="0"/>
              <a:t>생존기간</a:t>
            </a:r>
            <a:r>
              <a:rPr lang="en-US" altLang="ko-KR" sz="1200" dirty="0"/>
              <a:t>)</a:t>
            </a:r>
            <a:r>
              <a:rPr lang="ko-KR" altLang="en-US" sz="1200" dirty="0"/>
              <a:t>를 예측하는 모델임</a:t>
            </a:r>
            <a:r>
              <a:rPr lang="en-US" altLang="ko-KR" sz="1200" dirty="0"/>
              <a:t>. </a:t>
            </a:r>
          </a:p>
          <a:p>
            <a:pPr marL="180000" indent="-72000">
              <a:lnSpc>
                <a:spcPct val="150000"/>
              </a:lnSpc>
              <a:spcBef>
                <a:spcPts val="0"/>
              </a:spcBef>
              <a:buNone/>
            </a:pPr>
            <a:r>
              <a:rPr lang="en-US" altLang="ko-KR" sz="1200" dirty="0"/>
              <a:t>- </a:t>
            </a:r>
            <a:r>
              <a:rPr lang="ko-KR" altLang="en-US" sz="1200" dirty="0"/>
              <a:t>본 과제 특허는 </a:t>
            </a:r>
            <a:r>
              <a:rPr lang="en-US" altLang="ko-KR" sz="1200" dirty="0"/>
              <a:t>3</a:t>
            </a:r>
            <a:r>
              <a:rPr lang="ko-KR" altLang="en-US" sz="1200" dirty="0"/>
              <a:t>가지 주요 항목에서 모두 평균 이상을 달성하고 있으나 총점에서는 목표점수에 미달중</a:t>
            </a:r>
            <a:endParaRPr lang="en-GB" altLang="ko-KR" sz="1200" dirty="0"/>
          </a:p>
          <a:p>
            <a:pPr>
              <a:lnSpc>
                <a:spcPct val="150000"/>
              </a:lnSpc>
              <a:spcBef>
                <a:spcPts val="0"/>
              </a:spcBef>
            </a:pPr>
            <a:endParaRPr lang="en-US" altLang="ko-KR" dirty="0"/>
          </a:p>
          <a:p>
            <a:pPr>
              <a:lnSpc>
                <a:spcPct val="150000"/>
              </a:lnSpc>
              <a:spcBef>
                <a:spcPts val="0"/>
              </a:spcBef>
            </a:pPr>
            <a:r>
              <a:rPr lang="en-US" altLang="ko-KR" dirty="0"/>
              <a:t>SMART </a:t>
            </a:r>
            <a:r>
              <a:rPr lang="ko-KR" altLang="en-US" dirty="0"/>
              <a:t>평가</a:t>
            </a:r>
          </a:p>
          <a:p>
            <a:pPr marL="180000" indent="-72000">
              <a:lnSpc>
                <a:spcPct val="150000"/>
              </a:lnSpc>
              <a:spcBef>
                <a:spcPts val="0"/>
              </a:spcBef>
              <a:buNone/>
            </a:pPr>
            <a:r>
              <a:rPr lang="ko-KR" altLang="en-US" sz="1200" dirty="0"/>
              <a:t> </a:t>
            </a:r>
            <a:r>
              <a:rPr lang="en-US" altLang="ko-KR" sz="1200" dirty="0"/>
              <a:t>- </a:t>
            </a:r>
            <a:r>
              <a:rPr lang="ko-KR" altLang="en-US" sz="1200" dirty="0"/>
              <a:t>특허청 산하 공공기관인 한국발명진흥회</a:t>
            </a:r>
            <a:r>
              <a:rPr lang="en-US" altLang="ko-KR" sz="1200" dirty="0"/>
              <a:t>(KIPA)</a:t>
            </a:r>
            <a:r>
              <a:rPr lang="ko-KR" altLang="en-US" sz="1200" dirty="0"/>
              <a:t>의 특허평가인 </a:t>
            </a:r>
            <a:r>
              <a:rPr lang="en-US" altLang="ko-KR" sz="1200" dirty="0"/>
              <a:t>SMART</a:t>
            </a:r>
            <a:r>
              <a:rPr lang="ko-KR" altLang="en-US" sz="1200" dirty="0"/>
              <a:t>에서 상위</a:t>
            </a:r>
            <a:r>
              <a:rPr lang="en-GB" altLang="ko-KR" sz="1200" dirty="0"/>
              <a:t>28.9</a:t>
            </a:r>
            <a:r>
              <a:rPr lang="en-US" altLang="ko-KR" sz="1200" dirty="0"/>
              <a:t>%(BBB</a:t>
            </a:r>
            <a:r>
              <a:rPr lang="ko-KR" altLang="en-US" sz="1200" dirty="0"/>
              <a:t>등급</a:t>
            </a:r>
            <a:r>
              <a:rPr lang="en-US" altLang="ko-KR" sz="1200" dirty="0"/>
              <a:t>)</a:t>
            </a:r>
            <a:r>
              <a:rPr lang="ko-KR" altLang="en-US" sz="1200" dirty="0"/>
              <a:t>로 평가</a:t>
            </a:r>
            <a:r>
              <a:rPr lang="en-US" altLang="ko-KR" sz="1200" dirty="0"/>
              <a:t>(2025.4.19)</a:t>
            </a:r>
          </a:p>
          <a:p>
            <a:pPr marL="180000" indent="-72000">
              <a:lnSpc>
                <a:spcPct val="150000"/>
              </a:lnSpc>
              <a:spcBef>
                <a:spcPts val="0"/>
              </a:spcBef>
              <a:buNone/>
            </a:pPr>
            <a:r>
              <a:rPr lang="en-US" altLang="ko-KR" sz="1200" dirty="0"/>
              <a:t> - KEIT</a:t>
            </a:r>
            <a:r>
              <a:rPr lang="ko-KR" altLang="en-US" sz="1200" dirty="0"/>
              <a:t>의 성과등록 시스템</a:t>
            </a:r>
            <a:r>
              <a:rPr lang="en-US" altLang="ko-KR" sz="1200" dirty="0"/>
              <a:t>(</a:t>
            </a:r>
            <a:r>
              <a:rPr lang="en-US" altLang="ko-KR" sz="1200" dirty="0" err="1"/>
              <a:t>srome</a:t>
            </a:r>
            <a:r>
              <a:rPr lang="en-US" altLang="ko-KR" sz="1200" dirty="0"/>
              <a:t>)</a:t>
            </a:r>
            <a:r>
              <a:rPr lang="ko-KR" altLang="en-US" sz="1200" dirty="0"/>
              <a:t>에서는 특허에 대한 평가등급을 </a:t>
            </a:r>
            <a:r>
              <a:rPr lang="en-US" altLang="ko-KR" sz="1200" dirty="0"/>
              <a:t>KPEG</a:t>
            </a:r>
            <a:r>
              <a:rPr lang="ko-KR" altLang="en-US" sz="1200" dirty="0"/>
              <a:t>가 아닌 </a:t>
            </a:r>
            <a:r>
              <a:rPr lang="en-US" altLang="ko-KR" sz="1200" dirty="0"/>
              <a:t>SMART</a:t>
            </a:r>
            <a:r>
              <a:rPr lang="ko-KR" altLang="en-US" sz="1200" dirty="0"/>
              <a:t>로 입력하도록 제시함</a:t>
            </a:r>
            <a:endParaRPr lang="en-US" altLang="ko-KR" sz="1200" dirty="0"/>
          </a:p>
        </p:txBody>
      </p:sp>
      <p:graphicFrame>
        <p:nvGraphicFramePr>
          <p:cNvPr id="7" name="표 54">
            <a:extLst>
              <a:ext uri="{FF2B5EF4-FFF2-40B4-BE49-F238E27FC236}">
                <a16:creationId xmlns:a16="http://schemas.microsoft.com/office/drawing/2014/main" id="{F099883A-7418-5F57-CCA5-E0F13B5E0069}"/>
              </a:ext>
            </a:extLst>
          </p:cNvPr>
          <p:cNvGraphicFramePr>
            <a:graphicFrameLocks noGrp="1"/>
          </p:cNvGraphicFramePr>
          <p:nvPr>
            <p:extLst>
              <p:ext uri="{D42A27DB-BD31-4B8C-83A1-F6EECF244321}">
                <p14:modId xmlns:p14="http://schemas.microsoft.com/office/powerpoint/2010/main" val="1846738396"/>
              </p:ext>
            </p:extLst>
          </p:nvPr>
        </p:nvGraphicFramePr>
        <p:xfrm>
          <a:off x="250825" y="1107261"/>
          <a:ext cx="4001727" cy="720000"/>
        </p:xfrm>
        <a:graphic>
          <a:graphicData uri="http://schemas.openxmlformats.org/drawingml/2006/table">
            <a:tbl>
              <a:tblPr firstRow="1" bandRow="1">
                <a:tableStyleId>{5C22544A-7EE6-4342-B048-85BDC9FD1C3A}</a:tableStyleId>
              </a:tblPr>
              <a:tblGrid>
                <a:gridCol w="4001727">
                  <a:extLst>
                    <a:ext uri="{9D8B030D-6E8A-4147-A177-3AD203B41FA5}">
                      <a16:colId xmlns:a16="http://schemas.microsoft.com/office/drawing/2014/main" val="20000"/>
                    </a:ext>
                  </a:extLst>
                </a:gridCol>
              </a:tblGrid>
              <a:tr h="288000">
                <a:tc>
                  <a:txBody>
                    <a:bodyPr/>
                    <a:lstStyle/>
                    <a:p>
                      <a:pPr algn="ctr" latinLnBrk="1"/>
                      <a:r>
                        <a:rPr lang="ko-KR" altLang="en-US" sz="1200" b="0" dirty="0">
                          <a:ln>
                            <a:solidFill>
                              <a:srgbClr val="2D506E">
                                <a:alpha val="0"/>
                              </a:srgbClr>
                            </a:solidFill>
                          </a:ln>
                          <a:latin typeface="KoPub돋움체 Bold" panose="02020603020101020101" pitchFamily="18" charset="-127"/>
                          <a:ea typeface="KoPub돋움체 Bold" panose="02020603020101020101" pitchFamily="18" charset="-127"/>
                        </a:rPr>
                        <a:t>특허 실적</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8A945"/>
                    </a:solidFill>
                  </a:tcPr>
                </a:tc>
                <a:extLst>
                  <a:ext uri="{0D108BD9-81ED-4DB2-BD59-A6C34878D82A}">
                    <a16:rowId xmlns:a16="http://schemas.microsoft.com/office/drawing/2014/main" val="10000"/>
                  </a:ext>
                </a:extLst>
              </a:tr>
              <a:tr h="432000">
                <a:tc>
                  <a:txBody>
                    <a:bodyPr/>
                    <a:lstStyle/>
                    <a:p>
                      <a:pPr algn="ctr" defTabSz="914400" fontAlgn="base" latinLnBrk="1">
                        <a:spcBef>
                          <a:spcPct val="0"/>
                        </a:spcBef>
                        <a:spcAft>
                          <a:spcPct val="0"/>
                        </a:spcAft>
                        <a:buClr>
                          <a:schemeClr val="tx1">
                            <a:lumMod val="50000"/>
                            <a:lumOff val="50000"/>
                          </a:schemeClr>
                        </a:buClr>
                      </a:pPr>
                      <a:r>
                        <a:rPr lang="ko-KR" altLang="en-US" sz="1500" dirty="0">
                          <a:ln>
                            <a:solidFill>
                              <a:srgbClr val="2D506E">
                                <a:alpha val="0"/>
                              </a:srgbClr>
                            </a:solidFill>
                          </a:ln>
                          <a:solidFill>
                            <a:schemeClr val="accent3">
                              <a:lumMod val="50000"/>
                            </a:schemeClr>
                          </a:solidFill>
                          <a:latin typeface="KoPub돋움체 Bold" panose="02020603020101020101" pitchFamily="18" charset="-127"/>
                          <a:ea typeface="KoPub돋움체 Bold" panose="02020603020101020101" pitchFamily="18" charset="-127"/>
                        </a:rPr>
                        <a:t>특허 점수 평가</a:t>
                      </a:r>
                    </a:p>
                  </a:txBody>
                  <a:tcPr marL="0" marR="0" marT="0" marB="0" anchor="ctr">
                    <a:lnL w="635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7E4BE"/>
                    </a:solidFill>
                  </a:tcPr>
                </a:tc>
                <a:extLst>
                  <a:ext uri="{0D108BD9-81ED-4DB2-BD59-A6C34878D82A}">
                    <a16:rowId xmlns:a16="http://schemas.microsoft.com/office/drawing/2014/main" val="10001"/>
                  </a:ext>
                </a:extLst>
              </a:tr>
            </a:tbl>
          </a:graphicData>
        </a:graphic>
      </p:graphicFrame>
      <p:sp>
        <p:nvSpPr>
          <p:cNvPr id="8" name="직사각형 55">
            <a:extLst>
              <a:ext uri="{FF2B5EF4-FFF2-40B4-BE49-F238E27FC236}">
                <a16:creationId xmlns:a16="http://schemas.microsoft.com/office/drawing/2014/main" id="{5D8F38C5-C40C-5FB0-BCFA-C1FC07AB0F19}"/>
              </a:ext>
            </a:extLst>
          </p:cNvPr>
          <p:cNvSpPr/>
          <p:nvPr/>
        </p:nvSpPr>
        <p:spPr>
          <a:xfrm>
            <a:off x="250826" y="1108467"/>
            <a:ext cx="4001727" cy="5184576"/>
          </a:xfrm>
          <a:prstGeom prst="rect">
            <a:avLst/>
          </a:prstGeom>
          <a:noFill/>
          <a:ln w="6350" cap="flat" cmpd="sng" algn="ctr">
            <a:solidFill>
              <a:srgbClr val="00B050"/>
            </a:solidFill>
            <a:prstDash val="solid"/>
          </a:ln>
          <a:effectLst/>
        </p:spPr>
        <p:txBody>
          <a:bodyPr rtlCol="0" anchor="ctr"/>
          <a:lstStyle/>
          <a:p>
            <a:pPr algn="ctr">
              <a:defRPr/>
            </a:pPr>
            <a:endParaRPr lang="ko-KR" altLang="en-US" sz="1050" b="1" dirty="0">
              <a:solidFill>
                <a:prstClr val="white"/>
              </a:solidFill>
              <a:latin typeface="KoPub돋움체 Bold" panose="02020603020101020101" pitchFamily="18" charset="-127"/>
              <a:ea typeface="KoPub돋움체 Bold" panose="02020603020101020101" pitchFamily="18" charset="-127"/>
            </a:endParaRPr>
          </a:p>
        </p:txBody>
      </p:sp>
      <p:pic>
        <p:nvPicPr>
          <p:cNvPr id="19" name="Picture 18">
            <a:extLst>
              <a:ext uri="{FF2B5EF4-FFF2-40B4-BE49-F238E27FC236}">
                <a16:creationId xmlns:a16="http://schemas.microsoft.com/office/drawing/2014/main" id="{A9BB05BA-C344-6101-9AE4-34912CED141B}"/>
              </a:ext>
            </a:extLst>
          </p:cNvPr>
          <p:cNvPicPr>
            <a:picLocks noChangeAspect="1"/>
          </p:cNvPicPr>
          <p:nvPr/>
        </p:nvPicPr>
        <p:blipFill>
          <a:blip r:embed="rId4"/>
          <a:stretch>
            <a:fillRect/>
          </a:stretch>
        </p:blipFill>
        <p:spPr>
          <a:xfrm>
            <a:off x="4290718" y="5514801"/>
            <a:ext cx="4557959" cy="1065038"/>
          </a:xfrm>
          <a:prstGeom prst="rect">
            <a:avLst/>
          </a:prstGeom>
        </p:spPr>
      </p:pic>
      <p:pic>
        <p:nvPicPr>
          <p:cNvPr id="20" name="Picture 19">
            <a:extLst>
              <a:ext uri="{FF2B5EF4-FFF2-40B4-BE49-F238E27FC236}">
                <a16:creationId xmlns:a16="http://schemas.microsoft.com/office/drawing/2014/main" id="{69C87F35-7363-DECE-DB2F-F36DDA4E59FB}"/>
              </a:ext>
            </a:extLst>
          </p:cNvPr>
          <p:cNvPicPr>
            <a:picLocks noChangeAspect="1"/>
          </p:cNvPicPr>
          <p:nvPr/>
        </p:nvPicPr>
        <p:blipFill>
          <a:blip r:embed="rId5"/>
          <a:stretch>
            <a:fillRect/>
          </a:stretch>
        </p:blipFill>
        <p:spPr>
          <a:xfrm>
            <a:off x="4572000" y="944753"/>
            <a:ext cx="4381524" cy="4004491"/>
          </a:xfrm>
          <a:prstGeom prst="rect">
            <a:avLst/>
          </a:prstGeom>
          <a:noFill/>
          <a:ln>
            <a:noFill/>
          </a:ln>
          <a:effectLst/>
        </p:spPr>
      </p:pic>
      <p:pic>
        <p:nvPicPr>
          <p:cNvPr id="17" name="Picture 16">
            <a:extLst>
              <a:ext uri="{FF2B5EF4-FFF2-40B4-BE49-F238E27FC236}">
                <a16:creationId xmlns:a16="http://schemas.microsoft.com/office/drawing/2014/main" id="{1E0B4CE1-CFB7-2A7E-8980-6BC7BF8493ED}"/>
              </a:ext>
            </a:extLst>
          </p:cNvPr>
          <p:cNvPicPr>
            <a:picLocks noChangeAspect="1"/>
          </p:cNvPicPr>
          <p:nvPr/>
        </p:nvPicPr>
        <p:blipFill>
          <a:blip r:embed="rId6"/>
          <a:stretch>
            <a:fillRect/>
          </a:stretch>
        </p:blipFill>
        <p:spPr>
          <a:xfrm>
            <a:off x="8324667" y="4928439"/>
            <a:ext cx="777705" cy="1094213"/>
          </a:xfrm>
          <a:prstGeom prst="rect">
            <a:avLst/>
          </a:prstGeom>
        </p:spPr>
      </p:pic>
    </p:spTree>
    <p:extLst>
      <p:ext uri="{BB962C8B-B14F-4D97-AF65-F5344CB8AC3E}">
        <p14:creationId xmlns:p14="http://schemas.microsoft.com/office/powerpoint/2010/main" val="1294237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a:t>
            </a:r>
            <a:r>
              <a:rPr lang="ko-KR" altLang="en-US" sz="2000" spc="-150" dirty="0">
                <a:solidFill>
                  <a:srgbClr val="3C83C5"/>
                </a:solidFill>
                <a:latin typeface="KoPub돋움체 Bold" panose="02020603020101020101" pitchFamily="18" charset="-127"/>
                <a:ea typeface="KoPub돋움체 Bold" panose="02020603020101020101" pitchFamily="18" charset="-127"/>
              </a:rPr>
              <a:t>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 </a:t>
            </a:r>
            <a:r>
              <a:rPr lang="ko-KR" altLang="en-US" spc="-150" dirty="0">
                <a:solidFill>
                  <a:srgbClr val="3C83C5"/>
                </a:solidFill>
                <a:latin typeface="KoPub돋움체 Bold" panose="02020603020101020101" pitchFamily="18" charset="-127"/>
                <a:ea typeface="KoPub돋움체 Bold" panose="02020603020101020101" pitchFamily="18" charset="-127"/>
              </a:rPr>
              <a:t>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2" name="그룹 38">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37" name="직선 연결선 36">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grpSp>
        <p:nvGrpSpPr>
          <p:cNvPr id="3" name="그룹 33">
            <a:extLst>
              <a:ext uri="{FF2B5EF4-FFF2-40B4-BE49-F238E27FC236}">
                <a16:creationId xmlns:a16="http://schemas.microsoft.com/office/drawing/2014/main" id="{4B95A0DA-644F-4BFA-9447-BF789A5E384B}"/>
              </a:ext>
            </a:extLst>
          </p:cNvPr>
          <p:cNvGrpSpPr/>
          <p:nvPr/>
        </p:nvGrpSpPr>
        <p:grpSpPr>
          <a:xfrm>
            <a:off x="4362994" y="2062783"/>
            <a:ext cx="4713292" cy="943021"/>
            <a:chOff x="4362994" y="773914"/>
            <a:chExt cx="4713292" cy="943021"/>
          </a:xfrm>
        </p:grpSpPr>
        <p:grpSp>
          <p:nvGrpSpPr>
            <p:cNvPr id="5" name="그룹 16">
              <a:extLst>
                <a:ext uri="{FF2B5EF4-FFF2-40B4-BE49-F238E27FC236}">
                  <a16:creationId xmlns:a16="http://schemas.microsoft.com/office/drawing/2014/main" id="{E59F325F-3C38-4B15-B34B-4C69F37F6EDE}"/>
                </a:ext>
              </a:extLst>
            </p:cNvPr>
            <p:cNvGrpSpPr/>
            <p:nvPr/>
          </p:nvGrpSpPr>
          <p:grpSpPr>
            <a:xfrm>
              <a:off x="4362994" y="773914"/>
              <a:ext cx="4713292" cy="943021"/>
              <a:chOff x="60960" y="3543240"/>
              <a:chExt cx="9233040" cy="1847319"/>
            </a:xfrm>
          </p:grpSpPr>
          <p:pic>
            <p:nvPicPr>
              <p:cNvPr id="7" name="그림 6">
                <a:extLst>
                  <a:ext uri="{FF2B5EF4-FFF2-40B4-BE49-F238E27FC236}">
                    <a16:creationId xmlns:a16="http://schemas.microsoft.com/office/drawing/2014/main" id="{5DB552F0-E95A-4558-8B6C-3D5BF6B34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00" y="3576970"/>
                <a:ext cx="9144000" cy="1813589"/>
              </a:xfrm>
              <a:prstGeom prst="rect">
                <a:avLst/>
              </a:prstGeom>
            </p:spPr>
          </p:pic>
          <p:pic>
            <p:nvPicPr>
              <p:cNvPr id="4" name="그림 3">
                <a:extLst>
                  <a:ext uri="{FF2B5EF4-FFF2-40B4-BE49-F238E27FC236}">
                    <a16:creationId xmlns:a16="http://schemas.microsoft.com/office/drawing/2014/main" id="{12ED2395-4F82-4052-86EB-B9812470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3543240"/>
                <a:ext cx="1818321" cy="1293691"/>
              </a:xfrm>
              <a:prstGeom prst="rect">
                <a:avLst/>
              </a:prstGeom>
            </p:spPr>
          </p:pic>
        </p:grpSp>
        <p:sp>
          <p:nvSpPr>
            <p:cNvPr id="41" name="TextBox 40">
              <a:extLst>
                <a:ext uri="{FF2B5EF4-FFF2-40B4-BE49-F238E27FC236}">
                  <a16:creationId xmlns:a16="http://schemas.microsoft.com/office/drawing/2014/main" id="{5D88A726-1B83-448D-B614-ED85DFB5790A}"/>
                </a:ext>
              </a:extLst>
            </p:cNvPr>
            <p:cNvSpPr txBox="1"/>
            <p:nvPr/>
          </p:nvSpPr>
          <p:spPr>
            <a:xfrm>
              <a:off x="4537167" y="844476"/>
              <a:ext cx="592182" cy="523220"/>
            </a:xfrm>
            <a:prstGeom prst="rect">
              <a:avLst/>
            </a:prstGeom>
            <a:noFill/>
          </p:spPr>
          <p:txBody>
            <a:bodyPr wrap="square" rtlCol="0">
              <a:spAutoFit/>
            </a:bodyPr>
            <a:lstStyle/>
            <a:p>
              <a:r>
                <a:rPr lang="en-US" altLang="ko-KR" sz="2800" dirty="0">
                  <a:solidFill>
                    <a:schemeClr val="bg1"/>
                  </a:solidFill>
                  <a:latin typeface="KoPub바탕체 Bold" panose="00000800000000000000" pitchFamily="2" charset="-127"/>
                  <a:ea typeface="KoPub바탕체 Bold" panose="00000800000000000000" pitchFamily="2" charset="-127"/>
                </a:rPr>
                <a:t>Ⅴ</a:t>
              </a:r>
              <a:endParaRPr lang="ko-KR" altLang="en-US" sz="2800" dirty="0">
                <a:solidFill>
                  <a:schemeClr val="bg1"/>
                </a:solidFill>
                <a:latin typeface="KoPub바탕체 Bold" panose="00000800000000000000" pitchFamily="2" charset="-127"/>
                <a:ea typeface="KoPub바탕체 Bold" panose="00000800000000000000" pitchFamily="2" charset="-127"/>
              </a:endParaRPr>
            </a:p>
          </p:txBody>
        </p:sp>
        <p:sp>
          <p:nvSpPr>
            <p:cNvPr id="42" name="TextBox 41">
              <a:extLst>
                <a:ext uri="{FF2B5EF4-FFF2-40B4-BE49-F238E27FC236}">
                  <a16:creationId xmlns:a16="http://schemas.microsoft.com/office/drawing/2014/main" id="{2AD28A51-684D-4E15-A7E7-756FDF87C475}"/>
                </a:ext>
              </a:extLst>
            </p:cNvPr>
            <p:cNvSpPr txBox="1"/>
            <p:nvPr/>
          </p:nvSpPr>
          <p:spPr>
            <a:xfrm>
              <a:off x="5403669" y="906031"/>
              <a:ext cx="3311735"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연구성과 및 성능목표 달성도</a:t>
              </a:r>
            </a:p>
          </p:txBody>
        </p:sp>
      </p:grpSp>
      <p:grpSp>
        <p:nvGrpSpPr>
          <p:cNvPr id="6" name="그룹 13"/>
          <p:cNvGrpSpPr/>
          <p:nvPr/>
        </p:nvGrpSpPr>
        <p:grpSpPr>
          <a:xfrm>
            <a:off x="5508104" y="188218"/>
            <a:ext cx="3378907" cy="445489"/>
            <a:chOff x="5508104" y="188218"/>
            <a:chExt cx="3378907" cy="445489"/>
          </a:xfrm>
        </p:grpSpPr>
        <p:pic>
          <p:nvPicPr>
            <p:cNvPr id="15" name="그림 14">
              <a:extLst>
                <a:ext uri="{FF2B5EF4-FFF2-40B4-BE49-F238E27FC236}">
                  <a16:creationId xmlns:a16="http://schemas.microsoft.com/office/drawing/2014/main" id="{C9523227-98F4-4D04-8464-E601580B83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34"/>
            <a:stretch/>
          </p:blipFill>
          <p:spPr>
            <a:xfrm>
              <a:off x="5508104" y="188640"/>
              <a:ext cx="1627327" cy="445067"/>
            </a:xfrm>
            <a:prstGeom prst="rect">
              <a:avLst/>
            </a:prstGeom>
          </p:spPr>
        </p:pic>
        <p:pic>
          <p:nvPicPr>
            <p:cNvPr id="16" name="그림 15" descr="제주연구원CI.JPG"/>
            <p:cNvPicPr>
              <a:picLocks noChangeAspect="1"/>
            </p:cNvPicPr>
            <p:nvPr/>
          </p:nvPicPr>
          <p:blipFill>
            <a:blip r:embed="rId5" cstate="print"/>
            <a:stretch>
              <a:fillRect/>
            </a:stretch>
          </p:blipFill>
          <p:spPr>
            <a:xfrm>
              <a:off x="7350097" y="188218"/>
              <a:ext cx="1536914" cy="395342"/>
            </a:xfrm>
            <a:prstGeom prst="rect">
              <a:avLst/>
            </a:prstGeom>
          </p:spPr>
        </p:pic>
      </p:grpSp>
      <p:pic>
        <p:nvPicPr>
          <p:cNvPr id="18" name="그림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0"/>
            <a:ext cx="3625951" cy="6858000"/>
          </a:xfrm>
          <a:prstGeom prst="rect">
            <a:avLst/>
          </a:prstGeom>
        </p:spPr>
      </p:pic>
    </p:spTree>
    <p:extLst>
      <p:ext uri="{BB962C8B-B14F-4D97-AF65-F5344CB8AC3E}">
        <p14:creationId xmlns:p14="http://schemas.microsoft.com/office/powerpoint/2010/main" val="4166993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407034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연구개발과제 계획대비 목표 달성 정도</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42</a:t>
            </a:fld>
            <a:endParaRPr lang="ko-KR" altLang="en-US" dirty="0"/>
          </a:p>
        </p:txBody>
      </p:sp>
      <p:sp>
        <p:nvSpPr>
          <p:cNvPr id="50" name="직사각형 49"/>
          <p:cNvSpPr/>
          <p:nvPr/>
        </p:nvSpPr>
        <p:spPr>
          <a:xfrm>
            <a:off x="1428728" y="2214554"/>
            <a:ext cx="3074881" cy="646331"/>
          </a:xfrm>
          <a:prstGeom prst="rect">
            <a:avLst/>
          </a:prstGeom>
        </p:spPr>
        <p:txBody>
          <a:bodyPr wrap="none">
            <a:spAutoFit/>
          </a:bodyPr>
          <a:lstStyle/>
          <a:p>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최종보고서 </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158</a:t>
            </a:r>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쪽 </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제주연구원</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p>
          <a:p>
            <a:endParaRPr lang="ko-KR" altLang="en-US" dirty="0"/>
          </a:p>
        </p:txBody>
      </p:sp>
      <p:grpSp>
        <p:nvGrpSpPr>
          <p:cNvPr id="58" name="그룹 57"/>
          <p:cNvGrpSpPr/>
          <p:nvPr/>
        </p:nvGrpSpPr>
        <p:grpSpPr>
          <a:xfrm>
            <a:off x="5415608" y="134012"/>
            <a:ext cx="3581352" cy="234801"/>
            <a:chOff x="5415608" y="134012"/>
            <a:chExt cx="3581352" cy="234801"/>
          </a:xfrm>
        </p:grpSpPr>
        <p:sp>
          <p:nvSpPr>
            <p:cNvPr id="52"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3"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4"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55"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6"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57"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Tree>
    <p:extLst>
      <p:ext uri="{BB962C8B-B14F-4D97-AF65-F5344CB8AC3E}">
        <p14:creationId xmlns:p14="http://schemas.microsoft.com/office/powerpoint/2010/main" val="2867703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422102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기술개발 계획대비 정량적 연구개발성과</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43</a:t>
            </a:fld>
            <a:endParaRPr lang="ko-KR" altLang="en-US" dirty="0"/>
          </a:p>
        </p:txBody>
      </p:sp>
      <p:sp>
        <p:nvSpPr>
          <p:cNvPr id="50" name="직사각형 49"/>
          <p:cNvSpPr/>
          <p:nvPr/>
        </p:nvSpPr>
        <p:spPr>
          <a:xfrm>
            <a:off x="857224" y="1714488"/>
            <a:ext cx="3595856" cy="646331"/>
          </a:xfrm>
          <a:prstGeom prst="rect">
            <a:avLst/>
          </a:prstGeom>
        </p:spPr>
        <p:txBody>
          <a:bodyPr wrap="none">
            <a:spAutoFit/>
          </a:bodyPr>
          <a:lstStyle/>
          <a:p>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최종보고서 </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159-165</a:t>
            </a:r>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쪽 </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제주연구원</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p>
          <a:p>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Tree>
    <p:extLst>
      <p:ext uri="{BB962C8B-B14F-4D97-AF65-F5344CB8AC3E}">
        <p14:creationId xmlns:p14="http://schemas.microsoft.com/office/powerpoint/2010/main" val="2867703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44</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Text Box 23"/>
          <p:cNvSpPr txBox="1">
            <a:spLocks noChangeArrowheads="1"/>
          </p:cNvSpPr>
          <p:nvPr/>
        </p:nvSpPr>
        <p:spPr bwMode="auto">
          <a:xfrm>
            <a:off x="363001" y="1063175"/>
            <a:ext cx="8629280" cy="4981352"/>
          </a:xfrm>
          <a:prstGeom prst="rect">
            <a:avLst/>
          </a:prstGeom>
          <a:noFill/>
          <a:ln w="9525" algn="ctr">
            <a:noFill/>
            <a:miter lim="800000"/>
            <a:headEnd/>
            <a:tailEnd/>
          </a:ln>
        </p:spPr>
        <p:txBody>
          <a:bodyPr wrap="square" lIns="0" tIns="0" rIns="0" bIns="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a:t>
            </a:r>
            <a:r>
              <a:rPr lang="ko-KR" altLang="en-US" sz="1400" dirty="0" err="1">
                <a:latin typeface="KoPub돋움체 Bold" panose="02020603020101020101" pitchFamily="18" charset="-127"/>
                <a:ea typeface="KoPub돋움체 Bold" panose="02020603020101020101" pitchFamily="18" charset="-127"/>
                <a:cs typeface="YDIYGO330" charset="-127"/>
              </a:rPr>
              <a:t>국내논문</a:t>
            </a:r>
            <a:r>
              <a:rPr lang="en-US" altLang="ko-KR" sz="1400" dirty="0">
                <a:latin typeface="KoPub돋움체 Bold" panose="02020603020101020101" pitchFamily="18" charset="-127"/>
                <a:ea typeface="KoPub돋움체 Bold" panose="02020603020101020101" pitchFamily="18" charset="-127"/>
                <a:cs typeface="YDIYGO330" charset="-127"/>
              </a:rPr>
              <a:t>(2</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r>
              <a:rPr lang="ko-KR" altLang="en-US" sz="1400" dirty="0">
                <a:latin typeface="KoPub돋움체 Bold" panose="02020603020101020101" pitchFamily="18" charset="-127"/>
                <a:ea typeface="KoPub돋움체 Bold" panose="02020603020101020101" pitchFamily="18" charset="-127"/>
                <a:cs typeface="YDIYGO330" charset="-127"/>
              </a:rPr>
              <a:t> </a:t>
            </a:r>
            <a:endParaRPr lang="en-US" altLang="ko-KR" sz="1400" dirty="0">
              <a:latin typeface="KoPub돋움체 Bold" panose="02020603020101020101" pitchFamily="18" charset="-127"/>
              <a:ea typeface="KoPub돋움체 Bold" panose="02020603020101020101" pitchFamily="18" charset="-127"/>
              <a:cs typeface="YDIYGO330" charset="-127"/>
            </a:endParaRPr>
          </a:p>
          <a:p>
            <a:pPr marL="0" lvl="1" defTabSz="1279525" fontAlgn="base" latinLnBrk="0">
              <a:lnSpc>
                <a:spcPct val="150000"/>
              </a:lnSpc>
              <a:spcBef>
                <a:spcPts val="500"/>
              </a:spcBef>
              <a:spcAft>
                <a:spcPts val="100"/>
              </a:spcAft>
              <a:buClr>
                <a:srgbClr val="FCB21B"/>
              </a:buClr>
              <a:buSzPct val="100000"/>
              <a:defRPr/>
            </a:pPr>
            <a:r>
              <a:rPr lang="en-US" altLang="ko-KR" sz="1050" dirty="0">
                <a:latin typeface="KoPub돋움체 Bold" panose="02020603020101020101" pitchFamily="18" charset="-127"/>
                <a:ea typeface="KoPub돋움체 Bold" panose="02020603020101020101" pitchFamily="18" charset="-127"/>
              </a:rPr>
              <a:t>   - (</a:t>
            </a:r>
            <a:r>
              <a:rPr lang="ko-KR" altLang="en-US" sz="1050" dirty="0" err="1">
                <a:latin typeface="KoPub돋움체 Bold" panose="02020603020101020101" pitchFamily="18" charset="-127"/>
                <a:ea typeface="KoPub돋움체 Bold" panose="02020603020101020101" pitchFamily="18" charset="-127"/>
              </a:rPr>
              <a:t>국내논문</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1) </a:t>
            </a:r>
            <a:r>
              <a:rPr lang="ko-KR" altLang="en-US" sz="1050" dirty="0">
                <a:latin typeface="KoPub돋움체 Bold" panose="02020603020101020101" pitchFamily="18" charset="-127"/>
                <a:ea typeface="KoPub돋움체 Bold" panose="02020603020101020101" pitchFamily="18" charset="-127"/>
              </a:rPr>
              <a:t>윤정수 등</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레이더강우의 수문 활용 제고를 위한 실시간 품질관리 기법 제안</a:t>
            </a:r>
            <a:r>
              <a:rPr lang="en-US" altLang="ko-KR" sz="1050" dirty="0">
                <a:latin typeface="KoPub돋움체 Bold" panose="02020603020101020101" pitchFamily="18" charset="-127"/>
                <a:ea typeface="KoPub돋움체 Bold" panose="02020603020101020101" pitchFamily="18" charset="-127"/>
              </a:rPr>
              <a:t>”, 23</a:t>
            </a:r>
            <a:r>
              <a:rPr lang="ko-KR" altLang="en-US" sz="1050" dirty="0">
                <a:latin typeface="KoPub돋움체 Bold" panose="02020603020101020101" pitchFamily="18" charset="-127"/>
                <a:ea typeface="KoPub돋움체 Bold" panose="02020603020101020101" pitchFamily="18" charset="-127"/>
              </a:rPr>
              <a:t>권</a:t>
            </a:r>
            <a:r>
              <a:rPr lang="en-US" altLang="ko-KR" sz="1050" dirty="0">
                <a:latin typeface="KoPub돋움체 Bold" panose="02020603020101020101" pitchFamily="18" charset="-127"/>
                <a:ea typeface="KoPub돋움체 Bold" panose="02020603020101020101" pitchFamily="18" charset="-127"/>
              </a:rPr>
              <a:t>(6</a:t>
            </a:r>
            <a:r>
              <a:rPr lang="ko-KR" altLang="en-US" sz="1050" dirty="0">
                <a:latin typeface="KoPub돋움체 Bold" panose="02020603020101020101" pitchFamily="18" charset="-127"/>
                <a:ea typeface="KoPub돋움체 Bold" panose="02020603020101020101" pitchFamily="18" charset="-127"/>
              </a:rPr>
              <a:t>호</a:t>
            </a:r>
            <a:r>
              <a:rPr lang="en-US" altLang="ko-KR" sz="1050" dirty="0">
                <a:latin typeface="KoPub돋움체 Bold" panose="02020603020101020101" pitchFamily="18" charset="-127"/>
                <a:ea typeface="KoPub돋움체 Bold" panose="02020603020101020101" pitchFamily="18" charset="-127"/>
              </a:rPr>
              <a:t>), pp. 101-109, </a:t>
            </a:r>
            <a:r>
              <a:rPr lang="ko-KR" altLang="en-US" sz="1050" dirty="0">
                <a:latin typeface="KoPub돋움체 Bold" panose="02020603020101020101" pitchFamily="18" charset="-127"/>
                <a:ea typeface="KoPub돋움체 Bold" panose="02020603020101020101" pitchFamily="18" charset="-127"/>
              </a:rPr>
              <a:t>한국방재학회</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en-US" altLang="ko-KR" sz="1050" dirty="0">
                <a:latin typeface="KoPub돋움체 Bold" panose="02020603020101020101" pitchFamily="18" charset="-127"/>
                <a:ea typeface="KoPub돋움체 Bold" panose="02020603020101020101" pitchFamily="18" charset="-127"/>
              </a:rPr>
              <a:t>   - (</a:t>
            </a:r>
            <a:r>
              <a:rPr lang="ko-KR" altLang="en-US" sz="1050" dirty="0" err="1">
                <a:latin typeface="KoPub돋움체 Bold" panose="02020603020101020101" pitchFamily="18" charset="-127"/>
                <a:ea typeface="KoPub돋움체 Bold" panose="02020603020101020101" pitchFamily="18" charset="-127"/>
              </a:rPr>
              <a:t>국내논문</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2) </a:t>
            </a:r>
            <a:r>
              <a:rPr lang="ko-KR" altLang="en-US" sz="1050" dirty="0" err="1">
                <a:latin typeface="KoPub돋움체 Bold" panose="02020603020101020101" pitchFamily="18" charset="-127"/>
                <a:ea typeface="KoPub돋움체 Bold" panose="02020603020101020101" pitchFamily="18" charset="-127"/>
              </a:rPr>
              <a:t>황석환</a:t>
            </a:r>
            <a:r>
              <a:rPr lang="ko-KR" altLang="en-US" sz="1050" dirty="0">
                <a:latin typeface="KoPub돋움체 Bold" panose="02020603020101020101" pitchFamily="18" charset="-127"/>
                <a:ea typeface="KoPub돋움체 Bold" panose="02020603020101020101" pitchFamily="18" charset="-127"/>
              </a:rPr>
              <a:t> 등</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돌발홍수예보 선행예측시간 확보를 위한 </a:t>
            </a:r>
            <a:r>
              <a:rPr lang="ko-KR" altLang="en-US" sz="1050" dirty="0" err="1">
                <a:latin typeface="KoPub돋움체 Bold" panose="02020603020101020101" pitchFamily="18" charset="-127"/>
                <a:ea typeface="KoPub돋움체 Bold" panose="02020603020101020101" pitchFamily="18" charset="-127"/>
              </a:rPr>
              <a:t>예측강수</a:t>
            </a:r>
            <a:r>
              <a:rPr lang="ko-KR" altLang="en-US" sz="1050" dirty="0">
                <a:latin typeface="KoPub돋움체 Bold" panose="02020603020101020101" pitchFamily="18" charset="-127"/>
                <a:ea typeface="KoPub돋움체 Bold" panose="02020603020101020101" pitchFamily="18" charset="-127"/>
              </a:rPr>
              <a:t> </a:t>
            </a:r>
            <a:r>
              <a:rPr lang="ko-KR" altLang="en-US" sz="1050" dirty="0" err="1">
                <a:latin typeface="KoPub돋움체 Bold" panose="02020603020101020101" pitchFamily="18" charset="-127"/>
                <a:ea typeface="KoPub돋움체 Bold" panose="02020603020101020101" pitchFamily="18" charset="-127"/>
              </a:rPr>
              <a:t>병합기법</a:t>
            </a:r>
            <a:r>
              <a:rPr lang="ko-KR" altLang="en-US" sz="1050" dirty="0">
                <a:latin typeface="KoPub돋움체 Bold" panose="02020603020101020101" pitchFamily="18" charset="-127"/>
                <a:ea typeface="KoPub돋움체 Bold" panose="02020603020101020101" pitchFamily="18" charset="-127"/>
              </a:rPr>
              <a:t> 개발</a:t>
            </a:r>
            <a:r>
              <a:rPr lang="en-US" altLang="ko-KR" sz="1050" dirty="0">
                <a:latin typeface="KoPub돋움체 Bold" panose="02020603020101020101" pitchFamily="18" charset="-127"/>
                <a:ea typeface="KoPub돋움체 Bold" panose="02020603020101020101" pitchFamily="18" charset="-127"/>
              </a:rPr>
              <a:t>”, 25</a:t>
            </a:r>
            <a:r>
              <a:rPr lang="ko-KR" altLang="en-US" sz="1050" dirty="0">
                <a:latin typeface="KoPub돋움체 Bold" panose="02020603020101020101" pitchFamily="18" charset="-127"/>
                <a:ea typeface="KoPub돋움체 Bold" panose="02020603020101020101" pitchFamily="18" charset="-127"/>
              </a:rPr>
              <a:t>권</a:t>
            </a:r>
            <a:r>
              <a:rPr lang="en-US" altLang="ko-KR" sz="1050" dirty="0">
                <a:latin typeface="KoPub돋움체 Bold" panose="02020603020101020101" pitchFamily="18" charset="-127"/>
                <a:ea typeface="KoPub돋움체 Bold" panose="02020603020101020101" pitchFamily="18" charset="-127"/>
              </a:rPr>
              <a:t>(1</a:t>
            </a:r>
            <a:r>
              <a:rPr lang="ko-KR" altLang="en-US" sz="1050" dirty="0">
                <a:latin typeface="KoPub돋움체 Bold" panose="02020603020101020101" pitchFamily="18" charset="-127"/>
                <a:ea typeface="KoPub돋움체 Bold" panose="02020603020101020101" pitchFamily="18" charset="-127"/>
              </a:rPr>
              <a:t>호</a:t>
            </a:r>
            <a:r>
              <a:rPr lang="en-US" altLang="ko-KR" sz="1050" dirty="0">
                <a:latin typeface="KoPub돋움체 Bold" panose="02020603020101020101" pitchFamily="18" charset="-127"/>
                <a:ea typeface="KoPub돋움체 Bold" panose="02020603020101020101" pitchFamily="18" charset="-127"/>
              </a:rPr>
              <a:t>), pp. 39-48, </a:t>
            </a:r>
            <a:r>
              <a:rPr lang="ko-KR" altLang="en-US" sz="1050" dirty="0">
                <a:latin typeface="KoPub돋움체 Bold" panose="02020603020101020101" pitchFamily="18" charset="-127"/>
                <a:ea typeface="KoPub돋움체 Bold" panose="02020603020101020101" pitchFamily="18" charset="-127"/>
              </a:rPr>
              <a:t>한국방재학회</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a:t>
            </a:r>
            <a:r>
              <a:rPr lang="ko-KR" altLang="en-US" sz="1400" dirty="0" err="1">
                <a:latin typeface="KoPub돋움체 Bold" panose="02020603020101020101" pitchFamily="18" charset="-127"/>
                <a:ea typeface="KoPub돋움체 Bold" panose="02020603020101020101" pitchFamily="18" charset="-127"/>
                <a:cs typeface="YDIYGO330" charset="-127"/>
              </a:rPr>
              <a:t>저작권등록</a:t>
            </a:r>
            <a:r>
              <a:rPr lang="en-US" altLang="ko-KR" sz="1400" dirty="0">
                <a:latin typeface="KoPub돋움체 Bold" panose="02020603020101020101" pitchFamily="18" charset="-127"/>
                <a:ea typeface="KoPub돋움체 Bold" panose="02020603020101020101" pitchFamily="18" charset="-127"/>
                <a:cs typeface="YDIYGO330" charset="-127"/>
              </a:rPr>
              <a:t>(1</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endParaRPr lang="en-US" altLang="ko-KR" sz="1400" dirty="0">
              <a:solidFill>
                <a:srgbClr val="FF0000"/>
              </a:solidFill>
              <a:latin typeface="맑은 고딕" panose="020B0503020000020004" pitchFamily="50"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소프트웨어등록 </a:t>
            </a:r>
            <a:r>
              <a:rPr lang="en-US" altLang="ko-KR" sz="1050" dirty="0">
                <a:latin typeface="KoPub돋움체 Bold" panose="02020603020101020101" pitchFamily="18" charset="-127"/>
                <a:ea typeface="KoPub돋움체 Bold" panose="02020603020101020101" pitchFamily="18" charset="-127"/>
              </a:rPr>
              <a:t>1) “</a:t>
            </a:r>
            <a:r>
              <a:rPr lang="ko-KR" altLang="en-US" sz="1050" dirty="0">
                <a:latin typeface="KoPub돋움체 Bold" panose="02020603020101020101" pitchFamily="18" charset="-127"/>
                <a:ea typeface="KoPub돋움체 Bold" panose="02020603020101020101" pitchFamily="18" charset="-127"/>
              </a:rPr>
              <a:t>지상 우량계 분류 프로그램</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한국건설기술연구원</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등록번호 </a:t>
            </a:r>
            <a:r>
              <a:rPr lang="en-US" altLang="ko-KR" sz="1050" dirty="0">
                <a:latin typeface="KoPub돋움체 Bold" panose="02020603020101020101" pitchFamily="18" charset="-127"/>
                <a:ea typeface="KoPub돋움체 Bold" panose="02020603020101020101" pitchFamily="18" charset="-127"/>
              </a:rPr>
              <a:t>: C-2024-049049)</a:t>
            </a:r>
            <a:r>
              <a:rPr lang="ko-KR" altLang="en-US" sz="1050" dirty="0">
                <a:latin typeface="KoPub돋움체 Bold" panose="02020603020101020101" pitchFamily="18" charset="-127"/>
                <a:ea typeface="KoPub돋움체 Bold" panose="02020603020101020101" pitchFamily="18" charset="-127"/>
              </a:rPr>
              <a:t> </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학술발표</a:t>
            </a:r>
            <a:r>
              <a:rPr lang="en-US" altLang="ko-KR" sz="1400" dirty="0">
                <a:latin typeface="KoPub돋움체 Bold" panose="02020603020101020101" pitchFamily="18" charset="-127"/>
                <a:ea typeface="KoPub돋움체 Bold" panose="02020603020101020101" pitchFamily="18" charset="-127"/>
                <a:cs typeface="YDIYGO330" charset="-127"/>
              </a:rPr>
              <a:t>(5</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endParaRPr lang="en-US" altLang="ko-KR" sz="1400" dirty="0">
              <a:solidFill>
                <a:srgbClr val="FF0000"/>
              </a:solidFill>
              <a:latin typeface="맑은 고딕" panose="020B0503020000020004" pitchFamily="50"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err="1">
                <a:latin typeface="KoPub돋움체 Bold" panose="02020603020101020101" pitchFamily="18" charset="-127"/>
                <a:ea typeface="KoPub돋움체 Bold" panose="02020603020101020101" pitchFamily="18" charset="-127"/>
              </a:rPr>
              <a:t>국내학술</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1) “</a:t>
            </a:r>
            <a:r>
              <a:rPr lang="ko-KR" altLang="en-US" sz="1050" dirty="0">
                <a:latin typeface="KoPub돋움체 Bold" panose="02020603020101020101" pitchFamily="18" charset="-127"/>
                <a:ea typeface="KoPub돋움체 Bold" panose="02020603020101020101" pitchFamily="18" charset="-127"/>
              </a:rPr>
              <a:t>제주도 지역 특성을 반영한 홍수 모델링 기술 개발</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2023 </a:t>
            </a:r>
            <a:r>
              <a:rPr lang="ko-KR" altLang="en-US" sz="1050" dirty="0">
                <a:latin typeface="KoPub돋움체 Bold" panose="02020603020101020101" pitchFamily="18" charset="-127"/>
                <a:ea typeface="KoPub돋움체 Bold" panose="02020603020101020101" pitchFamily="18" charset="-127"/>
              </a:rPr>
              <a:t>한국농공학회 학술발표회</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err="1">
                <a:latin typeface="KoPub돋움체 Bold" panose="02020603020101020101" pitchFamily="18" charset="-127"/>
                <a:ea typeface="KoPub돋움체 Bold" panose="02020603020101020101" pitchFamily="18" charset="-127"/>
              </a:rPr>
              <a:t>국내학술</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2) “</a:t>
            </a:r>
            <a:r>
              <a:rPr lang="ko-KR" altLang="en-US" sz="1050" dirty="0">
                <a:latin typeface="KoPub돋움체 Bold" panose="02020603020101020101" pitchFamily="18" charset="-127"/>
                <a:ea typeface="KoPub돋움체 Bold" panose="02020603020101020101" pitchFamily="18" charset="-127"/>
              </a:rPr>
              <a:t>제주도 지역 특성을 반영한 강우 시나리오 및 홍수 모델링 기술 개발</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2024 </a:t>
            </a:r>
            <a:r>
              <a:rPr lang="ko-KR" altLang="en-US" sz="1050" dirty="0">
                <a:latin typeface="KoPub돋움체 Bold" panose="02020603020101020101" pitchFamily="18" charset="-127"/>
                <a:ea typeface="KoPub돋움체 Bold" panose="02020603020101020101" pitchFamily="18" charset="-127"/>
              </a:rPr>
              <a:t>한국방재학회 학술발표회 </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err="1">
                <a:latin typeface="KoPub돋움체 Bold" panose="02020603020101020101" pitchFamily="18" charset="-127"/>
                <a:ea typeface="KoPub돋움체 Bold" panose="02020603020101020101" pitchFamily="18" charset="-127"/>
              </a:rPr>
              <a:t>국내학술</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3) “</a:t>
            </a:r>
            <a:r>
              <a:rPr lang="ko-KR" altLang="en-US" sz="1050" dirty="0">
                <a:latin typeface="KoPub돋움체 Bold" panose="02020603020101020101" pitchFamily="18" charset="-127"/>
                <a:ea typeface="KoPub돋움체 Bold" panose="02020603020101020101" pitchFamily="18" charset="-127"/>
              </a:rPr>
              <a:t>제주 지역 홍수 감지를 위한 실시간 홍수 위험 정보 제공 시스템 개발</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2024 </a:t>
            </a:r>
            <a:r>
              <a:rPr lang="ko-KR" altLang="en-US" sz="1050" dirty="0">
                <a:latin typeface="KoPub돋움체 Bold" panose="02020603020101020101" pitchFamily="18" charset="-127"/>
                <a:ea typeface="KoPub돋움체 Bold" panose="02020603020101020101" pitchFamily="18" charset="-127"/>
              </a:rPr>
              <a:t>한국수자원학회 학술발표회</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err="1">
                <a:latin typeface="KoPub돋움체 Bold" panose="02020603020101020101" pitchFamily="18" charset="-127"/>
                <a:ea typeface="KoPub돋움체 Bold" panose="02020603020101020101" pitchFamily="18" charset="-127"/>
              </a:rPr>
              <a:t>국내학술</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4) “</a:t>
            </a:r>
            <a:r>
              <a:rPr lang="ko-KR" altLang="en-US" sz="1050" dirty="0">
                <a:latin typeface="KoPub돋움체 Bold" panose="02020603020101020101" pitchFamily="18" charset="-127"/>
                <a:ea typeface="KoPub돋움체 Bold" panose="02020603020101020101" pitchFamily="18" charset="-127"/>
              </a:rPr>
              <a:t>파동방정식을 활용한 공간 강우시나리오 생산 기법 제안</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KSCE 2024 </a:t>
            </a:r>
            <a:r>
              <a:rPr lang="ko-KR" altLang="en-US" sz="1050" dirty="0">
                <a:latin typeface="KoPub돋움체 Bold" panose="02020603020101020101" pitchFamily="18" charset="-127"/>
                <a:ea typeface="KoPub돋움체 Bold" panose="02020603020101020101" pitchFamily="18" charset="-127"/>
              </a:rPr>
              <a:t>컨벤션</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err="1">
                <a:latin typeface="KoPub돋움체 Bold" panose="02020603020101020101" pitchFamily="18" charset="-127"/>
                <a:ea typeface="KoPub돋움체 Bold" panose="02020603020101020101" pitchFamily="18" charset="-127"/>
              </a:rPr>
              <a:t>국외학술</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5) “Development real-time flood modelling technique reflecting regional characteristics of </a:t>
            </a:r>
            <a:r>
              <a:rPr lang="en-US" altLang="ko-KR" sz="1050" dirty="0" err="1">
                <a:latin typeface="KoPub돋움체 Bold" panose="02020603020101020101" pitchFamily="18" charset="-127"/>
                <a:ea typeface="KoPub돋움체 Bold" panose="02020603020101020101" pitchFamily="18" charset="-127"/>
              </a:rPr>
              <a:t>Jeju</a:t>
            </a:r>
            <a:r>
              <a:rPr lang="en-US" altLang="ko-KR" sz="1050" dirty="0">
                <a:latin typeface="KoPub돋움체 Bold" panose="02020603020101020101" pitchFamily="18" charset="-127"/>
                <a:ea typeface="KoPub돋움체 Bold" panose="02020603020101020101" pitchFamily="18" charset="-127"/>
              </a:rPr>
              <a:t> Island”,</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EGU 2024</a:t>
            </a:r>
            <a:r>
              <a:rPr lang="ko-KR" altLang="en-US" sz="1050" dirty="0">
                <a:latin typeface="KoPub돋움체 Bold" panose="02020603020101020101" pitchFamily="18" charset="-127"/>
                <a:ea typeface="KoPub돋움체 Bold" panose="02020603020101020101" pitchFamily="18" charset="-127"/>
              </a:rPr>
              <a:t>  </a:t>
            </a:r>
            <a:endParaRPr lang="en-US" altLang="ko-KR" sz="1050" dirty="0">
              <a:latin typeface="KoPub돋움체 Bold" panose="02020603020101020101" pitchFamily="18" charset="-127"/>
              <a:ea typeface="KoPub돋움체 Bold" panose="02020603020101020101" pitchFamily="18" charset="-127"/>
            </a:endParaRPr>
          </a:p>
          <a:p>
            <a:pPr marL="180000" lvl="1" indent="-180000" defTabSz="1279525" fontAlgn="base" latinLnBrk="0">
              <a:lnSpc>
                <a:spcPct val="150000"/>
              </a:lnSpc>
              <a:spcBef>
                <a:spcPts val="500"/>
              </a:spcBef>
              <a:spcAft>
                <a:spcPts val="100"/>
              </a:spcAft>
              <a:buClr>
                <a:srgbClr val="FCB21B"/>
              </a:buClr>
              <a:buSzPct val="100000"/>
              <a:defRPr/>
            </a:pP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endParaRPr lang="en-US" altLang="ko-KR" sz="1050" dirty="0">
              <a:latin typeface="KoPub돋움체 Bold" panose="02020603020101020101" pitchFamily="18" charset="-127"/>
              <a:ea typeface="KoPub돋움체 Bold" panose="02020603020101020101" pitchFamily="18" charset="-127"/>
            </a:endParaRPr>
          </a:p>
          <a:p>
            <a:pPr marL="180000" lvl="1" indent="-180000" defTabSz="1279525" fontAlgn="base" latinLnBrk="0">
              <a:lnSpc>
                <a:spcPct val="150000"/>
              </a:lnSpc>
              <a:spcBef>
                <a:spcPts val="500"/>
              </a:spcBef>
              <a:spcAft>
                <a:spcPts val="100"/>
              </a:spcAft>
              <a:buClr>
                <a:srgbClr val="FCB21B"/>
              </a:buClr>
              <a:buSzPct val="100000"/>
              <a:defRPr/>
            </a:pPr>
            <a:endParaRPr lang="en-US" altLang="ko-KR" sz="1050" dirty="0">
              <a:latin typeface="KoPub돋움체 Bold" panose="02020603020101020101" pitchFamily="18" charset="-127"/>
              <a:ea typeface="KoPub돋움체 Bold" panose="02020603020101020101" pitchFamily="18" charset="-127"/>
            </a:endParaRPr>
          </a:p>
        </p:txBody>
      </p:sp>
      <p:sp>
        <p:nvSpPr>
          <p:cNvPr id="23" name="Rectangle 1">
            <a:extLst>
              <a:ext uri="{FF2B5EF4-FFF2-40B4-BE49-F238E27FC236}">
                <a16:creationId xmlns:a16="http://schemas.microsoft.com/office/drawing/2014/main" id="{16058E37-D51F-4B97-9957-2F948196E533}"/>
              </a:ext>
            </a:extLst>
          </p:cNvPr>
          <p:cNvSpPr/>
          <p:nvPr/>
        </p:nvSpPr>
        <p:spPr>
          <a:xfrm>
            <a:off x="7048065" y="940735"/>
            <a:ext cx="1944216"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a:t>건설연</a:t>
            </a:r>
            <a:endParaRPr lang="en-GB" dirty="0"/>
          </a:p>
        </p:txBody>
      </p:sp>
    </p:spTree>
    <p:extLst>
      <p:ext uri="{BB962C8B-B14F-4D97-AF65-F5344CB8AC3E}">
        <p14:creationId xmlns:p14="http://schemas.microsoft.com/office/powerpoint/2010/main" val="2867703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45</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pic>
        <p:nvPicPr>
          <p:cNvPr id="4" name="그림 3"/>
          <p:cNvPicPr>
            <a:picLocks noChangeAspect="1"/>
          </p:cNvPicPr>
          <p:nvPr/>
        </p:nvPicPr>
        <p:blipFill>
          <a:blip r:embed="rId4"/>
          <a:stretch>
            <a:fillRect/>
          </a:stretch>
        </p:blipFill>
        <p:spPr>
          <a:xfrm>
            <a:off x="650367" y="1323317"/>
            <a:ext cx="3744416" cy="5258702"/>
          </a:xfrm>
          <a:prstGeom prst="rect">
            <a:avLst/>
          </a:prstGeom>
        </p:spPr>
      </p:pic>
      <p:pic>
        <p:nvPicPr>
          <p:cNvPr id="5" name="그림 4"/>
          <p:cNvPicPr>
            <a:picLocks noChangeAspect="1"/>
          </p:cNvPicPr>
          <p:nvPr/>
        </p:nvPicPr>
        <p:blipFill>
          <a:blip r:embed="rId5"/>
          <a:stretch>
            <a:fillRect/>
          </a:stretch>
        </p:blipFill>
        <p:spPr>
          <a:xfrm>
            <a:off x="4572000" y="1200886"/>
            <a:ext cx="3744416" cy="5340474"/>
          </a:xfrm>
          <a:prstGeom prst="rect">
            <a:avLst/>
          </a:prstGeom>
        </p:spPr>
      </p:pic>
      <p:sp>
        <p:nvSpPr>
          <p:cNvPr id="22" name="직사각형 21"/>
          <p:cNvSpPr/>
          <p:nvPr/>
        </p:nvSpPr>
        <p:spPr>
          <a:xfrm>
            <a:off x="250825" y="899428"/>
            <a:ext cx="1561646" cy="369332"/>
          </a:xfrm>
          <a:prstGeom prst="rect">
            <a:avLst/>
          </a:prstGeom>
        </p:spPr>
        <p:txBody>
          <a:bodyPr wrap="none">
            <a:spAutoFit/>
          </a:bodyPr>
          <a:lstStyle/>
          <a:p>
            <a:r>
              <a:rPr lang="ko-KR" altLang="en-US" dirty="0"/>
              <a:t>● </a:t>
            </a:r>
            <a:r>
              <a:rPr lang="ko-KR" altLang="en-US" dirty="0" err="1"/>
              <a:t>국내논문</a:t>
            </a:r>
            <a:r>
              <a:rPr lang="ko-KR" altLang="en-US" dirty="0"/>
              <a:t> </a:t>
            </a:r>
            <a:r>
              <a:rPr lang="en-US" altLang="ko-KR" dirty="0"/>
              <a:t>1</a:t>
            </a:r>
            <a:endParaRPr lang="ko-KR" altLang="en-US" dirty="0"/>
          </a:p>
        </p:txBody>
      </p:sp>
      <p:sp>
        <p:nvSpPr>
          <p:cNvPr id="23" name="직사각형 22"/>
          <p:cNvSpPr/>
          <p:nvPr/>
        </p:nvSpPr>
        <p:spPr>
          <a:xfrm>
            <a:off x="6444208" y="3375670"/>
            <a:ext cx="1940576" cy="701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68710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46</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pic>
        <p:nvPicPr>
          <p:cNvPr id="3" name="그림 2"/>
          <p:cNvPicPr>
            <a:picLocks noChangeAspect="1"/>
          </p:cNvPicPr>
          <p:nvPr/>
        </p:nvPicPr>
        <p:blipFill>
          <a:blip r:embed="rId4"/>
          <a:stretch>
            <a:fillRect/>
          </a:stretch>
        </p:blipFill>
        <p:spPr>
          <a:xfrm>
            <a:off x="4425549" y="1151735"/>
            <a:ext cx="3818859" cy="5439681"/>
          </a:xfrm>
          <a:prstGeom prst="rect">
            <a:avLst/>
          </a:prstGeom>
        </p:spPr>
      </p:pic>
      <p:pic>
        <p:nvPicPr>
          <p:cNvPr id="4" name="그림 3"/>
          <p:cNvPicPr>
            <a:picLocks noChangeAspect="1"/>
          </p:cNvPicPr>
          <p:nvPr/>
        </p:nvPicPr>
        <p:blipFill>
          <a:blip r:embed="rId5"/>
          <a:stretch>
            <a:fillRect/>
          </a:stretch>
        </p:blipFill>
        <p:spPr>
          <a:xfrm>
            <a:off x="575895" y="1264084"/>
            <a:ext cx="3730528" cy="5326060"/>
          </a:xfrm>
          <a:prstGeom prst="rect">
            <a:avLst/>
          </a:prstGeom>
        </p:spPr>
      </p:pic>
      <p:sp>
        <p:nvSpPr>
          <p:cNvPr id="23" name="직사각형 22"/>
          <p:cNvSpPr/>
          <p:nvPr/>
        </p:nvSpPr>
        <p:spPr>
          <a:xfrm>
            <a:off x="250825" y="899428"/>
            <a:ext cx="1561646" cy="369332"/>
          </a:xfrm>
          <a:prstGeom prst="rect">
            <a:avLst/>
          </a:prstGeom>
        </p:spPr>
        <p:txBody>
          <a:bodyPr wrap="none">
            <a:spAutoFit/>
          </a:bodyPr>
          <a:lstStyle/>
          <a:p>
            <a:r>
              <a:rPr lang="ko-KR" altLang="en-US" dirty="0"/>
              <a:t>● </a:t>
            </a:r>
            <a:r>
              <a:rPr lang="ko-KR" altLang="en-US" dirty="0" err="1"/>
              <a:t>국내논문</a:t>
            </a:r>
            <a:r>
              <a:rPr lang="ko-KR" altLang="en-US" dirty="0"/>
              <a:t> </a:t>
            </a:r>
            <a:r>
              <a:rPr lang="en-US" altLang="ko-KR" dirty="0"/>
              <a:t>2</a:t>
            </a:r>
            <a:endParaRPr lang="ko-KR" altLang="en-US" dirty="0"/>
          </a:p>
        </p:txBody>
      </p:sp>
      <p:sp>
        <p:nvSpPr>
          <p:cNvPr id="24" name="직사각형 23"/>
          <p:cNvSpPr/>
          <p:nvPr/>
        </p:nvSpPr>
        <p:spPr>
          <a:xfrm>
            <a:off x="4390228" y="1484784"/>
            <a:ext cx="1940576" cy="648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55854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47</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pic>
        <p:nvPicPr>
          <p:cNvPr id="2" name="그림 1"/>
          <p:cNvPicPr>
            <a:picLocks noChangeAspect="1"/>
          </p:cNvPicPr>
          <p:nvPr/>
        </p:nvPicPr>
        <p:blipFill>
          <a:blip r:embed="rId4"/>
          <a:stretch>
            <a:fillRect/>
          </a:stretch>
        </p:blipFill>
        <p:spPr>
          <a:xfrm>
            <a:off x="2555429" y="1256355"/>
            <a:ext cx="3775376" cy="5322266"/>
          </a:xfrm>
          <a:prstGeom prst="rect">
            <a:avLst/>
          </a:prstGeom>
        </p:spPr>
      </p:pic>
      <p:sp>
        <p:nvSpPr>
          <p:cNvPr id="22" name="직사각형 21"/>
          <p:cNvSpPr/>
          <p:nvPr/>
        </p:nvSpPr>
        <p:spPr>
          <a:xfrm>
            <a:off x="250825" y="899428"/>
            <a:ext cx="2307042" cy="369332"/>
          </a:xfrm>
          <a:prstGeom prst="rect">
            <a:avLst/>
          </a:prstGeom>
        </p:spPr>
        <p:txBody>
          <a:bodyPr wrap="none">
            <a:spAutoFit/>
          </a:bodyPr>
          <a:lstStyle/>
          <a:p>
            <a:r>
              <a:rPr lang="ko-KR" altLang="en-US" dirty="0"/>
              <a:t>● 소프트웨어 등록 </a:t>
            </a:r>
            <a:r>
              <a:rPr lang="en-US" altLang="ko-KR" dirty="0"/>
              <a:t>1</a:t>
            </a:r>
            <a:endParaRPr lang="ko-KR" altLang="en-US" dirty="0"/>
          </a:p>
        </p:txBody>
      </p:sp>
    </p:spTree>
    <p:extLst>
      <p:ext uri="{BB962C8B-B14F-4D97-AF65-F5344CB8AC3E}">
        <p14:creationId xmlns:p14="http://schemas.microsoft.com/office/powerpoint/2010/main" val="2934366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48</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p:cNvSpPr/>
          <p:nvPr/>
        </p:nvSpPr>
        <p:spPr>
          <a:xfrm>
            <a:off x="250825" y="899428"/>
            <a:ext cx="1561646" cy="369332"/>
          </a:xfrm>
          <a:prstGeom prst="rect">
            <a:avLst/>
          </a:prstGeom>
        </p:spPr>
        <p:txBody>
          <a:bodyPr wrap="none">
            <a:spAutoFit/>
          </a:bodyPr>
          <a:lstStyle/>
          <a:p>
            <a:r>
              <a:rPr lang="ko-KR" altLang="en-US" dirty="0"/>
              <a:t>● </a:t>
            </a:r>
            <a:r>
              <a:rPr lang="ko-KR" altLang="en-US" dirty="0" err="1"/>
              <a:t>국내학술</a:t>
            </a:r>
            <a:r>
              <a:rPr lang="ko-KR" altLang="en-US" dirty="0"/>
              <a:t> </a:t>
            </a:r>
            <a:r>
              <a:rPr lang="en-US" altLang="ko-KR" dirty="0"/>
              <a:t>1</a:t>
            </a:r>
            <a:endParaRPr lang="ko-KR" altLang="en-US" dirty="0"/>
          </a:p>
        </p:txBody>
      </p:sp>
      <p:pic>
        <p:nvPicPr>
          <p:cNvPr id="3" name="그림 2"/>
          <p:cNvPicPr>
            <a:picLocks noChangeAspect="1"/>
          </p:cNvPicPr>
          <p:nvPr/>
        </p:nvPicPr>
        <p:blipFill>
          <a:blip r:embed="rId4"/>
          <a:stretch>
            <a:fillRect/>
          </a:stretch>
        </p:blipFill>
        <p:spPr>
          <a:xfrm>
            <a:off x="690274" y="1268760"/>
            <a:ext cx="3881726" cy="5320853"/>
          </a:xfrm>
          <a:prstGeom prst="rect">
            <a:avLst/>
          </a:prstGeom>
        </p:spPr>
      </p:pic>
      <p:pic>
        <p:nvPicPr>
          <p:cNvPr id="4" name="그림 3"/>
          <p:cNvPicPr>
            <a:picLocks noChangeAspect="1"/>
          </p:cNvPicPr>
          <p:nvPr/>
        </p:nvPicPr>
        <p:blipFill>
          <a:blip r:embed="rId5"/>
          <a:stretch>
            <a:fillRect/>
          </a:stretch>
        </p:blipFill>
        <p:spPr>
          <a:xfrm>
            <a:off x="4853340" y="945108"/>
            <a:ext cx="3897656" cy="5644505"/>
          </a:xfrm>
          <a:prstGeom prst="rect">
            <a:avLst/>
          </a:prstGeom>
        </p:spPr>
      </p:pic>
      <p:sp>
        <p:nvSpPr>
          <p:cNvPr id="5" name="직사각형 4"/>
          <p:cNvSpPr/>
          <p:nvPr/>
        </p:nvSpPr>
        <p:spPr>
          <a:xfrm>
            <a:off x="5017936" y="5157192"/>
            <a:ext cx="3514504"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98064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49</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p:cNvSpPr/>
          <p:nvPr/>
        </p:nvSpPr>
        <p:spPr>
          <a:xfrm>
            <a:off x="250825" y="899428"/>
            <a:ext cx="1561646" cy="369332"/>
          </a:xfrm>
          <a:prstGeom prst="rect">
            <a:avLst/>
          </a:prstGeom>
        </p:spPr>
        <p:txBody>
          <a:bodyPr wrap="none">
            <a:spAutoFit/>
          </a:bodyPr>
          <a:lstStyle/>
          <a:p>
            <a:r>
              <a:rPr lang="ko-KR" altLang="en-US" dirty="0"/>
              <a:t>● </a:t>
            </a:r>
            <a:r>
              <a:rPr lang="ko-KR" altLang="en-US" dirty="0" err="1"/>
              <a:t>국내학술</a:t>
            </a:r>
            <a:r>
              <a:rPr lang="ko-KR" altLang="en-US" dirty="0"/>
              <a:t> </a:t>
            </a:r>
            <a:r>
              <a:rPr lang="en-US" altLang="ko-KR" dirty="0"/>
              <a:t>2</a:t>
            </a:r>
            <a:endParaRPr lang="ko-KR" altLang="en-US" dirty="0"/>
          </a:p>
        </p:txBody>
      </p:sp>
      <p:pic>
        <p:nvPicPr>
          <p:cNvPr id="2" name="그림 1"/>
          <p:cNvPicPr>
            <a:picLocks noChangeAspect="1"/>
          </p:cNvPicPr>
          <p:nvPr/>
        </p:nvPicPr>
        <p:blipFill>
          <a:blip r:embed="rId4"/>
          <a:stretch>
            <a:fillRect/>
          </a:stretch>
        </p:blipFill>
        <p:spPr>
          <a:xfrm>
            <a:off x="611560" y="1262894"/>
            <a:ext cx="3744416" cy="5272310"/>
          </a:xfrm>
          <a:prstGeom prst="rect">
            <a:avLst/>
          </a:prstGeom>
        </p:spPr>
      </p:pic>
      <p:pic>
        <p:nvPicPr>
          <p:cNvPr id="6" name="그림 5"/>
          <p:cNvPicPr>
            <a:picLocks noChangeAspect="1"/>
          </p:cNvPicPr>
          <p:nvPr/>
        </p:nvPicPr>
        <p:blipFill>
          <a:blip r:embed="rId5"/>
          <a:stretch>
            <a:fillRect/>
          </a:stretch>
        </p:blipFill>
        <p:spPr>
          <a:xfrm>
            <a:off x="4499375" y="1233513"/>
            <a:ext cx="3457001" cy="5367929"/>
          </a:xfrm>
          <a:prstGeom prst="rect">
            <a:avLst/>
          </a:prstGeom>
        </p:spPr>
      </p:pic>
      <p:sp>
        <p:nvSpPr>
          <p:cNvPr id="23" name="직사각형 22"/>
          <p:cNvSpPr/>
          <p:nvPr/>
        </p:nvSpPr>
        <p:spPr>
          <a:xfrm>
            <a:off x="5292080" y="3212976"/>
            <a:ext cx="194421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306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그룹 33">
            <a:extLst>
              <a:ext uri="{FF2B5EF4-FFF2-40B4-BE49-F238E27FC236}">
                <a16:creationId xmlns:a16="http://schemas.microsoft.com/office/drawing/2014/main" id="{4B95A0DA-644F-4BFA-9447-BF789A5E384B}"/>
              </a:ext>
            </a:extLst>
          </p:cNvPr>
          <p:cNvGrpSpPr/>
          <p:nvPr/>
        </p:nvGrpSpPr>
        <p:grpSpPr>
          <a:xfrm>
            <a:off x="4362994" y="2062783"/>
            <a:ext cx="4713292" cy="943021"/>
            <a:chOff x="4362994" y="773914"/>
            <a:chExt cx="4713292" cy="943021"/>
          </a:xfrm>
        </p:grpSpPr>
        <p:grpSp>
          <p:nvGrpSpPr>
            <p:cNvPr id="17" name="그룹 16">
              <a:extLst>
                <a:ext uri="{FF2B5EF4-FFF2-40B4-BE49-F238E27FC236}">
                  <a16:creationId xmlns:a16="http://schemas.microsoft.com/office/drawing/2014/main" id="{E59F325F-3C38-4B15-B34B-4C69F37F6EDE}"/>
                </a:ext>
              </a:extLst>
            </p:cNvPr>
            <p:cNvGrpSpPr/>
            <p:nvPr/>
          </p:nvGrpSpPr>
          <p:grpSpPr>
            <a:xfrm>
              <a:off x="4362994" y="773914"/>
              <a:ext cx="4713292" cy="943021"/>
              <a:chOff x="60960" y="3543240"/>
              <a:chExt cx="9233040" cy="1847319"/>
            </a:xfrm>
          </p:grpSpPr>
          <p:pic>
            <p:nvPicPr>
              <p:cNvPr id="7" name="그림 6">
                <a:extLst>
                  <a:ext uri="{FF2B5EF4-FFF2-40B4-BE49-F238E27FC236}">
                    <a16:creationId xmlns:a16="http://schemas.microsoft.com/office/drawing/2014/main" id="{5DB552F0-E95A-4558-8B6C-3D5BF6B34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00" y="3576970"/>
                <a:ext cx="9144000" cy="1813589"/>
              </a:xfrm>
              <a:prstGeom prst="rect">
                <a:avLst/>
              </a:prstGeom>
            </p:spPr>
          </p:pic>
          <p:pic>
            <p:nvPicPr>
              <p:cNvPr id="4" name="그림 3">
                <a:extLst>
                  <a:ext uri="{FF2B5EF4-FFF2-40B4-BE49-F238E27FC236}">
                    <a16:creationId xmlns:a16="http://schemas.microsoft.com/office/drawing/2014/main" id="{12ED2395-4F82-4052-86EB-B9812470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3543240"/>
                <a:ext cx="1818321" cy="1293691"/>
              </a:xfrm>
              <a:prstGeom prst="rect">
                <a:avLst/>
              </a:prstGeom>
            </p:spPr>
          </p:pic>
        </p:grpSp>
        <p:sp>
          <p:nvSpPr>
            <p:cNvPr id="41" name="TextBox 40">
              <a:extLst>
                <a:ext uri="{FF2B5EF4-FFF2-40B4-BE49-F238E27FC236}">
                  <a16:creationId xmlns:a16="http://schemas.microsoft.com/office/drawing/2014/main" id="{5D88A726-1B83-448D-B614-ED85DFB5790A}"/>
                </a:ext>
              </a:extLst>
            </p:cNvPr>
            <p:cNvSpPr txBox="1"/>
            <p:nvPr/>
          </p:nvSpPr>
          <p:spPr>
            <a:xfrm>
              <a:off x="4537167" y="844476"/>
              <a:ext cx="592182" cy="523220"/>
            </a:xfrm>
            <a:prstGeom prst="rect">
              <a:avLst/>
            </a:prstGeom>
            <a:noFill/>
          </p:spPr>
          <p:txBody>
            <a:bodyPr wrap="square" rtlCol="0">
              <a:spAutoFit/>
            </a:bodyPr>
            <a:lstStyle/>
            <a:p>
              <a:pPr algn="ctr"/>
              <a:r>
                <a:rPr lang="en-US" altLang="ko-KR" sz="2800" dirty="0">
                  <a:solidFill>
                    <a:schemeClr val="bg1"/>
                  </a:solidFill>
                  <a:latin typeface="KoPub바탕체 Bold" panose="00000800000000000000" pitchFamily="2" charset="-127"/>
                  <a:ea typeface="KoPub바탕체 Bold" panose="00000800000000000000" pitchFamily="2" charset="-127"/>
                </a:rPr>
                <a:t>Ⅰ</a:t>
              </a:r>
              <a:endParaRPr lang="ko-KR" altLang="en-US" sz="2800" dirty="0">
                <a:solidFill>
                  <a:schemeClr val="bg1"/>
                </a:solidFill>
                <a:latin typeface="KoPub바탕체 Bold" panose="00000800000000000000" pitchFamily="2" charset="-127"/>
                <a:ea typeface="KoPub바탕체 Bold" panose="00000800000000000000" pitchFamily="2" charset="-127"/>
              </a:endParaRPr>
            </a:p>
          </p:txBody>
        </p:sp>
        <p:sp>
          <p:nvSpPr>
            <p:cNvPr id="42" name="TextBox 41">
              <a:extLst>
                <a:ext uri="{FF2B5EF4-FFF2-40B4-BE49-F238E27FC236}">
                  <a16:creationId xmlns:a16="http://schemas.microsoft.com/office/drawing/2014/main" id="{2AD28A51-684D-4E15-A7E7-756FDF87C475}"/>
                </a:ext>
              </a:extLst>
            </p:cNvPr>
            <p:cNvSpPr txBox="1"/>
            <p:nvPr/>
          </p:nvSpPr>
          <p:spPr>
            <a:xfrm>
              <a:off x="5403669" y="906031"/>
              <a:ext cx="2868009"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연구배경 및 필요성</a:t>
              </a:r>
            </a:p>
          </p:txBody>
        </p:sp>
      </p:grpSp>
      <p:sp>
        <p:nvSpPr>
          <p:cNvPr id="15" name="TextBox 14">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a:t>
            </a:r>
            <a:r>
              <a:rPr lang="ko-KR" altLang="en-US" sz="2000" spc="-150" dirty="0">
                <a:solidFill>
                  <a:srgbClr val="3C83C5"/>
                </a:solidFill>
                <a:latin typeface="KoPub돋움체 Bold" panose="02020603020101020101" pitchFamily="18" charset="-127"/>
                <a:ea typeface="KoPub돋움체 Bold" panose="02020603020101020101" pitchFamily="18" charset="-127"/>
              </a:rPr>
              <a:t>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 </a:t>
            </a:r>
            <a:r>
              <a:rPr lang="ko-KR" altLang="en-US" spc="-150" dirty="0">
                <a:solidFill>
                  <a:srgbClr val="3C83C5"/>
                </a:solidFill>
                <a:latin typeface="KoPub돋움체 Bold" panose="02020603020101020101" pitchFamily="18" charset="-127"/>
                <a:ea typeface="KoPub돋움체 Bold" panose="02020603020101020101" pitchFamily="18" charset="-127"/>
              </a:rPr>
              <a:t>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16" name="그룹 15">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18" name="직선 연결선 17">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3625951" cy="6858000"/>
          </a:xfrm>
          <a:prstGeom prst="rect">
            <a:avLst/>
          </a:prstGeom>
        </p:spPr>
      </p:pic>
    </p:spTree>
    <p:extLst>
      <p:ext uri="{BB962C8B-B14F-4D97-AF65-F5344CB8AC3E}">
        <p14:creationId xmlns:p14="http://schemas.microsoft.com/office/powerpoint/2010/main" val="2743409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50</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p:cNvSpPr/>
          <p:nvPr/>
        </p:nvSpPr>
        <p:spPr>
          <a:xfrm>
            <a:off x="250825" y="899428"/>
            <a:ext cx="1561646" cy="369332"/>
          </a:xfrm>
          <a:prstGeom prst="rect">
            <a:avLst/>
          </a:prstGeom>
        </p:spPr>
        <p:txBody>
          <a:bodyPr wrap="none">
            <a:spAutoFit/>
          </a:bodyPr>
          <a:lstStyle/>
          <a:p>
            <a:r>
              <a:rPr lang="ko-KR" altLang="en-US" dirty="0"/>
              <a:t>● </a:t>
            </a:r>
            <a:r>
              <a:rPr lang="ko-KR" altLang="en-US" dirty="0" err="1"/>
              <a:t>국내학술</a:t>
            </a:r>
            <a:r>
              <a:rPr lang="ko-KR" altLang="en-US" dirty="0"/>
              <a:t> </a:t>
            </a:r>
            <a:r>
              <a:rPr lang="en-US" altLang="ko-KR" dirty="0"/>
              <a:t>3</a:t>
            </a:r>
            <a:endParaRPr lang="ko-KR" altLang="en-US" dirty="0"/>
          </a:p>
        </p:txBody>
      </p:sp>
      <p:pic>
        <p:nvPicPr>
          <p:cNvPr id="3" name="그림 2"/>
          <p:cNvPicPr>
            <a:picLocks noChangeAspect="1"/>
          </p:cNvPicPr>
          <p:nvPr/>
        </p:nvPicPr>
        <p:blipFill>
          <a:blip r:embed="rId4"/>
          <a:stretch>
            <a:fillRect/>
          </a:stretch>
        </p:blipFill>
        <p:spPr>
          <a:xfrm>
            <a:off x="827584" y="1258854"/>
            <a:ext cx="3631048" cy="5323408"/>
          </a:xfrm>
          <a:prstGeom prst="rect">
            <a:avLst/>
          </a:prstGeom>
        </p:spPr>
      </p:pic>
      <p:pic>
        <p:nvPicPr>
          <p:cNvPr id="4" name="그림 3"/>
          <p:cNvPicPr>
            <a:picLocks noChangeAspect="1"/>
          </p:cNvPicPr>
          <p:nvPr/>
        </p:nvPicPr>
        <p:blipFill>
          <a:blip r:embed="rId5"/>
          <a:stretch>
            <a:fillRect/>
          </a:stretch>
        </p:blipFill>
        <p:spPr>
          <a:xfrm>
            <a:off x="4709052" y="1258855"/>
            <a:ext cx="3186353" cy="5282506"/>
          </a:xfrm>
          <a:prstGeom prst="rect">
            <a:avLst/>
          </a:prstGeom>
        </p:spPr>
      </p:pic>
      <p:sp>
        <p:nvSpPr>
          <p:cNvPr id="24" name="직사각형 23"/>
          <p:cNvSpPr/>
          <p:nvPr/>
        </p:nvSpPr>
        <p:spPr>
          <a:xfrm>
            <a:off x="4691704" y="4005064"/>
            <a:ext cx="2976639"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77606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51</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p:cNvSpPr/>
          <p:nvPr/>
        </p:nvSpPr>
        <p:spPr>
          <a:xfrm>
            <a:off x="250825" y="899428"/>
            <a:ext cx="1561646" cy="369332"/>
          </a:xfrm>
          <a:prstGeom prst="rect">
            <a:avLst/>
          </a:prstGeom>
        </p:spPr>
        <p:txBody>
          <a:bodyPr wrap="none">
            <a:spAutoFit/>
          </a:bodyPr>
          <a:lstStyle/>
          <a:p>
            <a:r>
              <a:rPr lang="ko-KR" altLang="en-US" dirty="0"/>
              <a:t>● </a:t>
            </a:r>
            <a:r>
              <a:rPr lang="ko-KR" altLang="en-US" dirty="0" err="1"/>
              <a:t>국내학술</a:t>
            </a:r>
            <a:r>
              <a:rPr lang="ko-KR" altLang="en-US" dirty="0"/>
              <a:t> </a:t>
            </a:r>
            <a:r>
              <a:rPr lang="en-US" altLang="ko-KR" dirty="0"/>
              <a:t>4</a:t>
            </a:r>
            <a:endParaRPr lang="ko-KR" altLang="en-US" dirty="0"/>
          </a:p>
        </p:txBody>
      </p:sp>
      <p:pic>
        <p:nvPicPr>
          <p:cNvPr id="2" name="그림 1"/>
          <p:cNvPicPr>
            <a:picLocks noChangeAspect="1"/>
          </p:cNvPicPr>
          <p:nvPr/>
        </p:nvPicPr>
        <p:blipFill>
          <a:blip r:embed="rId4"/>
          <a:stretch>
            <a:fillRect/>
          </a:stretch>
        </p:blipFill>
        <p:spPr>
          <a:xfrm>
            <a:off x="755576" y="1251372"/>
            <a:ext cx="3816424" cy="5289988"/>
          </a:xfrm>
          <a:prstGeom prst="rect">
            <a:avLst/>
          </a:prstGeom>
        </p:spPr>
      </p:pic>
      <p:pic>
        <p:nvPicPr>
          <p:cNvPr id="5" name="그림 4"/>
          <p:cNvPicPr>
            <a:picLocks noChangeAspect="1"/>
          </p:cNvPicPr>
          <p:nvPr/>
        </p:nvPicPr>
        <p:blipFill>
          <a:blip r:embed="rId5"/>
          <a:stretch>
            <a:fillRect/>
          </a:stretch>
        </p:blipFill>
        <p:spPr>
          <a:xfrm>
            <a:off x="4699387" y="1241467"/>
            <a:ext cx="3689037" cy="5255830"/>
          </a:xfrm>
          <a:prstGeom prst="rect">
            <a:avLst/>
          </a:prstGeom>
        </p:spPr>
      </p:pic>
      <p:sp>
        <p:nvSpPr>
          <p:cNvPr id="23" name="직사각형 22"/>
          <p:cNvSpPr/>
          <p:nvPr/>
        </p:nvSpPr>
        <p:spPr>
          <a:xfrm>
            <a:off x="4776658" y="4725144"/>
            <a:ext cx="3539758"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43179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52</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p:cNvSpPr/>
          <p:nvPr/>
        </p:nvSpPr>
        <p:spPr>
          <a:xfrm>
            <a:off x="250825" y="899428"/>
            <a:ext cx="1561646" cy="369332"/>
          </a:xfrm>
          <a:prstGeom prst="rect">
            <a:avLst/>
          </a:prstGeom>
        </p:spPr>
        <p:txBody>
          <a:bodyPr wrap="none">
            <a:spAutoFit/>
          </a:bodyPr>
          <a:lstStyle/>
          <a:p>
            <a:r>
              <a:rPr lang="ko-KR" altLang="en-US" dirty="0"/>
              <a:t>● </a:t>
            </a:r>
            <a:r>
              <a:rPr lang="ko-KR" altLang="en-US" dirty="0" err="1"/>
              <a:t>국외학술</a:t>
            </a:r>
            <a:r>
              <a:rPr lang="ko-KR" altLang="en-US" dirty="0"/>
              <a:t> </a:t>
            </a:r>
            <a:r>
              <a:rPr lang="en-US" altLang="ko-KR" dirty="0"/>
              <a:t>5</a:t>
            </a:r>
            <a:endParaRPr lang="ko-KR" altLang="en-US" dirty="0"/>
          </a:p>
        </p:txBody>
      </p:sp>
      <p:pic>
        <p:nvPicPr>
          <p:cNvPr id="3" name="그림 2"/>
          <p:cNvPicPr>
            <a:picLocks noChangeAspect="1"/>
          </p:cNvPicPr>
          <p:nvPr/>
        </p:nvPicPr>
        <p:blipFill>
          <a:blip r:embed="rId4"/>
          <a:stretch>
            <a:fillRect/>
          </a:stretch>
        </p:blipFill>
        <p:spPr>
          <a:xfrm>
            <a:off x="250825" y="1536113"/>
            <a:ext cx="4375904" cy="4589512"/>
          </a:xfrm>
          <a:prstGeom prst="rect">
            <a:avLst/>
          </a:prstGeom>
        </p:spPr>
      </p:pic>
      <p:sp>
        <p:nvSpPr>
          <p:cNvPr id="4" name="Rectangle 2"/>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pic>
        <p:nvPicPr>
          <p:cNvPr id="1025" name="_x864678512" descr="EMB0000645c23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6203" y="3296504"/>
            <a:ext cx="2246594" cy="33726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7" name="_x864676672" descr="EMB0000645c23eb"/>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78860" y="1778462"/>
            <a:ext cx="4206745" cy="2293134"/>
          </a:xfrm>
          <a:prstGeom prst="rect">
            <a:avLst/>
          </a:prstGeom>
          <a:noFill/>
          <a:extLst>
            <a:ext uri="{909E8E84-426E-40DD-AFC4-6F175D3DCCD1}">
              <a14:hiddenFill xmlns:a14="http://schemas.microsoft.com/office/drawing/2010/main">
                <a:solidFill>
                  <a:srgbClr val="FFFFFF"/>
                </a:solidFill>
              </a14:hiddenFill>
            </a:ext>
          </a:extLst>
        </p:spPr>
      </p:pic>
      <p:sp>
        <p:nvSpPr>
          <p:cNvPr id="24" name="직사각형 23"/>
          <p:cNvSpPr/>
          <p:nvPr/>
        </p:nvSpPr>
        <p:spPr>
          <a:xfrm>
            <a:off x="250825" y="5661247"/>
            <a:ext cx="4375904" cy="41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7806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F2639-3056-B651-8B73-014BB8B19CAE}"/>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7CF20A1D-BEC8-685E-975D-D7F73664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602D677E-3405-16C6-5E82-4D26DB4A5532}"/>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016C0BB-1BE7-BF49-DDBC-52516A695A0D}"/>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32CDBC4-1E05-534D-E5FB-035FAAA21A03}"/>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86583931-DB3F-00AC-F1A4-3E8E48B066C4}"/>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53</a:t>
            </a:fld>
            <a:endParaRPr lang="ko-KR" altLang="en-US" dirty="0"/>
          </a:p>
        </p:txBody>
      </p:sp>
      <p:grpSp>
        <p:nvGrpSpPr>
          <p:cNvPr id="15" name="그룹 14">
            <a:extLst>
              <a:ext uri="{FF2B5EF4-FFF2-40B4-BE49-F238E27FC236}">
                <a16:creationId xmlns:a16="http://schemas.microsoft.com/office/drawing/2014/main" id="{F49B434B-CFD2-3283-0907-A62420AA8019}"/>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B97C65BA-666A-C74A-B89B-228E7975078B}"/>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DC41999D-896F-9385-DF4E-BA18FCC309E0}"/>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F11EC09-B2B9-90DC-DE8F-15A7B460862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3B6671A2-F74C-9118-68F1-38CD6F0AC69F}"/>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39345905-B1C8-7129-ECF8-2640CAC1439D}"/>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6DA56987-0BCF-F92D-FBC0-61CEACFEDAEA}"/>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Text Box 23">
            <a:extLst>
              <a:ext uri="{FF2B5EF4-FFF2-40B4-BE49-F238E27FC236}">
                <a16:creationId xmlns:a16="http://schemas.microsoft.com/office/drawing/2014/main" id="{91314F1C-CDD5-1205-27BA-3A9485ABC294}"/>
              </a:ext>
            </a:extLst>
          </p:cNvPr>
          <p:cNvSpPr txBox="1">
            <a:spLocks noChangeArrowheads="1"/>
          </p:cNvSpPr>
          <p:nvPr/>
        </p:nvSpPr>
        <p:spPr bwMode="auto">
          <a:xfrm>
            <a:off x="363001" y="1063174"/>
            <a:ext cx="8629280" cy="5394233"/>
          </a:xfrm>
          <a:prstGeom prst="rect">
            <a:avLst/>
          </a:prstGeom>
          <a:noFill/>
          <a:ln w="9525" algn="ctr">
            <a:noFill/>
            <a:miter lim="800000"/>
            <a:headEnd/>
            <a:tailEnd/>
          </a:ln>
        </p:spPr>
        <p:txBody>
          <a:bodyPr wrap="square" lIns="0" tIns="0" rIns="0" bIns="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특허</a:t>
            </a:r>
            <a:r>
              <a:rPr lang="en-US" altLang="ko-KR" sz="1400" dirty="0">
                <a:latin typeface="KoPub돋움체 Bold" panose="02020603020101020101" pitchFamily="18" charset="-127"/>
                <a:ea typeface="KoPub돋움체 Bold" panose="02020603020101020101" pitchFamily="18" charset="-127"/>
                <a:cs typeface="YDIYGO330" charset="-127"/>
              </a:rPr>
              <a:t>(1</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r>
              <a:rPr lang="ko-KR" altLang="en-US" sz="1400" dirty="0">
                <a:latin typeface="KoPub돋움체 Bold" panose="02020603020101020101" pitchFamily="18" charset="-127"/>
                <a:ea typeface="KoPub돋움체 Bold" panose="02020603020101020101" pitchFamily="18" charset="-127"/>
                <a:cs typeface="YDIYGO330" charset="-127"/>
              </a:rPr>
              <a:t> </a:t>
            </a:r>
            <a:endParaRPr lang="en-US" altLang="ko-KR" sz="1400" dirty="0">
              <a:latin typeface="KoPub돋움체 Bold" panose="02020603020101020101" pitchFamily="18" charset="-127"/>
              <a:ea typeface="KoPub돋움체 Bold" panose="02020603020101020101" pitchFamily="18" charset="-127"/>
              <a:cs typeface="YDIYGO330" charset="-127"/>
            </a:endParaRPr>
          </a:p>
          <a:p>
            <a:pPr marL="0" lvl="1" defTabSz="1279525" fontAlgn="base" latinLnBrk="0">
              <a:lnSpc>
                <a:spcPct val="150000"/>
              </a:lnSpc>
              <a:spcBef>
                <a:spcPts val="500"/>
              </a:spcBef>
              <a:spcAft>
                <a:spcPts val="100"/>
              </a:spcAft>
              <a:buClr>
                <a:srgbClr val="FCB21B"/>
              </a:buClr>
              <a:buSzPct val="100000"/>
              <a:defRPr/>
            </a:pPr>
            <a:r>
              <a:rPr lang="en-US" altLang="ko-KR" sz="1050" dirty="0">
                <a:latin typeface="KoPub돋움체 Bold" panose="02020603020101020101" pitchFamily="18" charset="-127"/>
                <a:ea typeface="KoPub돋움체 Bold" panose="02020603020101020101" pitchFamily="18" charset="-127"/>
              </a:rPr>
              <a:t>   - (</a:t>
            </a:r>
            <a:r>
              <a:rPr lang="ko-KR" altLang="en-US" sz="1050" dirty="0">
                <a:latin typeface="KoPub돋움체 Bold" panose="02020603020101020101" pitchFamily="18" charset="-127"/>
                <a:ea typeface="KoPub돋움체 Bold" panose="02020603020101020101" pitchFamily="18" charset="-127"/>
              </a:rPr>
              <a:t>특허 </a:t>
            </a:r>
            <a:r>
              <a:rPr lang="en-US" altLang="ko-KR" sz="1050" dirty="0">
                <a:latin typeface="KoPub돋움체 Bold" panose="02020603020101020101" pitchFamily="18" charset="-127"/>
                <a:ea typeface="KoPub돋움체 Bold" panose="02020603020101020101" pitchFamily="18" charset="-127"/>
              </a:rPr>
              <a:t>1) </a:t>
            </a:r>
            <a:r>
              <a:rPr lang="ko-KR" altLang="en-US" sz="1050" dirty="0">
                <a:latin typeface="KoPub돋움체 Bold" panose="02020603020101020101" pitchFamily="18" charset="-127"/>
                <a:ea typeface="KoPub돋움체 Bold" panose="02020603020101020101" pitchFamily="18" charset="-127"/>
              </a:rPr>
              <a:t>원영진 등</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홍수 위험정보 제공장치 및 그 방법</a:t>
            </a:r>
            <a:r>
              <a:rPr lang="en-US" altLang="ko-KR" sz="1050" dirty="0">
                <a:latin typeface="KoPub돋움체 Bold" panose="02020603020101020101" pitchFamily="18" charset="-127"/>
                <a:ea typeface="KoPub돋움체 Bold" panose="02020603020101020101" pitchFamily="18" charset="-127"/>
              </a:rPr>
              <a:t>”, 23</a:t>
            </a:r>
            <a:r>
              <a:rPr lang="ko-KR" altLang="en-US" sz="1050" dirty="0">
                <a:latin typeface="KoPub돋움체 Bold" panose="02020603020101020101" pitchFamily="18" charset="-127"/>
                <a:ea typeface="KoPub돋움체 Bold" panose="02020603020101020101" pitchFamily="18" charset="-127"/>
              </a:rPr>
              <a:t>권</a:t>
            </a:r>
            <a:r>
              <a:rPr lang="en-US" altLang="ko-KR" sz="1050" dirty="0">
                <a:latin typeface="KoPub돋움체 Bold" panose="02020603020101020101" pitchFamily="18" charset="-127"/>
                <a:ea typeface="KoPub돋움체 Bold" panose="02020603020101020101" pitchFamily="18" charset="-127"/>
              </a:rPr>
              <a:t>(6</a:t>
            </a:r>
            <a:r>
              <a:rPr lang="ko-KR" altLang="en-US" sz="1050" dirty="0">
                <a:latin typeface="KoPub돋움체 Bold" panose="02020603020101020101" pitchFamily="18" charset="-127"/>
                <a:ea typeface="KoPub돋움체 Bold" panose="02020603020101020101" pitchFamily="18" charset="-127"/>
              </a:rPr>
              <a:t>호</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등록번호 </a:t>
            </a:r>
            <a:r>
              <a:rPr lang="en-US" altLang="ko-KR" sz="1050" dirty="0">
                <a:latin typeface="KoPub돋움체 Bold" panose="02020603020101020101" pitchFamily="18" charset="-127"/>
                <a:ea typeface="KoPub돋움체 Bold" panose="02020603020101020101" pitchFamily="18" charset="-127"/>
              </a:rPr>
              <a:t>102727683</a:t>
            </a:r>
            <a:endParaRPr lang="en-GB" altLang="ko-KR" sz="1050" dirty="0">
              <a:latin typeface="KoPub돋움체 Bold" panose="02020603020101020101" pitchFamily="18" charset="-127"/>
              <a:ea typeface="KoPub돋움체 Bold" panose="02020603020101020101" pitchFamily="18" charset="-127"/>
              <a:cs typeface="YDIYGO330" charset="-127"/>
            </a:endParaRP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저작권등록</a:t>
            </a:r>
            <a:r>
              <a:rPr lang="en-US" altLang="ko-KR" sz="1400" dirty="0">
                <a:latin typeface="KoPub돋움체 Bold" panose="02020603020101020101" pitchFamily="18" charset="-127"/>
                <a:ea typeface="KoPub돋움체 Bold" panose="02020603020101020101" pitchFamily="18" charset="-127"/>
                <a:cs typeface="YDIYGO330" charset="-127"/>
              </a:rPr>
              <a:t>(3</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endParaRPr lang="en-US" altLang="ko-KR" sz="1400" dirty="0">
              <a:solidFill>
                <a:srgbClr val="FF0000"/>
              </a:solidFill>
              <a:latin typeface="맑은 고딕" panose="020B0503020000020004" pitchFamily="50" charset="-127"/>
            </a:endParaRPr>
          </a:p>
          <a:p>
            <a:pPr marL="0" lvl="1" defTabSz="1279525" fontAlgn="base" latinLnBrk="0">
              <a:lnSpc>
                <a:spcPct val="150000"/>
              </a:lnSpc>
              <a:spcBef>
                <a:spcPts val="500"/>
              </a:spcBef>
              <a:spcAft>
                <a:spcPts val="100"/>
              </a:spcAft>
              <a:buClr>
                <a:srgbClr val="FCB21B"/>
              </a:buClr>
              <a:buSzPct val="100000"/>
              <a:defRPr/>
            </a:pP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저작권등록 </a:t>
            </a:r>
            <a:r>
              <a:rPr lang="en-GB" altLang="ko-KR" sz="1050" dirty="0">
                <a:latin typeface="KoPub돋움체 Bold" panose="02020603020101020101" pitchFamily="18" charset="-127"/>
                <a:ea typeface="KoPub돋움체 Bold" panose="02020603020101020101" pitchFamily="18" charset="-127"/>
              </a:rPr>
              <a:t>2</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홍수지수 강우 데이터 공급 시스템</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주</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헤르메시스</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등록번호 </a:t>
            </a:r>
            <a:r>
              <a:rPr lang="en-US" altLang="ko-KR" sz="1050" dirty="0">
                <a:latin typeface="KoPub돋움체 Bold" panose="02020603020101020101" pitchFamily="18" charset="-127"/>
                <a:ea typeface="KoPub돋움체 Bold" panose="02020603020101020101" pitchFamily="18" charset="-127"/>
              </a:rPr>
              <a:t>: C-2024-053973)</a:t>
            </a: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저작권등록 </a:t>
            </a:r>
            <a:r>
              <a:rPr lang="en-GB" altLang="ko-KR" sz="1050" dirty="0">
                <a:latin typeface="KoPub돋움체 Bold" panose="02020603020101020101" pitchFamily="18" charset="-127"/>
                <a:ea typeface="KoPub돋움체 Bold" panose="02020603020101020101" pitchFamily="18" charset="-127"/>
              </a:rPr>
              <a:t>3</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제주도 홍수 및 침수 위험지수 산정 모델용 입력 데이터</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주</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헤르메시스</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등록번호 </a:t>
            </a:r>
            <a:r>
              <a:rPr lang="en-US" altLang="ko-KR" sz="1050" dirty="0">
                <a:latin typeface="KoPub돋움체 Bold" panose="02020603020101020101" pitchFamily="18" charset="-127"/>
                <a:ea typeface="KoPub돋움체 Bold" panose="02020603020101020101" pitchFamily="18" charset="-127"/>
              </a:rPr>
              <a:t>: D-2024-000242)</a:t>
            </a: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저작권등록 </a:t>
            </a:r>
            <a:r>
              <a:rPr lang="en-GB" altLang="ko-KR" sz="1050" dirty="0">
                <a:latin typeface="KoPub돋움체 Bold" panose="02020603020101020101" pitchFamily="18" charset="-127"/>
                <a:ea typeface="KoPub돋움체 Bold" panose="02020603020101020101" pitchFamily="18" charset="-127"/>
              </a:rPr>
              <a:t>4</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레이더강우 및 호우시나리오 기반 침수 및 홍수 시뮬레이션 시스템</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주</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헤르메시스</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등록번호 </a:t>
            </a:r>
            <a:r>
              <a:rPr lang="en-US" altLang="ko-KR" sz="1050" dirty="0">
                <a:latin typeface="KoPub돋움체 Bold" panose="02020603020101020101" pitchFamily="18" charset="-127"/>
                <a:ea typeface="KoPub돋움체 Bold" panose="02020603020101020101" pitchFamily="18" charset="-127"/>
              </a:rPr>
              <a:t>: C-2025-004048)</a:t>
            </a: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기술 및 제품 인증 </a:t>
            </a:r>
            <a:r>
              <a:rPr lang="en-US" altLang="ko-KR" sz="1400" dirty="0">
                <a:latin typeface="KoPub돋움체 Bold" panose="02020603020101020101" pitchFamily="18" charset="-127"/>
                <a:ea typeface="KoPub돋움체 Bold" panose="02020603020101020101" pitchFamily="18" charset="-127"/>
                <a:cs typeface="YDIYGO330" charset="-127"/>
              </a:rPr>
              <a:t>(1</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endParaRPr lang="en-US" altLang="ko-KR" sz="1400" dirty="0">
              <a:solidFill>
                <a:srgbClr val="FF0000"/>
              </a:solidFill>
              <a:latin typeface="맑은 고딕" panose="020B0503020000020004" pitchFamily="50"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기술 및 제품 인증 </a:t>
            </a:r>
            <a:r>
              <a:rPr lang="en-GB" altLang="ko-KR" sz="1050" dirty="0">
                <a:latin typeface="KoPub돋움체 Bold" panose="02020603020101020101" pitchFamily="18" charset="-127"/>
                <a:ea typeface="KoPub돋움체 Bold" panose="02020603020101020101" pitchFamily="18" charset="-127"/>
              </a:rPr>
              <a:t>1</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국가공인 데이터품질인증</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제주도 홍수 및 침수 위험지수 산정 모델용 입력 데이터</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에 대한 </a:t>
            </a:r>
            <a:r>
              <a:rPr lang="en-US" altLang="ko-KR" sz="1050" dirty="0">
                <a:latin typeface="KoPub돋움체 Bold" panose="02020603020101020101" pitchFamily="18" charset="-127"/>
                <a:ea typeface="KoPub돋움체 Bold" panose="02020603020101020101" pitchFamily="18" charset="-127"/>
              </a:rPr>
              <a:t>CLASS A</a:t>
            </a:r>
            <a:r>
              <a:rPr lang="ko-KR" altLang="en-US" sz="1050" dirty="0">
                <a:latin typeface="KoPub돋움체 Bold" panose="02020603020101020101" pitchFamily="18" charset="-127"/>
                <a:ea typeface="KoPub돋움체 Bold" panose="02020603020101020101" pitchFamily="18" charset="-127"/>
              </a:rPr>
              <a:t>등급</a:t>
            </a:r>
            <a:endParaRPr lang="en-US" altLang="ko-KR" sz="1050" dirty="0">
              <a:latin typeface="KoPub돋움체 Bold" panose="02020603020101020101" pitchFamily="18" charset="-127"/>
              <a:ea typeface="KoPub돋움체 Bold" panose="02020603020101020101" pitchFamily="18" charset="-127"/>
            </a:endParaRP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기술 실시</a:t>
            </a:r>
            <a:r>
              <a:rPr lang="en-US" altLang="ko-KR" sz="1400" dirty="0">
                <a:latin typeface="KoPub돋움체 Bold" panose="02020603020101020101" pitchFamily="18" charset="-127"/>
                <a:ea typeface="KoPub돋움체 Bold" panose="02020603020101020101" pitchFamily="18" charset="-127"/>
                <a:cs typeface="YDIYGO330" charset="-127"/>
              </a:rPr>
              <a:t>(2</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endParaRPr lang="en-US" altLang="ko-KR" sz="1400" dirty="0">
              <a:solidFill>
                <a:srgbClr val="FF0000"/>
              </a:solidFill>
              <a:latin typeface="맑은 고딕" panose="020B0503020000020004" pitchFamily="50" charset="-127"/>
            </a:endParaRP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기술 실시 </a:t>
            </a:r>
            <a:r>
              <a:rPr lang="en-GB" altLang="ko-KR" sz="1050" dirty="0">
                <a:latin typeface="KoPub돋움체 Bold" panose="02020603020101020101" pitchFamily="18" charset="-127"/>
                <a:ea typeface="KoPub돋움체 Bold" panose="02020603020101020101" pitchFamily="18" charset="-127"/>
              </a:rPr>
              <a:t>1</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cs typeface="YDIYGO330" charset="-127"/>
              </a:rPr>
              <a:t>홍수 위험정보 제공장치 및 그 방법</a:t>
            </a:r>
            <a:r>
              <a:rPr lang="en-US" altLang="ko-KR" sz="1050" dirty="0">
                <a:latin typeface="KoPub돋움체 Bold" panose="02020603020101020101" pitchFamily="18" charset="-127"/>
                <a:ea typeface="KoPub돋움체 Bold" panose="02020603020101020101" pitchFamily="18" charset="-127"/>
                <a:cs typeface="YDIYGO330" charset="-127"/>
              </a:rPr>
              <a:t>, ㈜</a:t>
            </a:r>
            <a:r>
              <a:rPr lang="ko-KR" altLang="en-US" sz="1050" dirty="0">
                <a:latin typeface="KoPub돋움체 Bold" panose="02020603020101020101" pitchFamily="18" charset="-127"/>
                <a:ea typeface="KoPub돋움체 Bold" panose="02020603020101020101" pitchFamily="18" charset="-127"/>
                <a:cs typeface="YDIYGO330" charset="-127"/>
              </a:rPr>
              <a:t>엠브이소프텍</a:t>
            </a:r>
            <a:r>
              <a:rPr lang="en-US" altLang="ko-KR" sz="1050" dirty="0">
                <a:latin typeface="KoPub돋움체 Bold" panose="02020603020101020101" pitchFamily="18" charset="-127"/>
                <a:ea typeface="KoPub돋움체 Bold" panose="02020603020101020101" pitchFamily="18" charset="-127"/>
                <a:cs typeface="YDIYGO330" charset="-127"/>
              </a:rPr>
              <a:t>, </a:t>
            </a:r>
            <a:r>
              <a:rPr lang="ko-KR" altLang="en-US" sz="1050" dirty="0">
                <a:latin typeface="KoPub돋움체 Bold" panose="02020603020101020101" pitchFamily="18" charset="-127"/>
                <a:ea typeface="KoPub돋움체 Bold" panose="02020603020101020101" pitchFamily="18" charset="-127"/>
                <a:cs typeface="YDIYGO330" charset="-127"/>
              </a:rPr>
              <a:t>정액기술료</a:t>
            </a:r>
            <a:r>
              <a:rPr lang="en-US" altLang="ko-KR" sz="1050" dirty="0">
                <a:latin typeface="KoPub돋움체 Bold" panose="02020603020101020101" pitchFamily="18" charset="-127"/>
                <a:ea typeface="KoPub돋움체 Bold" panose="02020603020101020101" pitchFamily="18" charset="-127"/>
                <a:cs typeface="YDIYGO330" charset="-127"/>
              </a:rPr>
              <a:t>, 2024.12.12 </a:t>
            </a:r>
            <a:r>
              <a:rPr lang="ko-KR" altLang="en-US" sz="1050" dirty="0">
                <a:latin typeface="KoPub돋움체 Bold" panose="02020603020101020101" pitchFamily="18" charset="-127"/>
                <a:ea typeface="KoPub돋움체 Bold" panose="02020603020101020101" pitchFamily="18" charset="-127"/>
                <a:cs typeface="YDIYGO330" charset="-127"/>
              </a:rPr>
              <a:t>특허청 설정 등록</a:t>
            </a: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기술 실시 </a:t>
            </a:r>
            <a:r>
              <a:rPr lang="en-GB" altLang="ko-KR" sz="1050" dirty="0">
                <a:latin typeface="KoPub돋움체 Bold" panose="02020603020101020101" pitchFamily="18" charset="-127"/>
                <a:ea typeface="KoPub돋움체 Bold" panose="02020603020101020101" pitchFamily="18" charset="-127"/>
              </a:rPr>
              <a:t>2</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cs typeface="YDIYGO330" charset="-127"/>
              </a:rPr>
              <a:t>홍수 위험정보 제공장치 및 그 방법</a:t>
            </a:r>
            <a:r>
              <a:rPr lang="en-US" altLang="ko-KR" sz="1050" dirty="0">
                <a:latin typeface="KoPub돋움체 Bold" panose="02020603020101020101" pitchFamily="18" charset="-127"/>
                <a:ea typeface="KoPub돋움체 Bold" panose="02020603020101020101" pitchFamily="18" charset="-127"/>
                <a:cs typeface="YDIYGO330" charset="-127"/>
              </a:rPr>
              <a:t>, ㈜</a:t>
            </a:r>
            <a:r>
              <a:rPr lang="ko-KR" altLang="en-US" sz="1050" dirty="0">
                <a:latin typeface="KoPub돋움체 Bold" panose="02020603020101020101" pitchFamily="18" charset="-127"/>
                <a:ea typeface="KoPub돋움체 Bold" panose="02020603020101020101" pitchFamily="18" charset="-127"/>
                <a:cs typeface="YDIYGO330" charset="-127"/>
              </a:rPr>
              <a:t>거림소프트</a:t>
            </a:r>
            <a:r>
              <a:rPr lang="en-US" altLang="ko-KR" sz="1050" dirty="0">
                <a:latin typeface="KoPub돋움체 Bold" panose="02020603020101020101" pitchFamily="18" charset="-127"/>
                <a:ea typeface="KoPub돋움체 Bold" panose="02020603020101020101" pitchFamily="18" charset="-127"/>
                <a:cs typeface="YDIYGO330" charset="-127"/>
              </a:rPr>
              <a:t>, </a:t>
            </a:r>
            <a:r>
              <a:rPr lang="ko-KR" altLang="en-US" sz="1050" dirty="0">
                <a:latin typeface="KoPub돋움체 Bold" panose="02020603020101020101" pitchFamily="18" charset="-127"/>
                <a:ea typeface="KoPub돋움체 Bold" panose="02020603020101020101" pitchFamily="18" charset="-127"/>
                <a:cs typeface="YDIYGO330" charset="-127"/>
              </a:rPr>
              <a:t>정액기술료</a:t>
            </a:r>
            <a:r>
              <a:rPr lang="en-US" altLang="ko-KR" sz="1050" dirty="0">
                <a:latin typeface="KoPub돋움체 Bold" panose="02020603020101020101" pitchFamily="18" charset="-127"/>
                <a:ea typeface="KoPub돋움체 Bold" panose="02020603020101020101" pitchFamily="18" charset="-127"/>
                <a:cs typeface="YDIYGO330" charset="-127"/>
              </a:rPr>
              <a:t>, 2024.12.12 </a:t>
            </a:r>
            <a:r>
              <a:rPr lang="ko-KR" altLang="en-US" sz="1050" dirty="0">
                <a:latin typeface="KoPub돋움체 Bold" panose="02020603020101020101" pitchFamily="18" charset="-127"/>
                <a:ea typeface="KoPub돋움체 Bold" panose="02020603020101020101" pitchFamily="18" charset="-127"/>
                <a:cs typeface="YDIYGO330" charset="-127"/>
              </a:rPr>
              <a:t>특허청 설정 등록</a:t>
            </a:r>
            <a:endParaRPr lang="en-GB" altLang="ko-KR" sz="1050" dirty="0">
              <a:latin typeface="KoPub돋움체 Bold" panose="02020603020101020101" pitchFamily="18" charset="-127"/>
              <a:ea typeface="KoPub돋움체 Bold" panose="02020603020101020101" pitchFamily="18" charset="-127"/>
              <a:cs typeface="YDIYGO330" charset="-127"/>
            </a:endParaRP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고용 창출</a:t>
            </a:r>
            <a:r>
              <a:rPr lang="en-US" altLang="ko-KR" sz="1400" dirty="0">
                <a:latin typeface="KoPub돋움체 Bold" panose="02020603020101020101" pitchFamily="18" charset="-127"/>
                <a:ea typeface="KoPub돋움체 Bold" panose="02020603020101020101" pitchFamily="18" charset="-127"/>
                <a:cs typeface="YDIYGO330" charset="-127"/>
              </a:rPr>
              <a:t>(1</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p>
          <a:p>
            <a:pPr marL="0" lvl="1" defTabSz="1279525" fontAlgn="base" latinLnBrk="0">
              <a:lnSpc>
                <a:spcPct val="150000"/>
              </a:lnSpc>
              <a:spcBef>
                <a:spcPts val="500"/>
              </a:spcBef>
              <a:spcAft>
                <a:spcPts val="100"/>
              </a:spcAft>
              <a:buClr>
                <a:srgbClr val="FCB21B"/>
              </a:buClr>
              <a:buSzPct val="100000"/>
              <a:defRPr/>
            </a:pP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 </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고용 창출 </a:t>
            </a:r>
            <a:r>
              <a:rPr lang="en-GB" altLang="ko-KR" sz="1050" dirty="0">
                <a:latin typeface="KoPub돋움체 Bold" panose="02020603020101020101" pitchFamily="18" charset="-127"/>
                <a:ea typeface="KoPub돋움체 Bold" panose="02020603020101020101" pitchFamily="18" charset="-127"/>
              </a:rPr>
              <a:t>3</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주</a:t>
            </a:r>
            <a:r>
              <a:rPr lang="en-US"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rPr>
              <a:t>헤르메시스</a:t>
            </a:r>
            <a:r>
              <a:rPr lang="en-GB" altLang="ko-KR" sz="1050" dirty="0">
                <a:latin typeface="KoPub돋움체 Bold" panose="02020603020101020101" pitchFamily="18" charset="-127"/>
                <a:ea typeface="KoPub돋움체 Bold" panose="02020603020101020101" pitchFamily="18" charset="-127"/>
              </a:rPr>
              <a:t>, 2024</a:t>
            </a:r>
            <a:r>
              <a:rPr lang="ko-KR" altLang="en-US" sz="1050" dirty="0">
                <a:latin typeface="KoPub돋움체 Bold" panose="02020603020101020101" pitchFamily="18" charset="-127"/>
                <a:ea typeface="KoPub돋움체 Bold" panose="02020603020101020101" pitchFamily="18" charset="-127"/>
              </a:rPr>
              <a:t>년</a:t>
            </a:r>
            <a:r>
              <a:rPr lang="en-GB" altLang="ko-KR" sz="1050" dirty="0">
                <a:latin typeface="KoPub돋움체 Bold" panose="02020603020101020101" pitchFamily="18" charset="-127"/>
                <a:ea typeface="KoPub돋움체 Bold" panose="02020603020101020101" pitchFamily="18" charset="-127"/>
              </a:rPr>
              <a:t>,</a:t>
            </a:r>
            <a:r>
              <a:rPr lang="ko-KR" altLang="en-US" sz="1050" dirty="0">
                <a:latin typeface="KoPub돋움체 Bold" panose="02020603020101020101" pitchFamily="18" charset="-127"/>
                <a:ea typeface="KoPub돋움체 Bold" panose="02020603020101020101" pitchFamily="18" charset="-127"/>
                <a:cs typeface="YDIYGO330" charset="-127"/>
              </a:rPr>
              <a:t> </a:t>
            </a:r>
            <a:r>
              <a:rPr lang="en-GB" altLang="ko-KR" sz="1050" dirty="0">
                <a:latin typeface="KoPub돋움체 Bold" panose="02020603020101020101" pitchFamily="18" charset="-127"/>
                <a:ea typeface="KoPub돋움체 Bold" panose="02020603020101020101" pitchFamily="18" charset="-127"/>
                <a:cs typeface="YDIYGO330" charset="-127"/>
              </a:rPr>
              <a:t>1</a:t>
            </a:r>
            <a:r>
              <a:rPr lang="ko-KR" altLang="en-US" sz="1050" dirty="0">
                <a:latin typeface="KoPub돋움체 Bold" panose="02020603020101020101" pitchFamily="18" charset="-127"/>
                <a:ea typeface="KoPub돋움체 Bold" panose="02020603020101020101" pitchFamily="18" charset="-127"/>
                <a:cs typeface="YDIYGO330" charset="-127"/>
              </a:rPr>
              <a:t>명</a:t>
            </a:r>
            <a:endParaRPr lang="en-GB" altLang="ko-KR" sz="1050" dirty="0">
              <a:latin typeface="KoPub돋움체 Bold" panose="02020603020101020101" pitchFamily="18" charset="-127"/>
              <a:ea typeface="KoPub돋움체 Bold" panose="02020603020101020101" pitchFamily="18" charset="-127"/>
              <a:cs typeface="YDIYGO330" charset="-127"/>
            </a:endParaRPr>
          </a:p>
          <a:p>
            <a:pPr marL="0" lvl="1" defTabSz="1279525" fontAlgn="base" latinLnBrk="0">
              <a:lnSpc>
                <a:spcPct val="150000"/>
              </a:lnSpc>
              <a:spcBef>
                <a:spcPts val="500"/>
              </a:spcBef>
              <a:spcAft>
                <a:spcPts val="100"/>
              </a:spcAft>
              <a:buClr>
                <a:srgbClr val="FCB21B"/>
              </a:buClr>
              <a:buSzPct val="100000"/>
              <a:defRPr/>
            </a:pPr>
            <a:r>
              <a:rPr lang="ko-KR" altLang="en-US" sz="1400" dirty="0">
                <a:latin typeface="KoPub돋움체 Bold" panose="02020603020101020101" pitchFamily="18" charset="-127"/>
                <a:ea typeface="KoPub돋움체 Bold" panose="02020603020101020101" pitchFamily="18" charset="-127"/>
                <a:cs typeface="YDIYGO330" charset="-127"/>
              </a:rPr>
              <a:t>⚫ 학술발표</a:t>
            </a:r>
            <a:r>
              <a:rPr lang="en-US" altLang="ko-KR" sz="1400" dirty="0">
                <a:latin typeface="KoPub돋움체 Bold" panose="02020603020101020101" pitchFamily="18" charset="-127"/>
                <a:ea typeface="KoPub돋움체 Bold" panose="02020603020101020101" pitchFamily="18" charset="-127"/>
                <a:cs typeface="YDIYGO330" charset="-127"/>
              </a:rPr>
              <a:t>(1</a:t>
            </a:r>
            <a:r>
              <a:rPr lang="ko-KR" altLang="en-US" sz="1400" dirty="0">
                <a:latin typeface="KoPub돋움체 Bold" panose="02020603020101020101" pitchFamily="18" charset="-127"/>
                <a:ea typeface="KoPub돋움체 Bold" panose="02020603020101020101" pitchFamily="18" charset="-127"/>
                <a:cs typeface="YDIYGO330" charset="-127"/>
              </a:rPr>
              <a:t>건</a:t>
            </a:r>
            <a:r>
              <a:rPr lang="en-US" altLang="ko-KR" sz="1400" dirty="0">
                <a:latin typeface="KoPub돋움체 Bold" panose="02020603020101020101" pitchFamily="18" charset="-127"/>
                <a:ea typeface="KoPub돋움체 Bold" panose="02020603020101020101" pitchFamily="18" charset="-127"/>
                <a:cs typeface="YDIYGO330" charset="-127"/>
              </a:rPr>
              <a:t>)</a:t>
            </a:r>
            <a:endParaRPr lang="en-US" altLang="ko-KR" sz="1400" dirty="0">
              <a:solidFill>
                <a:srgbClr val="FF0000"/>
              </a:solidFill>
              <a:latin typeface="맑은 고딕" panose="020B0503020000020004" pitchFamily="50" charset="-127"/>
            </a:endParaRPr>
          </a:p>
          <a:p>
            <a:pPr marL="0" lvl="1" defTabSz="1279525" fontAlgn="base" latinLnBrk="0">
              <a:lnSpc>
                <a:spcPct val="150000"/>
              </a:lnSpc>
              <a:spcBef>
                <a:spcPts val="500"/>
              </a:spcBef>
              <a:spcAft>
                <a:spcPts val="100"/>
              </a:spcAft>
              <a:buClr>
                <a:srgbClr val="FCB21B"/>
              </a:buClr>
              <a:buSzPct val="100000"/>
              <a:defRPr/>
            </a:pPr>
            <a:r>
              <a:rPr lang="en-US" altLang="ko-KR" sz="1050" dirty="0">
                <a:latin typeface="KoPub돋움체 Bold" panose="02020603020101020101" pitchFamily="18" charset="-127"/>
                <a:ea typeface="KoPub돋움체 Bold" panose="02020603020101020101" pitchFamily="18" charset="-127"/>
              </a:rPr>
              <a:t> - (</a:t>
            </a:r>
            <a:r>
              <a:rPr lang="ko-KR" altLang="en-US" sz="1050" dirty="0">
                <a:latin typeface="KoPub돋움체 Bold" panose="02020603020101020101" pitchFamily="18" charset="-127"/>
                <a:ea typeface="KoPub돋움체 Bold" panose="02020603020101020101" pitchFamily="18" charset="-127"/>
              </a:rPr>
              <a:t>국내학술 </a:t>
            </a:r>
            <a:r>
              <a:rPr lang="en-US" altLang="ko-KR" sz="1050" dirty="0">
                <a:latin typeface="KoPub돋움체 Bold" panose="02020603020101020101" pitchFamily="18" charset="-127"/>
                <a:ea typeface="KoPub돋움체 Bold" panose="02020603020101020101" pitchFamily="18" charset="-127"/>
              </a:rPr>
              <a:t>6) “</a:t>
            </a:r>
            <a:r>
              <a:rPr lang="ko-KR" altLang="en-US" sz="1050" dirty="0">
                <a:latin typeface="KoPub돋움체 Bold" panose="02020603020101020101" pitchFamily="18" charset="-127"/>
                <a:ea typeface="KoPub돋움체 Bold" panose="02020603020101020101" pitchFamily="18" charset="-127"/>
              </a:rPr>
              <a:t>제주도 시험영역에 대한 홍수분석용 데이터 구축 사례”</a:t>
            </a:r>
            <a:r>
              <a:rPr lang="en-US" altLang="ko-KR" sz="1050" dirty="0">
                <a:latin typeface="KoPub돋움체 Bold" panose="02020603020101020101" pitchFamily="18" charset="-127"/>
                <a:ea typeface="KoPub돋움체 Bold" panose="02020603020101020101" pitchFamily="18" charset="-127"/>
              </a:rPr>
              <a:t>, 2024 </a:t>
            </a:r>
            <a:r>
              <a:rPr lang="ko-KR" altLang="en-US" sz="1050" dirty="0">
                <a:latin typeface="KoPub돋움체 Bold" panose="02020603020101020101" pitchFamily="18" charset="-127"/>
                <a:ea typeface="KoPub돋움체 Bold" panose="02020603020101020101" pitchFamily="18" charset="-127"/>
              </a:rPr>
              <a:t>한국수자원학회 학술발표회</a:t>
            </a:r>
            <a:endParaRPr lang="en-US" altLang="ko-KR" sz="1050" dirty="0">
              <a:latin typeface="KoPub돋움체 Bold" panose="02020603020101020101" pitchFamily="18" charset="-127"/>
              <a:ea typeface="KoPub돋움체 Bold" panose="02020603020101020101" pitchFamily="18" charset="-127"/>
            </a:endParaRPr>
          </a:p>
        </p:txBody>
      </p:sp>
      <p:sp>
        <p:nvSpPr>
          <p:cNvPr id="2" name="Rectangle 1">
            <a:extLst>
              <a:ext uri="{FF2B5EF4-FFF2-40B4-BE49-F238E27FC236}">
                <a16:creationId xmlns:a16="http://schemas.microsoft.com/office/drawing/2014/main" id="{D3A448AF-D207-156D-A384-061C65AA728C}"/>
              </a:ext>
            </a:extLst>
          </p:cNvPr>
          <p:cNvSpPr/>
          <p:nvPr/>
        </p:nvSpPr>
        <p:spPr>
          <a:xfrm>
            <a:off x="7048065" y="940735"/>
            <a:ext cx="1944216"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a:t>헤르메시스</a:t>
            </a:r>
            <a:endParaRPr lang="en-GB" dirty="0"/>
          </a:p>
        </p:txBody>
      </p:sp>
    </p:spTree>
    <p:extLst>
      <p:ext uri="{BB962C8B-B14F-4D97-AF65-F5344CB8AC3E}">
        <p14:creationId xmlns:p14="http://schemas.microsoft.com/office/powerpoint/2010/main" val="2386004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4366D-3599-669E-A651-B1F21F26CE6B}"/>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39A430E0-30B3-846C-9A62-9B2619DEE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2CF31E34-9B46-7509-A3AC-19485B306F3C}"/>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78B23AEB-66DB-4F68-6DD1-476AC0F233D0}"/>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E926E572-2B48-3237-71C4-527543F779DB}"/>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86B321F2-568A-9B6B-B8A8-367E34023024}"/>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54</a:t>
            </a:fld>
            <a:endParaRPr lang="ko-KR" altLang="en-US" dirty="0"/>
          </a:p>
        </p:txBody>
      </p:sp>
      <p:grpSp>
        <p:nvGrpSpPr>
          <p:cNvPr id="15" name="그룹 14">
            <a:extLst>
              <a:ext uri="{FF2B5EF4-FFF2-40B4-BE49-F238E27FC236}">
                <a16:creationId xmlns:a16="http://schemas.microsoft.com/office/drawing/2014/main" id="{FDD4D83C-217F-E277-7055-62061CB7887C}"/>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2A73DB23-3B10-0532-B2B6-5F3C5DE6A9C2}"/>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67DDAB6B-D2EC-2678-444A-38433D0AE0B7}"/>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DB578E58-D9C5-D7E1-A280-FAAAF6E4FA08}"/>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4B1E12CE-02BF-370E-A152-DCD6A42E8E45}"/>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1087D420-9446-AD8B-32A6-095C49597112}"/>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0A0EABB4-783D-B35D-9F63-B2F5B541AC8D}"/>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44C4DF00-BA53-0794-C109-954C02BE4537}"/>
              </a:ext>
            </a:extLst>
          </p:cNvPr>
          <p:cNvSpPr/>
          <p:nvPr/>
        </p:nvSpPr>
        <p:spPr>
          <a:xfrm>
            <a:off x="250825" y="899428"/>
            <a:ext cx="1099981" cy="369332"/>
          </a:xfrm>
          <a:prstGeom prst="rect">
            <a:avLst/>
          </a:prstGeom>
        </p:spPr>
        <p:txBody>
          <a:bodyPr wrap="none">
            <a:spAutoFit/>
          </a:bodyPr>
          <a:lstStyle/>
          <a:p>
            <a:r>
              <a:rPr lang="ko-KR" altLang="en-US" dirty="0"/>
              <a:t>● 특허 </a:t>
            </a:r>
            <a:r>
              <a:rPr lang="en-US" altLang="ko-KR" dirty="0"/>
              <a:t>1</a:t>
            </a:r>
            <a:endParaRPr lang="ko-KR" altLang="en-US" dirty="0"/>
          </a:p>
        </p:txBody>
      </p:sp>
      <p:sp>
        <p:nvSpPr>
          <p:cNvPr id="4" name="Rectangle 2">
            <a:extLst>
              <a:ext uri="{FF2B5EF4-FFF2-40B4-BE49-F238E27FC236}">
                <a16:creationId xmlns:a16="http://schemas.microsoft.com/office/drawing/2014/main" id="{4C57F128-A789-B102-5776-328827FF5AEC}"/>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DDCDC869-7429-F79B-C6F9-137D91853E5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5" name="Picture 4">
            <a:extLst>
              <a:ext uri="{FF2B5EF4-FFF2-40B4-BE49-F238E27FC236}">
                <a16:creationId xmlns:a16="http://schemas.microsoft.com/office/drawing/2014/main" id="{0B871685-8CDB-570B-8C12-4DB32E35AE57}"/>
              </a:ext>
            </a:extLst>
          </p:cNvPr>
          <p:cNvPicPr>
            <a:picLocks noChangeAspect="1"/>
          </p:cNvPicPr>
          <p:nvPr/>
        </p:nvPicPr>
        <p:blipFill>
          <a:blip r:embed="rId4"/>
          <a:stretch>
            <a:fillRect/>
          </a:stretch>
        </p:blipFill>
        <p:spPr>
          <a:xfrm>
            <a:off x="2771800" y="884654"/>
            <a:ext cx="3964269" cy="5656706"/>
          </a:xfrm>
          <a:prstGeom prst="rect">
            <a:avLst/>
          </a:prstGeom>
        </p:spPr>
      </p:pic>
    </p:spTree>
    <p:extLst>
      <p:ext uri="{BB962C8B-B14F-4D97-AF65-F5344CB8AC3E}">
        <p14:creationId xmlns:p14="http://schemas.microsoft.com/office/powerpoint/2010/main" val="2294772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60EF6-FFC1-6C1B-9F1C-5963D9B74018}"/>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5B66414A-CB03-402F-6D2D-C4DF90616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0470DA99-8207-E361-AE5E-A9356F18AE9A}"/>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D9F0370E-1936-B875-91CC-A9CF056449E0}"/>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6EED5D2-5A79-7A7D-B631-F2C1C3851C1C}"/>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0E494381-0A13-1420-6AC2-58D9F3935431}"/>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55</a:t>
            </a:fld>
            <a:endParaRPr lang="ko-KR" altLang="en-US" dirty="0"/>
          </a:p>
        </p:txBody>
      </p:sp>
      <p:grpSp>
        <p:nvGrpSpPr>
          <p:cNvPr id="15" name="그룹 14">
            <a:extLst>
              <a:ext uri="{FF2B5EF4-FFF2-40B4-BE49-F238E27FC236}">
                <a16:creationId xmlns:a16="http://schemas.microsoft.com/office/drawing/2014/main" id="{E7D995B5-FCEE-FE89-9374-8F19B1BB2A37}"/>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80D117C8-580C-5C6E-779F-442660CCE64E}"/>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491C87E0-9D95-2694-4047-720F9901A3A3}"/>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78D3CE8F-D2F2-0913-F50F-9AE1298F575E}"/>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AAD87C1B-01F1-BEAB-0FA6-2507E496A198}"/>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4E76252B-ED05-7609-DF60-41411C936969}"/>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3DA014D6-77AC-AB3D-3A40-97CD4D8ADD7E}"/>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A2B457FA-A7D1-8F29-CE39-560AAB13564D}"/>
              </a:ext>
            </a:extLst>
          </p:cNvPr>
          <p:cNvSpPr/>
          <p:nvPr/>
        </p:nvSpPr>
        <p:spPr>
          <a:xfrm>
            <a:off x="250825" y="899428"/>
            <a:ext cx="1792478" cy="369332"/>
          </a:xfrm>
          <a:prstGeom prst="rect">
            <a:avLst/>
          </a:prstGeom>
        </p:spPr>
        <p:txBody>
          <a:bodyPr wrap="none">
            <a:spAutoFit/>
          </a:bodyPr>
          <a:lstStyle/>
          <a:p>
            <a:r>
              <a:rPr lang="ko-KR" altLang="en-US" dirty="0"/>
              <a:t>● 저작권등록 </a:t>
            </a:r>
            <a:r>
              <a:rPr lang="en-US" altLang="ko-KR" dirty="0"/>
              <a:t>2</a:t>
            </a:r>
            <a:endParaRPr lang="ko-KR" altLang="en-US" dirty="0"/>
          </a:p>
        </p:txBody>
      </p:sp>
      <p:sp>
        <p:nvSpPr>
          <p:cNvPr id="4" name="Rectangle 2">
            <a:extLst>
              <a:ext uri="{FF2B5EF4-FFF2-40B4-BE49-F238E27FC236}">
                <a16:creationId xmlns:a16="http://schemas.microsoft.com/office/drawing/2014/main" id="{E2CACAB1-2410-13BE-0914-494CF0A90516}"/>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C7422736-F0DA-8882-AB1B-86432970FC6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 name="Picture 2">
            <a:extLst>
              <a:ext uri="{FF2B5EF4-FFF2-40B4-BE49-F238E27FC236}">
                <a16:creationId xmlns:a16="http://schemas.microsoft.com/office/drawing/2014/main" id="{13020F05-91EB-B469-BF52-99FFC97109F1}"/>
              </a:ext>
            </a:extLst>
          </p:cNvPr>
          <p:cNvPicPr>
            <a:picLocks noChangeAspect="1"/>
          </p:cNvPicPr>
          <p:nvPr/>
        </p:nvPicPr>
        <p:blipFill>
          <a:blip r:embed="rId4"/>
          <a:stretch>
            <a:fillRect/>
          </a:stretch>
        </p:blipFill>
        <p:spPr>
          <a:xfrm>
            <a:off x="2567400" y="1294823"/>
            <a:ext cx="3912779" cy="5246537"/>
          </a:xfrm>
          <a:prstGeom prst="rect">
            <a:avLst/>
          </a:prstGeom>
        </p:spPr>
      </p:pic>
    </p:spTree>
    <p:extLst>
      <p:ext uri="{BB962C8B-B14F-4D97-AF65-F5344CB8AC3E}">
        <p14:creationId xmlns:p14="http://schemas.microsoft.com/office/powerpoint/2010/main" val="4006766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2B1C-EF10-9BA8-2E76-1C2747B1ED0D}"/>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A07697E5-75C3-D168-57ED-011902005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09B02E50-D254-F992-02F9-E099B63966C8}"/>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0FD64A43-A118-A950-B3B0-97CD46A9E2C8}"/>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CEBC3CE-34C5-0E63-A3CC-3955F5937A4D}"/>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B8C7AD3B-79C7-2A97-836C-5E86BEB19C2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56</a:t>
            </a:fld>
            <a:endParaRPr lang="ko-KR" altLang="en-US" dirty="0"/>
          </a:p>
        </p:txBody>
      </p:sp>
      <p:grpSp>
        <p:nvGrpSpPr>
          <p:cNvPr id="15" name="그룹 14">
            <a:extLst>
              <a:ext uri="{FF2B5EF4-FFF2-40B4-BE49-F238E27FC236}">
                <a16:creationId xmlns:a16="http://schemas.microsoft.com/office/drawing/2014/main" id="{73B0E222-032A-0B0C-9633-8FB756A6D63B}"/>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D04EF608-C9AF-E0B9-EF08-239706451EEB}"/>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2D02EDCC-DEA0-77F3-9574-2BE89E423A5B}"/>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E8EFFD99-600E-75D1-0170-90DEE8651789}"/>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AE1E3712-3330-F59D-2203-8FF45E84032C}"/>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FCA53CE4-6AEE-64F2-6BA5-313650071B1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3A1B4B0C-7D14-3880-3986-3D89E516B896}"/>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098CBA1A-590B-FF95-7889-BF0E4B551312}"/>
              </a:ext>
            </a:extLst>
          </p:cNvPr>
          <p:cNvSpPr/>
          <p:nvPr/>
        </p:nvSpPr>
        <p:spPr>
          <a:xfrm>
            <a:off x="250825" y="899428"/>
            <a:ext cx="1792478" cy="369332"/>
          </a:xfrm>
          <a:prstGeom prst="rect">
            <a:avLst/>
          </a:prstGeom>
        </p:spPr>
        <p:txBody>
          <a:bodyPr wrap="none">
            <a:spAutoFit/>
          </a:bodyPr>
          <a:lstStyle/>
          <a:p>
            <a:r>
              <a:rPr lang="ko-KR" altLang="en-US" dirty="0"/>
              <a:t>● 저작권등록 </a:t>
            </a:r>
            <a:r>
              <a:rPr lang="en-US" altLang="ko-KR" dirty="0"/>
              <a:t>3</a:t>
            </a:r>
            <a:endParaRPr lang="ko-KR" altLang="en-US" dirty="0"/>
          </a:p>
        </p:txBody>
      </p:sp>
      <p:sp>
        <p:nvSpPr>
          <p:cNvPr id="4" name="Rectangle 2">
            <a:extLst>
              <a:ext uri="{FF2B5EF4-FFF2-40B4-BE49-F238E27FC236}">
                <a16:creationId xmlns:a16="http://schemas.microsoft.com/office/drawing/2014/main" id="{CF9E9304-F1DE-443F-0277-16DA1589D435}"/>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53A41761-AD16-387D-F6BD-2200BFD7513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9" name="Picture 8">
            <a:extLst>
              <a:ext uri="{FF2B5EF4-FFF2-40B4-BE49-F238E27FC236}">
                <a16:creationId xmlns:a16="http://schemas.microsoft.com/office/drawing/2014/main" id="{B167312E-78C2-4EE2-314C-590D29F979AA}"/>
              </a:ext>
            </a:extLst>
          </p:cNvPr>
          <p:cNvPicPr>
            <a:picLocks noChangeAspect="1"/>
          </p:cNvPicPr>
          <p:nvPr/>
        </p:nvPicPr>
        <p:blipFill>
          <a:blip r:embed="rId4"/>
          <a:stretch>
            <a:fillRect/>
          </a:stretch>
        </p:blipFill>
        <p:spPr>
          <a:xfrm>
            <a:off x="2699792" y="952590"/>
            <a:ext cx="4101065" cy="5588770"/>
          </a:xfrm>
          <a:prstGeom prst="rect">
            <a:avLst/>
          </a:prstGeom>
        </p:spPr>
      </p:pic>
    </p:spTree>
    <p:extLst>
      <p:ext uri="{BB962C8B-B14F-4D97-AF65-F5344CB8AC3E}">
        <p14:creationId xmlns:p14="http://schemas.microsoft.com/office/powerpoint/2010/main" val="711621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F2CC-170E-58B0-F31E-5F188F868C36}"/>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C425342F-66EE-2AE1-17D8-F18ACC4AD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0C77BB61-B56C-1323-7EEE-D9DC00015CE8}"/>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DD57E43C-D7DA-3842-5737-695274E741EB}"/>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62FB40D-D284-86AD-40AF-9BCD8B034155}"/>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D4B743F9-1729-9B0F-01F0-2ABB88A94B79}"/>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57</a:t>
            </a:fld>
            <a:endParaRPr lang="ko-KR" altLang="en-US" dirty="0"/>
          </a:p>
        </p:txBody>
      </p:sp>
      <p:grpSp>
        <p:nvGrpSpPr>
          <p:cNvPr id="15" name="그룹 14">
            <a:extLst>
              <a:ext uri="{FF2B5EF4-FFF2-40B4-BE49-F238E27FC236}">
                <a16:creationId xmlns:a16="http://schemas.microsoft.com/office/drawing/2014/main" id="{BBC8B940-5333-EDFB-3538-762645DFD2CA}"/>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12F0C6DB-E0EB-F871-3345-5ACA9977127C}"/>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3C9E4704-1134-D387-4A49-65DF693D6460}"/>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84230FDE-47B3-72B2-8D71-7B0DD52059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52028AB-EC5C-DFD8-4D11-A203F9FDEC9E}"/>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A031038F-4C95-908F-BA32-B14C3C5D1897}"/>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381EF816-C49C-1CFB-3EF3-042A9F587FED}"/>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43DCF223-7DEA-10BD-BACB-724CC1E1DC05}"/>
              </a:ext>
            </a:extLst>
          </p:cNvPr>
          <p:cNvSpPr/>
          <p:nvPr/>
        </p:nvSpPr>
        <p:spPr>
          <a:xfrm>
            <a:off x="250825" y="899428"/>
            <a:ext cx="1792478" cy="369332"/>
          </a:xfrm>
          <a:prstGeom prst="rect">
            <a:avLst/>
          </a:prstGeom>
        </p:spPr>
        <p:txBody>
          <a:bodyPr wrap="none">
            <a:spAutoFit/>
          </a:bodyPr>
          <a:lstStyle/>
          <a:p>
            <a:r>
              <a:rPr lang="ko-KR" altLang="en-US" dirty="0"/>
              <a:t>● 저작권등록 </a:t>
            </a:r>
            <a:r>
              <a:rPr lang="en-US" altLang="ko-KR" dirty="0"/>
              <a:t>4</a:t>
            </a:r>
            <a:endParaRPr lang="ko-KR" altLang="en-US" dirty="0"/>
          </a:p>
        </p:txBody>
      </p:sp>
      <p:sp>
        <p:nvSpPr>
          <p:cNvPr id="4" name="Rectangle 2">
            <a:extLst>
              <a:ext uri="{FF2B5EF4-FFF2-40B4-BE49-F238E27FC236}">
                <a16:creationId xmlns:a16="http://schemas.microsoft.com/office/drawing/2014/main" id="{C4CA83D2-E1AB-2C1D-F992-F2405A5D9CF3}"/>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2D0187EF-44FB-F418-4E1A-3B089F3F914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7" name="Picture 6">
            <a:extLst>
              <a:ext uri="{FF2B5EF4-FFF2-40B4-BE49-F238E27FC236}">
                <a16:creationId xmlns:a16="http://schemas.microsoft.com/office/drawing/2014/main" id="{DA26D917-02F1-ED0D-0B9A-3DDC45536525}"/>
              </a:ext>
            </a:extLst>
          </p:cNvPr>
          <p:cNvPicPr>
            <a:picLocks noChangeAspect="1"/>
          </p:cNvPicPr>
          <p:nvPr/>
        </p:nvPicPr>
        <p:blipFill>
          <a:blip r:embed="rId4"/>
          <a:stretch>
            <a:fillRect/>
          </a:stretch>
        </p:blipFill>
        <p:spPr>
          <a:xfrm>
            <a:off x="2555776" y="931332"/>
            <a:ext cx="4148368" cy="5589240"/>
          </a:xfrm>
          <a:prstGeom prst="rect">
            <a:avLst/>
          </a:prstGeom>
        </p:spPr>
      </p:pic>
    </p:spTree>
    <p:extLst>
      <p:ext uri="{BB962C8B-B14F-4D97-AF65-F5344CB8AC3E}">
        <p14:creationId xmlns:p14="http://schemas.microsoft.com/office/powerpoint/2010/main" val="2350495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1B00-C7E9-058D-580F-E824E53FC463}"/>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1F1A8166-5F76-92C5-308B-DD85A6712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2A71E18D-7EEF-CBB0-3EA7-40EA0C09EE4B}"/>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B7E3602-5F01-C275-BB0C-2A17D7602B03}"/>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A11A2EF-E68A-203D-A88E-4C93194A2369}"/>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53D6E74D-8CDC-F023-7EBC-E9D4DC6EBE6A}"/>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58</a:t>
            </a:fld>
            <a:endParaRPr lang="ko-KR" altLang="en-US" dirty="0"/>
          </a:p>
        </p:txBody>
      </p:sp>
      <p:grpSp>
        <p:nvGrpSpPr>
          <p:cNvPr id="15" name="그룹 14">
            <a:extLst>
              <a:ext uri="{FF2B5EF4-FFF2-40B4-BE49-F238E27FC236}">
                <a16:creationId xmlns:a16="http://schemas.microsoft.com/office/drawing/2014/main" id="{50C48E5F-9A4C-9AD2-25C0-160B9413BE2D}"/>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5B7124C8-663B-2F8E-642A-4CD9128D5AEF}"/>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8963FE68-2466-9ECA-DF8B-71DEAE0C51B6}"/>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E95BE29E-217E-51A9-92BB-CCEB07A5FDB3}"/>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79BB7590-7455-A4D5-0D1F-143B721E1B91}"/>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FF4E3332-E1AC-F484-B31F-423474F5373A}"/>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123E4072-DD5A-4D2B-F6F2-BC9C631F9D8F}"/>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585FDFD1-8F1A-B064-F53F-88BB92A4A99E}"/>
              </a:ext>
            </a:extLst>
          </p:cNvPr>
          <p:cNvSpPr/>
          <p:nvPr/>
        </p:nvSpPr>
        <p:spPr>
          <a:xfrm>
            <a:off x="250825" y="899428"/>
            <a:ext cx="2412840" cy="369332"/>
          </a:xfrm>
          <a:prstGeom prst="rect">
            <a:avLst/>
          </a:prstGeom>
        </p:spPr>
        <p:txBody>
          <a:bodyPr wrap="none">
            <a:spAutoFit/>
          </a:bodyPr>
          <a:lstStyle/>
          <a:p>
            <a:r>
              <a:rPr lang="ko-KR" altLang="en-US" dirty="0"/>
              <a:t>● 기술 및 제품 인증 </a:t>
            </a:r>
            <a:r>
              <a:rPr lang="en-US" altLang="ko-KR" dirty="0"/>
              <a:t>1</a:t>
            </a:r>
            <a:endParaRPr lang="ko-KR" altLang="en-US" dirty="0"/>
          </a:p>
        </p:txBody>
      </p:sp>
      <p:sp>
        <p:nvSpPr>
          <p:cNvPr id="4" name="Rectangle 2">
            <a:extLst>
              <a:ext uri="{FF2B5EF4-FFF2-40B4-BE49-F238E27FC236}">
                <a16:creationId xmlns:a16="http://schemas.microsoft.com/office/drawing/2014/main" id="{0508D4CB-8F6D-EC2F-3E46-07B2569236DB}"/>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DBB16AE9-4B92-BF40-6B4E-4DF584CC5D7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 name="Picture 2">
            <a:extLst>
              <a:ext uri="{FF2B5EF4-FFF2-40B4-BE49-F238E27FC236}">
                <a16:creationId xmlns:a16="http://schemas.microsoft.com/office/drawing/2014/main" id="{3F504FC7-8F57-4D55-5B21-96923EDF2A14}"/>
              </a:ext>
            </a:extLst>
          </p:cNvPr>
          <p:cNvPicPr>
            <a:picLocks noChangeAspect="1"/>
          </p:cNvPicPr>
          <p:nvPr/>
        </p:nvPicPr>
        <p:blipFill>
          <a:blip r:embed="rId4"/>
          <a:stretch>
            <a:fillRect/>
          </a:stretch>
        </p:blipFill>
        <p:spPr>
          <a:xfrm>
            <a:off x="2653213" y="1304877"/>
            <a:ext cx="3777654" cy="5301521"/>
          </a:xfrm>
          <a:prstGeom prst="rect">
            <a:avLst/>
          </a:prstGeom>
        </p:spPr>
      </p:pic>
    </p:spTree>
    <p:extLst>
      <p:ext uri="{BB962C8B-B14F-4D97-AF65-F5344CB8AC3E}">
        <p14:creationId xmlns:p14="http://schemas.microsoft.com/office/powerpoint/2010/main" val="3464700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88B7D-1151-0587-1EF0-E9904579BC15}"/>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D7B58480-6D41-A4B7-8AAC-D6BA6FE61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5828CFFE-2AD7-3631-523D-C0337F696F71}"/>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0DA8D38F-0E9C-6971-2410-0E6B24C9F657}"/>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8600E2A-DE6A-78D2-5D17-74A7A0F35126}"/>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FA5ACCC3-EFA4-C3F1-7CF6-2C40789D0D12}"/>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59</a:t>
            </a:fld>
            <a:endParaRPr lang="ko-KR" altLang="en-US" dirty="0"/>
          </a:p>
        </p:txBody>
      </p:sp>
      <p:grpSp>
        <p:nvGrpSpPr>
          <p:cNvPr id="15" name="그룹 14">
            <a:extLst>
              <a:ext uri="{FF2B5EF4-FFF2-40B4-BE49-F238E27FC236}">
                <a16:creationId xmlns:a16="http://schemas.microsoft.com/office/drawing/2014/main" id="{019F5550-1EF0-3A33-CE58-564C3ECDA97B}"/>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C82779A-642B-8554-92BA-74AFDF0548B6}"/>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9EBCC3AB-4282-A363-1F4A-1E33E2C82FF3}"/>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7B0E67A6-A19E-5B59-1D41-4D1872CD46BB}"/>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A9FF65E4-A344-B0FB-7C5F-34FE3E40081F}"/>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D2E1FBC0-3151-056A-3A0E-5AEF14CFCB7F}"/>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C197D501-9801-96FF-C705-1F739E031B24}"/>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89791107-3F02-9435-F2D9-569EBEAAC938}"/>
              </a:ext>
            </a:extLst>
          </p:cNvPr>
          <p:cNvSpPr/>
          <p:nvPr/>
        </p:nvSpPr>
        <p:spPr>
          <a:xfrm>
            <a:off x="250825" y="899428"/>
            <a:ext cx="1614545" cy="369332"/>
          </a:xfrm>
          <a:prstGeom prst="rect">
            <a:avLst/>
          </a:prstGeom>
        </p:spPr>
        <p:txBody>
          <a:bodyPr wrap="none">
            <a:spAutoFit/>
          </a:bodyPr>
          <a:lstStyle/>
          <a:p>
            <a:r>
              <a:rPr lang="ko-KR" altLang="en-US" dirty="0"/>
              <a:t>● 기술 실시 </a:t>
            </a:r>
            <a:r>
              <a:rPr lang="en-US" altLang="ko-KR" dirty="0"/>
              <a:t>1</a:t>
            </a:r>
            <a:endParaRPr lang="ko-KR" altLang="en-US" dirty="0"/>
          </a:p>
        </p:txBody>
      </p:sp>
      <p:sp>
        <p:nvSpPr>
          <p:cNvPr id="4" name="Rectangle 2">
            <a:extLst>
              <a:ext uri="{FF2B5EF4-FFF2-40B4-BE49-F238E27FC236}">
                <a16:creationId xmlns:a16="http://schemas.microsoft.com/office/drawing/2014/main" id="{74D0B0B1-E93A-29AC-4FE6-46513C7C9506}"/>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22622697-2DF1-A64F-24D3-A3A19DA022D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 name="Picture 2">
            <a:extLst>
              <a:ext uri="{FF2B5EF4-FFF2-40B4-BE49-F238E27FC236}">
                <a16:creationId xmlns:a16="http://schemas.microsoft.com/office/drawing/2014/main" id="{587E3BB0-0788-EF24-F124-532DD8643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3903"/>
            <a:ext cx="9144000" cy="4768070"/>
          </a:xfrm>
          <a:prstGeom prst="rect">
            <a:avLst/>
          </a:prstGeom>
        </p:spPr>
      </p:pic>
    </p:spTree>
    <p:extLst>
      <p:ext uri="{BB962C8B-B14F-4D97-AF65-F5344CB8AC3E}">
        <p14:creationId xmlns:p14="http://schemas.microsoft.com/office/powerpoint/2010/main" val="63162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1156086"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 배경</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nvGrpSpPr>
          <p:cNvPr id="50" name="그룹 49">
            <a:extLst>
              <a:ext uri="{FF2B5EF4-FFF2-40B4-BE49-F238E27FC236}">
                <a16:creationId xmlns:a16="http://schemas.microsoft.com/office/drawing/2014/main" id="{2108B2C6-7C47-44A4-925E-8E582E4B2A8F}"/>
              </a:ext>
            </a:extLst>
          </p:cNvPr>
          <p:cNvGrpSpPr/>
          <p:nvPr/>
        </p:nvGrpSpPr>
        <p:grpSpPr>
          <a:xfrm>
            <a:off x="5715000" y="110472"/>
            <a:ext cx="2695047" cy="234801"/>
            <a:chOff x="8651951" y="132416"/>
            <a:chExt cx="2695047" cy="234801"/>
          </a:xfrm>
        </p:grpSpPr>
        <p:sp>
          <p:nvSpPr>
            <p:cNvPr id="52" name="모서리가 둥근 직사각형 38">
              <a:extLst>
                <a:ext uri="{FF2B5EF4-FFF2-40B4-BE49-F238E27FC236}">
                  <a16:creationId xmlns:a16="http://schemas.microsoft.com/office/drawing/2014/main" id="{3B6B886E-7C6D-4F9B-B4B1-85534F4118FF}"/>
                </a:ext>
              </a:extLst>
            </p:cNvPr>
            <p:cNvSpPr/>
            <p:nvPr/>
          </p:nvSpPr>
          <p:spPr>
            <a:xfrm>
              <a:off x="8651951" y="132416"/>
              <a:ext cx="175264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 배경 및 필요성</a:t>
              </a:r>
            </a:p>
          </p:txBody>
        </p:sp>
        <p:sp>
          <p:nvSpPr>
            <p:cNvPr id="53" name="모서리가 둥근 직사각형 39">
              <a:extLst>
                <a:ext uri="{FF2B5EF4-FFF2-40B4-BE49-F238E27FC236}">
                  <a16:creationId xmlns:a16="http://schemas.microsoft.com/office/drawing/2014/main" id="{707020DB-5AA4-4A3E-B25F-F2CC8B2E5F76}"/>
                </a:ext>
              </a:extLst>
            </p:cNvPr>
            <p:cNvSpPr/>
            <p:nvPr/>
          </p:nvSpPr>
          <p:spPr>
            <a:xfrm>
              <a:off x="10470420" y="132416"/>
              <a:ext cx="25299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4" name="모서리가 둥근 직사각형 40">
              <a:extLst>
                <a:ext uri="{FF2B5EF4-FFF2-40B4-BE49-F238E27FC236}">
                  <a16:creationId xmlns:a16="http://schemas.microsoft.com/office/drawing/2014/main" id="{DB516E30-4994-49BB-A827-9E393B4E980C}"/>
                </a:ext>
              </a:extLst>
            </p:cNvPr>
            <p:cNvSpPr/>
            <p:nvPr/>
          </p:nvSpPr>
          <p:spPr>
            <a:xfrm>
              <a:off x="1078924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7" name="모서리가 둥근 직사각형 43">
              <a:extLst>
                <a:ext uri="{FF2B5EF4-FFF2-40B4-BE49-F238E27FC236}">
                  <a16:creationId xmlns:a16="http://schemas.microsoft.com/office/drawing/2014/main" id="{3A9533C3-DC0A-457F-A219-E3C90B7BE381}"/>
                </a:ext>
              </a:extLst>
            </p:cNvPr>
            <p:cNvSpPr/>
            <p:nvPr/>
          </p:nvSpPr>
          <p:spPr>
            <a:xfrm>
              <a:off x="111010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grpSp>
        <p:nvGrpSpPr>
          <p:cNvPr id="61" name="그룹 60"/>
          <p:cNvGrpSpPr/>
          <p:nvPr/>
        </p:nvGrpSpPr>
        <p:grpSpPr>
          <a:xfrm>
            <a:off x="251520" y="1016603"/>
            <a:ext cx="4518142" cy="246221"/>
            <a:chOff x="251520" y="1044884"/>
            <a:chExt cx="4518142" cy="246221"/>
          </a:xfrm>
        </p:grpSpPr>
        <p:grpSp>
          <p:nvGrpSpPr>
            <p:cNvPr id="62" name="그룹 49">
              <a:extLst>
                <a:ext uri="{FF2B5EF4-FFF2-40B4-BE49-F238E27FC236}">
                  <a16:creationId xmlns:a16="http://schemas.microsoft.com/office/drawing/2014/main" id="{5EC4D4DD-0A5D-4DE1-B44B-19BD2AF30577}"/>
                </a:ext>
              </a:extLst>
            </p:cNvPr>
            <p:cNvGrpSpPr/>
            <p:nvPr/>
          </p:nvGrpSpPr>
          <p:grpSpPr>
            <a:xfrm>
              <a:off x="251520" y="1059994"/>
              <a:ext cx="216000" cy="216000"/>
              <a:chOff x="268468" y="4655853"/>
              <a:chExt cx="798138" cy="798137"/>
            </a:xfrm>
          </p:grpSpPr>
          <p:sp>
            <p:nvSpPr>
              <p:cNvPr id="64" name="포인트가 32개인 별 171">
                <a:extLst>
                  <a:ext uri="{FF2B5EF4-FFF2-40B4-BE49-F238E27FC236}">
                    <a16:creationId xmlns:a16="http://schemas.microsoft.com/office/drawing/2014/main" id="{CE799E76-1287-4575-9229-A5391B2A8E97}"/>
                  </a:ext>
                </a:extLst>
              </p:cNvPr>
              <p:cNvSpPr/>
              <p:nvPr/>
            </p:nvSpPr>
            <p:spPr>
              <a:xfrm rot="18900000">
                <a:off x="268468" y="4655853"/>
                <a:ext cx="798137" cy="7981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65" name="포인트가 32개인 별 171">
                <a:extLst>
                  <a:ext uri="{FF2B5EF4-FFF2-40B4-BE49-F238E27FC236}">
                    <a16:creationId xmlns:a16="http://schemas.microsoft.com/office/drawing/2014/main" id="{A148F43F-D4C2-4E4F-8B33-E5846782F853}"/>
                  </a:ext>
                </a:extLst>
              </p:cNvPr>
              <p:cNvSpPr/>
              <p:nvPr/>
            </p:nvSpPr>
            <p:spPr>
              <a:xfrm rot="18900000">
                <a:off x="268468" y="4655853"/>
                <a:ext cx="798138" cy="798137"/>
              </a:xfrm>
              <a:prstGeom prst="ellipse">
                <a:avLst/>
              </a:prstGeom>
              <a:gradFill>
                <a:gsLst>
                  <a:gs pos="100000">
                    <a:schemeClr val="bg1">
                      <a:alpha val="0"/>
                    </a:schemeClr>
                  </a:gs>
                  <a:gs pos="53000">
                    <a:schemeClr val="bg1">
                      <a:alpha val="0"/>
                    </a:schemeClr>
                  </a:gs>
                  <a:gs pos="54000">
                    <a:schemeClr val="bg1">
                      <a:alpha val="1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66" name="포인트가 32개인 별 171">
                <a:extLst>
                  <a:ext uri="{FF2B5EF4-FFF2-40B4-BE49-F238E27FC236}">
                    <a16:creationId xmlns:a16="http://schemas.microsoft.com/office/drawing/2014/main" id="{A148F43F-D4C2-4E4F-8B33-E5846782F853}"/>
                  </a:ext>
                </a:extLst>
              </p:cNvPr>
              <p:cNvSpPr/>
              <p:nvPr/>
            </p:nvSpPr>
            <p:spPr>
              <a:xfrm rot="18900000">
                <a:off x="468003" y="4855387"/>
                <a:ext cx="399069" cy="399069"/>
              </a:xfrm>
              <a:prstGeom prst="ellipse">
                <a:avLst/>
              </a:prstGeom>
              <a:solidFill>
                <a:schemeClr val="bg1"/>
              </a:solidFill>
              <a:ln>
                <a:noFill/>
              </a:ln>
              <a:effectLst>
                <a:innerShdw blurRad="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grpSp>
        <p:sp>
          <p:nvSpPr>
            <p:cNvPr id="63" name="TextBox 62">
              <a:extLst>
                <a:ext uri="{FF2B5EF4-FFF2-40B4-BE49-F238E27FC236}">
                  <a16:creationId xmlns:a16="http://schemas.microsoft.com/office/drawing/2014/main" id="{FFD80164-BA2B-4DAF-9744-0575FA2D8079}"/>
                </a:ext>
              </a:extLst>
            </p:cNvPr>
            <p:cNvSpPr txBox="1"/>
            <p:nvPr/>
          </p:nvSpPr>
          <p:spPr>
            <a:xfrm>
              <a:off x="524910" y="1044884"/>
              <a:ext cx="4244752" cy="246221"/>
            </a:xfrm>
            <a:prstGeom prst="rect">
              <a:avLst/>
            </a:prstGeom>
            <a:noFill/>
          </p:spPr>
          <p:txBody>
            <a:bodyPr wrap="none" lIns="0" tIns="0" rIns="0" bIns="0" rtlCol="0">
              <a:spAutoFit/>
            </a:bodyPr>
            <a:lstStyle/>
            <a:p>
              <a:pPr marL="0" lvl="2" defTabSz="1042873" latinLnBrk="1">
                <a:spcAft>
                  <a:spcPts val="600"/>
                </a:spcAft>
                <a:buClr>
                  <a:schemeClr val="tx1">
                    <a:lumMod val="50000"/>
                    <a:lumOff val="50000"/>
                  </a:schemeClr>
                </a:buClr>
                <a:buSzPct val="80000"/>
                <a:defRPr/>
              </a:pP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기후변화로 인해 기상재해 증가 및 미래의 재난 위협 </a:t>
              </a:r>
            </a:p>
          </p:txBody>
        </p:sp>
      </p:grpSp>
      <p:pic>
        <p:nvPicPr>
          <p:cNvPr id="69" name="그림 68">
            <a:extLst>
              <a:ext uri="{FF2B5EF4-FFF2-40B4-BE49-F238E27FC236}">
                <a16:creationId xmlns:a16="http://schemas.microsoft.com/office/drawing/2014/main" id="{D4E2C565-8413-D324-5B50-082EE1B715A1}"/>
              </a:ext>
            </a:extLst>
          </p:cNvPr>
          <p:cNvPicPr>
            <a:picLocks noChangeAspect="1"/>
          </p:cNvPicPr>
          <p:nvPr/>
        </p:nvPicPr>
        <p:blipFill>
          <a:blip r:embed="rId5" cstate="print"/>
          <a:stretch>
            <a:fillRect/>
          </a:stretch>
        </p:blipFill>
        <p:spPr>
          <a:xfrm>
            <a:off x="475252" y="4979930"/>
            <a:ext cx="3900078" cy="1561430"/>
          </a:xfrm>
          <a:prstGeom prst="rect">
            <a:avLst/>
          </a:prstGeom>
        </p:spPr>
      </p:pic>
      <p:pic>
        <p:nvPicPr>
          <p:cNvPr id="70" name="그림 69">
            <a:extLst>
              <a:ext uri="{FF2B5EF4-FFF2-40B4-BE49-F238E27FC236}">
                <a16:creationId xmlns:a16="http://schemas.microsoft.com/office/drawing/2014/main" id="{E431642B-8552-861A-5748-B6CDC1E19FF8}"/>
              </a:ext>
            </a:extLst>
          </p:cNvPr>
          <p:cNvPicPr>
            <a:picLocks noChangeAspect="1"/>
          </p:cNvPicPr>
          <p:nvPr/>
        </p:nvPicPr>
        <p:blipFill>
          <a:blip r:embed="rId6" cstate="print"/>
          <a:stretch>
            <a:fillRect/>
          </a:stretch>
        </p:blipFill>
        <p:spPr>
          <a:xfrm>
            <a:off x="4677391" y="4979930"/>
            <a:ext cx="3991357" cy="1561430"/>
          </a:xfrm>
          <a:prstGeom prst="rect">
            <a:avLst/>
          </a:prstGeom>
        </p:spPr>
      </p:pic>
      <p:pic>
        <p:nvPicPr>
          <p:cNvPr id="60" name="그림 59">
            <a:extLst>
              <a:ext uri="{FF2B5EF4-FFF2-40B4-BE49-F238E27FC236}">
                <a16:creationId xmlns:a16="http://schemas.microsoft.com/office/drawing/2014/main" id="{871D456E-EBE2-9BA3-8167-84F2A92C7FD3}"/>
              </a:ext>
            </a:extLst>
          </p:cNvPr>
          <p:cNvPicPr>
            <a:picLocks noChangeAspect="1"/>
          </p:cNvPicPr>
          <p:nvPr/>
        </p:nvPicPr>
        <p:blipFill>
          <a:blip r:embed="rId7" cstate="print"/>
          <a:stretch>
            <a:fillRect/>
          </a:stretch>
        </p:blipFill>
        <p:spPr>
          <a:xfrm>
            <a:off x="4414197" y="1401138"/>
            <a:ext cx="4336393" cy="3430931"/>
          </a:xfrm>
          <a:prstGeom prst="rect">
            <a:avLst/>
          </a:prstGeom>
        </p:spPr>
      </p:pic>
      <p:pic>
        <p:nvPicPr>
          <p:cNvPr id="2" name="그림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584" y="1235705"/>
            <a:ext cx="3234281" cy="4511095"/>
          </a:xfrm>
          <a:prstGeom prst="rect">
            <a:avLst/>
          </a:prstGeom>
        </p:spPr>
      </p:pic>
      <p:sp>
        <p:nvSpPr>
          <p:cNvPr id="25"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a:t>
            </a:fld>
            <a:endParaRPr lang="ko-KR" altLang="en-US" dirty="0"/>
          </a:p>
        </p:txBody>
      </p:sp>
      <p:sp>
        <p:nvSpPr>
          <p:cNvPr id="24" name="모서리가 둥근 직사각형 23">
            <a:extLst>
              <a:ext uri="{FF2B5EF4-FFF2-40B4-BE49-F238E27FC236}">
                <a16:creationId xmlns:a16="http://schemas.microsoft.com/office/drawing/2014/main" id="{AB1AE3CF-D32B-4DCB-86C8-066CA9EE39FE}"/>
              </a:ext>
            </a:extLst>
          </p:cNvPr>
          <p:cNvSpPr/>
          <p:nvPr/>
        </p:nvSpPr>
        <p:spPr>
          <a:xfrm>
            <a:off x="8470610" y="112205"/>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0" name="모서리가 둥근 직사각형 29">
            <a:extLst>
              <a:ext uri="{FF2B5EF4-FFF2-40B4-BE49-F238E27FC236}">
                <a16:creationId xmlns:a16="http://schemas.microsoft.com/office/drawing/2014/main" id="{C60C7C84-7302-48B1-AA8D-F1952C702B56}"/>
              </a:ext>
            </a:extLst>
          </p:cNvPr>
          <p:cNvSpPr/>
          <p:nvPr/>
        </p:nvSpPr>
        <p:spPr>
          <a:xfrm>
            <a:off x="8771448" y="11155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4200373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CF9A-0B1C-49AF-2076-0B106B0150EE}"/>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1C3D25BD-ED55-6C84-F6A4-0E4C9ABBF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9DFCCE70-E302-BF1E-10A2-2CE796C13E9C}"/>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8AC96F1C-B2A6-95A6-8996-4067457E8D79}"/>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9380525-5398-573A-2F14-A4CA4FE4A364}"/>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68DA53E6-5EFD-1DBD-2ED8-F6A0691C3FB3}"/>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60</a:t>
            </a:fld>
            <a:endParaRPr lang="ko-KR" altLang="en-US" dirty="0"/>
          </a:p>
        </p:txBody>
      </p:sp>
      <p:grpSp>
        <p:nvGrpSpPr>
          <p:cNvPr id="15" name="그룹 14">
            <a:extLst>
              <a:ext uri="{FF2B5EF4-FFF2-40B4-BE49-F238E27FC236}">
                <a16:creationId xmlns:a16="http://schemas.microsoft.com/office/drawing/2014/main" id="{0CAF4995-AE4F-C797-92EF-7E84E2747170}"/>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EF5DBE65-1D58-C6EE-30AE-57372CFDAA7B}"/>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8A35331C-64EA-79D9-8C5F-41C3E2688573}"/>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B0F28286-7CCC-7F6F-7936-4BAF024CC76E}"/>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4CA5B94E-FFB8-5164-961C-2170C80F56C2}"/>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6924EB8D-9037-3D54-E39D-ACA4D412988C}"/>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4A051B56-3693-3E1B-5368-523B4DDE0570}"/>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40C739A8-0D26-9202-673D-2BE5EA30D631}"/>
              </a:ext>
            </a:extLst>
          </p:cNvPr>
          <p:cNvSpPr/>
          <p:nvPr/>
        </p:nvSpPr>
        <p:spPr>
          <a:xfrm>
            <a:off x="250825" y="899428"/>
            <a:ext cx="1614545" cy="369332"/>
          </a:xfrm>
          <a:prstGeom prst="rect">
            <a:avLst/>
          </a:prstGeom>
        </p:spPr>
        <p:txBody>
          <a:bodyPr wrap="none">
            <a:spAutoFit/>
          </a:bodyPr>
          <a:lstStyle/>
          <a:p>
            <a:r>
              <a:rPr lang="ko-KR" altLang="en-US" dirty="0"/>
              <a:t>● 기술 실시 </a:t>
            </a:r>
            <a:r>
              <a:rPr lang="en-US" altLang="ko-KR" dirty="0"/>
              <a:t>2</a:t>
            </a:r>
            <a:endParaRPr lang="ko-KR" altLang="en-US" dirty="0"/>
          </a:p>
        </p:txBody>
      </p:sp>
      <p:sp>
        <p:nvSpPr>
          <p:cNvPr id="4" name="Rectangle 2">
            <a:extLst>
              <a:ext uri="{FF2B5EF4-FFF2-40B4-BE49-F238E27FC236}">
                <a16:creationId xmlns:a16="http://schemas.microsoft.com/office/drawing/2014/main" id="{C68DD44C-17E6-42A9-DD01-9EE2C922AD5D}"/>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85819BA1-6EA1-2D1F-2E87-3D628F7131D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 name="Picture 2">
            <a:extLst>
              <a:ext uri="{FF2B5EF4-FFF2-40B4-BE49-F238E27FC236}">
                <a16:creationId xmlns:a16="http://schemas.microsoft.com/office/drawing/2014/main" id="{DDBC6D58-FBA7-DC6D-F976-99F5596D5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271658" y="1447832"/>
            <a:ext cx="4717630" cy="5301521"/>
          </a:xfrm>
          <a:prstGeom prst="rect">
            <a:avLst/>
          </a:prstGeom>
        </p:spPr>
      </p:pic>
      <p:sp>
        <p:nvSpPr>
          <p:cNvPr id="5" name="직사각형 23">
            <a:extLst>
              <a:ext uri="{FF2B5EF4-FFF2-40B4-BE49-F238E27FC236}">
                <a16:creationId xmlns:a16="http://schemas.microsoft.com/office/drawing/2014/main" id="{79028658-A24B-B47C-4FF8-327F2002B3BB}"/>
              </a:ext>
            </a:extLst>
          </p:cNvPr>
          <p:cNvSpPr/>
          <p:nvPr/>
        </p:nvSpPr>
        <p:spPr>
          <a:xfrm>
            <a:off x="2905330" y="4221088"/>
            <a:ext cx="4375904" cy="1296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41568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2F6E2-F12E-FCE3-1CEE-4CA3BAB3BFCF}"/>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87D07013-A9B6-3AE8-94ED-2332A768A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AC6F24C4-3840-0DF4-F14B-5E9AEC6F09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A032D3ED-6447-7E9B-3D28-C0A5D4DB524C}"/>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B2EA9B-6F2C-2027-22A8-44C7F7C837E6}"/>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69BD8E59-66AF-1017-C025-3D9C7CE4BF61}"/>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61</a:t>
            </a:fld>
            <a:endParaRPr lang="ko-KR" altLang="en-US" dirty="0"/>
          </a:p>
        </p:txBody>
      </p:sp>
      <p:grpSp>
        <p:nvGrpSpPr>
          <p:cNvPr id="15" name="그룹 14">
            <a:extLst>
              <a:ext uri="{FF2B5EF4-FFF2-40B4-BE49-F238E27FC236}">
                <a16:creationId xmlns:a16="http://schemas.microsoft.com/office/drawing/2014/main" id="{30B6FF00-76DB-6E31-3DD0-72DC5E13B4E8}"/>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D7B02649-7AA7-0606-5821-0C4C91BD656D}"/>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647307E9-15A7-A0D0-2D95-48FAE3870445}"/>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293124AC-EF72-2887-46E1-01F9F87745AE}"/>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D1072637-5A92-F2AB-9D97-028466DB2FDC}"/>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3CC3BB7B-1E24-B2EB-18BA-612B49EC1448}"/>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89F1A83A-87AF-25DF-D2DA-B5DD89E3313A}"/>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EFF98D74-455C-320C-3E5A-D2077655466A}"/>
              </a:ext>
            </a:extLst>
          </p:cNvPr>
          <p:cNvSpPr/>
          <p:nvPr/>
        </p:nvSpPr>
        <p:spPr>
          <a:xfrm>
            <a:off x="250825" y="899428"/>
            <a:ext cx="1614545" cy="369332"/>
          </a:xfrm>
          <a:prstGeom prst="rect">
            <a:avLst/>
          </a:prstGeom>
        </p:spPr>
        <p:txBody>
          <a:bodyPr wrap="none">
            <a:spAutoFit/>
          </a:bodyPr>
          <a:lstStyle/>
          <a:p>
            <a:r>
              <a:rPr lang="ko-KR" altLang="en-US" dirty="0"/>
              <a:t>● 고용 창출 </a:t>
            </a:r>
            <a:r>
              <a:rPr lang="en-US" altLang="ko-KR" dirty="0"/>
              <a:t>3</a:t>
            </a:r>
            <a:endParaRPr lang="ko-KR" altLang="en-US" dirty="0"/>
          </a:p>
        </p:txBody>
      </p:sp>
      <p:sp>
        <p:nvSpPr>
          <p:cNvPr id="4" name="Rectangle 2">
            <a:extLst>
              <a:ext uri="{FF2B5EF4-FFF2-40B4-BE49-F238E27FC236}">
                <a16:creationId xmlns:a16="http://schemas.microsoft.com/office/drawing/2014/main" id="{6B92D6AD-733D-2859-F2A7-EB2A5A2CA39A}"/>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314C2FD9-FCFF-B9FF-35B3-F734E5AD649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 name="Picture 2">
            <a:extLst>
              <a:ext uri="{FF2B5EF4-FFF2-40B4-BE49-F238E27FC236}">
                <a16:creationId xmlns:a16="http://schemas.microsoft.com/office/drawing/2014/main" id="{0203E2F6-91F1-B6BA-897B-1148DD184DB2}"/>
              </a:ext>
            </a:extLst>
          </p:cNvPr>
          <p:cNvPicPr>
            <a:picLocks noChangeAspect="1"/>
          </p:cNvPicPr>
          <p:nvPr/>
        </p:nvPicPr>
        <p:blipFill>
          <a:blip r:embed="rId4"/>
          <a:stretch>
            <a:fillRect/>
          </a:stretch>
        </p:blipFill>
        <p:spPr>
          <a:xfrm>
            <a:off x="2746232" y="1317377"/>
            <a:ext cx="3584572" cy="5140031"/>
          </a:xfrm>
          <a:prstGeom prst="rect">
            <a:avLst/>
          </a:prstGeom>
        </p:spPr>
      </p:pic>
    </p:spTree>
    <p:extLst>
      <p:ext uri="{BB962C8B-B14F-4D97-AF65-F5344CB8AC3E}">
        <p14:creationId xmlns:p14="http://schemas.microsoft.com/office/powerpoint/2010/main" val="1835719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9101-7CD9-12FD-FD79-0CFE016F525C}"/>
            </a:ext>
          </a:extLst>
        </p:cNvPr>
        <p:cNvGrpSpPr/>
        <p:nvPr/>
      </p:nvGrpSpPr>
      <p:grpSpPr>
        <a:xfrm>
          <a:off x="0" y="0"/>
          <a:ext cx="0" cy="0"/>
          <a:chOff x="0" y="0"/>
          <a:chExt cx="0" cy="0"/>
        </a:xfrm>
      </p:grpSpPr>
      <p:pic>
        <p:nvPicPr>
          <p:cNvPr id="26" name="그림 25">
            <a:extLst>
              <a:ext uri="{FF2B5EF4-FFF2-40B4-BE49-F238E27FC236}">
                <a16:creationId xmlns:a16="http://schemas.microsoft.com/office/drawing/2014/main" id="{2B77A3C8-D0E5-C1EB-F842-7B03FF0DCD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CA63FC7D-EAE2-4F9B-8F35-F88412CB2BE2}"/>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BC6F3812-4FBF-6346-481E-6900B80B7D6C}"/>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E2EF549B-B886-2C70-FFBD-2859C56B9F23}"/>
              </a:ext>
            </a:extLst>
          </p:cNvPr>
          <p:cNvSpPr txBox="1"/>
          <p:nvPr/>
        </p:nvSpPr>
        <p:spPr>
          <a:xfrm>
            <a:off x="157980" y="400592"/>
            <a:ext cx="3025187"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관련 증빙서류</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E6B4D8BF-D0FC-4D85-0088-3D8C087366A7}"/>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62</a:t>
            </a:fld>
            <a:endParaRPr lang="ko-KR" altLang="en-US" dirty="0"/>
          </a:p>
        </p:txBody>
      </p:sp>
      <p:grpSp>
        <p:nvGrpSpPr>
          <p:cNvPr id="15" name="그룹 14">
            <a:extLst>
              <a:ext uri="{FF2B5EF4-FFF2-40B4-BE49-F238E27FC236}">
                <a16:creationId xmlns:a16="http://schemas.microsoft.com/office/drawing/2014/main" id="{98C104A4-127D-AF14-B56F-9DFD6B65BB46}"/>
              </a:ext>
            </a:extLst>
          </p:cNvPr>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A2ECDBF7-9870-E0E9-6245-C1E5DD034908}"/>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E2BF0C54-65C3-D918-52EB-14E70FD076B5}"/>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AA836C79-6BCE-54F5-9035-7655254F0B9F}"/>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C1FDABF5-D031-EAC9-9F50-5EC69CBD3055}"/>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DAE7DEC6-F77A-CCF2-BBB4-AE37F05F6726}"/>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F9A4F93A-3ADD-6F1A-ED12-26472F6F9A86}"/>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a:extLst>
              <a:ext uri="{FF2B5EF4-FFF2-40B4-BE49-F238E27FC236}">
                <a16:creationId xmlns:a16="http://schemas.microsoft.com/office/drawing/2014/main" id="{D58692AC-0F85-68E6-B8E2-AD446312D10D}"/>
              </a:ext>
            </a:extLst>
          </p:cNvPr>
          <p:cNvSpPr/>
          <p:nvPr/>
        </p:nvSpPr>
        <p:spPr>
          <a:xfrm>
            <a:off x="250825" y="899428"/>
            <a:ext cx="1614545" cy="369332"/>
          </a:xfrm>
          <a:prstGeom prst="rect">
            <a:avLst/>
          </a:prstGeom>
        </p:spPr>
        <p:txBody>
          <a:bodyPr wrap="none">
            <a:spAutoFit/>
          </a:bodyPr>
          <a:lstStyle/>
          <a:p>
            <a:r>
              <a:rPr lang="ko-KR" altLang="en-US" dirty="0"/>
              <a:t>● 국내학술 </a:t>
            </a:r>
            <a:r>
              <a:rPr lang="en-US" altLang="ko-KR" dirty="0"/>
              <a:t>6</a:t>
            </a:r>
            <a:endParaRPr lang="ko-KR" altLang="en-US" dirty="0"/>
          </a:p>
        </p:txBody>
      </p:sp>
      <p:sp>
        <p:nvSpPr>
          <p:cNvPr id="4" name="Rectangle 2">
            <a:extLst>
              <a:ext uri="{FF2B5EF4-FFF2-40B4-BE49-F238E27FC236}">
                <a16:creationId xmlns:a16="http://schemas.microsoft.com/office/drawing/2014/main" id="{DF6FDF9C-6CD0-72BB-DDC4-B9B22901E7BE}"/>
              </a:ext>
            </a:extLst>
          </p:cNvPr>
          <p:cNvSpPr>
            <a:spLocks noChangeArrowheads="1"/>
          </p:cNvSpPr>
          <p:nvPr/>
        </p:nvSpPr>
        <p:spPr bwMode="auto">
          <a:xfrm>
            <a:off x="6085073" y="-1301094"/>
            <a:ext cx="3256342" cy="2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a:extLst>
              <a:ext uri="{FF2B5EF4-FFF2-40B4-BE49-F238E27FC236}">
                <a16:creationId xmlns:a16="http://schemas.microsoft.com/office/drawing/2014/main" id="{C69B1F7E-7906-7839-1A34-8C3ED2E4B1B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 name="그림 2">
            <a:extLst>
              <a:ext uri="{FF2B5EF4-FFF2-40B4-BE49-F238E27FC236}">
                <a16:creationId xmlns:a16="http://schemas.microsoft.com/office/drawing/2014/main" id="{FCD56FFE-8F42-4321-179D-C7593C6E31FF}"/>
              </a:ext>
            </a:extLst>
          </p:cNvPr>
          <p:cNvPicPr>
            <a:picLocks noChangeAspect="1"/>
          </p:cNvPicPr>
          <p:nvPr/>
        </p:nvPicPr>
        <p:blipFill>
          <a:blip r:embed="rId4"/>
          <a:stretch>
            <a:fillRect/>
          </a:stretch>
        </p:blipFill>
        <p:spPr>
          <a:xfrm>
            <a:off x="827584" y="1258854"/>
            <a:ext cx="3631048" cy="5323408"/>
          </a:xfrm>
          <a:prstGeom prst="rect">
            <a:avLst/>
          </a:prstGeom>
        </p:spPr>
      </p:pic>
      <p:pic>
        <p:nvPicPr>
          <p:cNvPr id="5" name="Picture 4">
            <a:extLst>
              <a:ext uri="{FF2B5EF4-FFF2-40B4-BE49-F238E27FC236}">
                <a16:creationId xmlns:a16="http://schemas.microsoft.com/office/drawing/2014/main" id="{4E47BB10-B123-3DC6-AAF8-7B36DDE2A0E6}"/>
              </a:ext>
            </a:extLst>
          </p:cNvPr>
          <p:cNvPicPr>
            <a:picLocks noChangeAspect="1"/>
          </p:cNvPicPr>
          <p:nvPr/>
        </p:nvPicPr>
        <p:blipFill>
          <a:blip r:embed="rId5"/>
          <a:stretch>
            <a:fillRect/>
          </a:stretch>
        </p:blipFill>
        <p:spPr>
          <a:xfrm>
            <a:off x="4458972" y="1256019"/>
            <a:ext cx="3978814" cy="5397674"/>
          </a:xfrm>
          <a:prstGeom prst="rect">
            <a:avLst/>
          </a:prstGeom>
        </p:spPr>
      </p:pic>
      <p:sp>
        <p:nvSpPr>
          <p:cNvPr id="7" name="직사각형 23">
            <a:extLst>
              <a:ext uri="{FF2B5EF4-FFF2-40B4-BE49-F238E27FC236}">
                <a16:creationId xmlns:a16="http://schemas.microsoft.com/office/drawing/2014/main" id="{EABA8368-5EDD-333E-60AD-9CE3DE257432}"/>
              </a:ext>
            </a:extLst>
          </p:cNvPr>
          <p:cNvSpPr/>
          <p:nvPr/>
        </p:nvSpPr>
        <p:spPr>
          <a:xfrm>
            <a:off x="4685854" y="4437112"/>
            <a:ext cx="2976639"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39703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3397084"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연구개발성과 성능목표 및 실적</a:t>
            </a:r>
            <a:endParaRPr lang="en-US" altLang="ko-KR"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63</a:t>
            </a:fld>
            <a:endParaRPr lang="ko-KR" altLang="en-US" dirty="0"/>
          </a:p>
        </p:txBody>
      </p:sp>
      <p:sp>
        <p:nvSpPr>
          <p:cNvPr id="50" name="직사각형 49"/>
          <p:cNvSpPr/>
          <p:nvPr/>
        </p:nvSpPr>
        <p:spPr>
          <a:xfrm>
            <a:off x="571472" y="1357298"/>
            <a:ext cx="2815194" cy="646331"/>
          </a:xfrm>
          <a:prstGeom prst="rect">
            <a:avLst/>
          </a:prstGeom>
        </p:spPr>
        <p:txBody>
          <a:bodyPr wrap="none">
            <a:spAutoFit/>
          </a:bodyPr>
          <a:lstStyle/>
          <a:p>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최종보고서 </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5</a:t>
            </a:r>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쪽 </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제주연구원</a:t>
            </a:r>
            <a:r>
              <a:rPr lang="en-US" altLang="ko-KR"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p>
          <a:p>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Tree>
    <p:extLst>
      <p:ext uri="{BB962C8B-B14F-4D97-AF65-F5344CB8AC3E}">
        <p14:creationId xmlns:p14="http://schemas.microsoft.com/office/powerpoint/2010/main" val="2867703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7515199"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64</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pic>
        <p:nvPicPr>
          <p:cNvPr id="2" name="그림 1"/>
          <p:cNvPicPr>
            <a:picLocks noChangeAspect="1"/>
          </p:cNvPicPr>
          <p:nvPr/>
        </p:nvPicPr>
        <p:blipFill>
          <a:blip r:embed="rId4"/>
          <a:stretch>
            <a:fillRect/>
          </a:stretch>
        </p:blipFill>
        <p:spPr>
          <a:xfrm>
            <a:off x="191868" y="1229267"/>
            <a:ext cx="8656303" cy="5095980"/>
          </a:xfrm>
          <a:prstGeom prst="rect">
            <a:avLst/>
          </a:prstGeom>
        </p:spPr>
      </p:pic>
    </p:spTree>
    <p:extLst>
      <p:ext uri="{BB962C8B-B14F-4D97-AF65-F5344CB8AC3E}">
        <p14:creationId xmlns:p14="http://schemas.microsoft.com/office/powerpoint/2010/main" val="2867703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7515199"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65</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 name="Rectangle 2">
            <a:extLst>
              <a:ext uri="{FF2B5EF4-FFF2-40B4-BE49-F238E27FC236}">
                <a16:creationId xmlns:a16="http://schemas.microsoft.com/office/drawing/2014/main" id="{B93B819E-06E3-44C0-4EBA-FE21D32C32D5}"/>
              </a:ext>
            </a:extLst>
          </p:cNvPr>
          <p:cNvSpPr>
            <a:spLocks noChangeArrowheads="1"/>
          </p:cNvSpPr>
          <p:nvPr/>
        </p:nvSpPr>
        <p:spPr bwMode="auto">
          <a:xfrm>
            <a:off x="683568" y="318782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24866313-ADD0-5B1C-1EA8-4549FCB2803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직사각형 21">
            <a:extLst>
              <a:ext uri="{FF2B5EF4-FFF2-40B4-BE49-F238E27FC236}">
                <a16:creationId xmlns:a16="http://schemas.microsoft.com/office/drawing/2014/main" id="{1CF34C83-17E3-23AE-8CDC-22A6D1F0FEBE}"/>
              </a:ext>
            </a:extLst>
          </p:cNvPr>
          <p:cNvSpPr/>
          <p:nvPr/>
        </p:nvSpPr>
        <p:spPr>
          <a:xfrm>
            <a:off x="250825" y="953985"/>
            <a:ext cx="2651688" cy="369332"/>
          </a:xfrm>
          <a:prstGeom prst="rect">
            <a:avLst/>
          </a:prstGeom>
        </p:spPr>
        <p:txBody>
          <a:bodyPr wrap="none">
            <a:spAutoFit/>
          </a:bodyPr>
          <a:lstStyle/>
          <a:p>
            <a:r>
              <a:rPr lang="ko-KR" altLang="en-US" dirty="0"/>
              <a:t>● 홍수 위험지수 신속성</a:t>
            </a:r>
          </a:p>
        </p:txBody>
      </p:sp>
      <p:sp>
        <p:nvSpPr>
          <p:cNvPr id="7" name="Text Box 23">
            <a:extLst>
              <a:ext uri="{FF2B5EF4-FFF2-40B4-BE49-F238E27FC236}">
                <a16:creationId xmlns:a16="http://schemas.microsoft.com/office/drawing/2014/main" id="{FF15261C-4FEB-95A8-53ED-15999D536576}"/>
              </a:ext>
            </a:extLst>
          </p:cNvPr>
          <p:cNvSpPr txBox="1">
            <a:spLocks noChangeArrowheads="1"/>
          </p:cNvSpPr>
          <p:nvPr/>
        </p:nvSpPr>
        <p:spPr bwMode="auto">
          <a:xfrm>
            <a:off x="363001" y="1323317"/>
            <a:ext cx="8629280" cy="5134090"/>
          </a:xfrm>
          <a:prstGeom prst="rect">
            <a:avLst/>
          </a:prstGeom>
          <a:noFill/>
          <a:ln w="9525" algn="ctr">
            <a:noFill/>
            <a:miter lim="800000"/>
            <a:headEnd/>
            <a:tailEnd/>
          </a:ln>
        </p:spPr>
        <p:txBody>
          <a:bodyPr wrap="square" lIns="0" tIns="0" rIns="0" bIns="0">
            <a:no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레이더 강우 및 호우시나리오를 기반으로 위험지수 산출 시스템 개발</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가온에서 선정한 </a:t>
            </a:r>
            <a:r>
              <a:rPr lang="en-US" altLang="ko-KR" sz="1050" dirty="0">
                <a:latin typeface="KoPub돋움체 Bold" panose="02020603020101020101" pitchFamily="18" charset="-127"/>
                <a:ea typeface="KoPub돋움체 Bold" panose="02020603020101020101" pitchFamily="18" charset="-127"/>
              </a:rPr>
              <a:t>2024</a:t>
            </a:r>
            <a:r>
              <a:rPr lang="ko-KR" altLang="en-US" sz="1050" dirty="0">
                <a:latin typeface="KoPub돋움체 Bold" panose="02020603020101020101" pitchFamily="18" charset="-127"/>
                <a:ea typeface="KoPub돋움체 Bold" panose="02020603020101020101" pitchFamily="18" charset="-127"/>
              </a:rPr>
              <a:t>년 실측 이벤트 강우 시나리오 및 한국건설기술연구원의 주요 시점 이벤트에</a:t>
            </a:r>
            <a:r>
              <a:rPr lang="en-US" altLang="ko-KR" sz="1050" dirty="0">
                <a:latin typeface="KoPub돋움체 Bold" panose="02020603020101020101" pitchFamily="18" charset="-127"/>
                <a:ea typeface="KoPub돋움체 Bold" panose="02020603020101020101" pitchFamily="18" charset="-127"/>
              </a:rPr>
              <a:t>(2000</a:t>
            </a:r>
            <a:r>
              <a:rPr lang="ko-KR" altLang="en-US" sz="1050" dirty="0">
                <a:latin typeface="KoPub돋움체 Bold" panose="02020603020101020101" pitchFamily="18" charset="-127"/>
                <a:ea typeface="KoPub돋움체 Bold" panose="02020603020101020101" pitchFamily="18" charset="-127"/>
              </a:rPr>
              <a:t>년</a:t>
            </a:r>
            <a:r>
              <a:rPr lang="en-US" altLang="ko-KR" sz="1050" dirty="0">
                <a:latin typeface="KoPub돋움체 Bold" panose="02020603020101020101" pitchFamily="18" charset="-127"/>
                <a:ea typeface="KoPub돋움체 Bold" panose="02020603020101020101" pitchFamily="18" charset="-127"/>
              </a:rPr>
              <a:t>, 2022</a:t>
            </a:r>
            <a:r>
              <a:rPr lang="ko-KR" altLang="en-US" sz="1050" dirty="0">
                <a:latin typeface="KoPub돋움체 Bold" panose="02020603020101020101" pitchFamily="18" charset="-127"/>
                <a:ea typeface="KoPub돋움체 Bold" panose="02020603020101020101" pitchFamily="18" charset="-127"/>
              </a:rPr>
              <a:t>년 포함</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대하여 모의 분석을 실시</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기상청 레이더 강우 데이터는 실제 실시간 시스템 상황을 모의하기 위하여 송수신 단계에서 채택되는 </a:t>
            </a:r>
            <a:r>
              <a:rPr lang="en-US" altLang="ko-KR" sz="1050" dirty="0" err="1">
                <a:latin typeface="KoPub돋움체 Bold" panose="02020603020101020101" pitchFamily="18" charset="-127"/>
                <a:ea typeface="KoPub돋움체 Bold" panose="02020603020101020101" pitchFamily="18" charset="-127"/>
              </a:rPr>
              <a:t>gz</a:t>
            </a:r>
            <a:r>
              <a:rPr lang="en-US" altLang="ko-KR" sz="1050" dirty="0">
                <a:latin typeface="KoPub돋움체 Bold" panose="02020603020101020101" pitchFamily="18" charset="-127"/>
                <a:ea typeface="KoPub돋움체 Bold" panose="02020603020101020101" pitchFamily="18" charset="-127"/>
              </a:rPr>
              <a:t> </a:t>
            </a:r>
            <a:r>
              <a:rPr lang="ko-KR" altLang="en-US" sz="1050" dirty="0">
                <a:latin typeface="KoPub돋움체 Bold" panose="02020603020101020101" pitchFamily="18" charset="-127"/>
                <a:ea typeface="KoPub돋움체 Bold" panose="02020603020101020101" pitchFamily="18" charset="-127"/>
              </a:rPr>
              <a:t>압축 포맷부터 모의 처리</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압축 해제 및 위험지수 시스템 전용 강우 포맷으로의 변환을 실시하고 이를 사용하여 위험지수 모델을 구동함</a:t>
            </a:r>
          </a:p>
          <a:p>
            <a:pPr marL="171450" lvl="1" indent="-171450" defTabSz="1279525" fontAlgn="base" latinLnBrk="0">
              <a:lnSpc>
                <a:spcPct val="150000"/>
              </a:lnSpc>
              <a:spcBef>
                <a:spcPts val="500"/>
              </a:spcBef>
              <a:spcAft>
                <a:spcPts val="100"/>
              </a:spcAft>
              <a:buClr>
                <a:srgbClr val="FCB21B"/>
              </a:buClr>
              <a:buSzPct val="100000"/>
              <a:buFontTx/>
              <a:buChar char="-"/>
              <a:defRPr/>
            </a:pPr>
            <a:r>
              <a:rPr lang="ko-KR" altLang="en-US" sz="1050" dirty="0">
                <a:latin typeface="KoPub돋움체 Bold" panose="02020603020101020101" pitchFamily="18" charset="-127"/>
                <a:ea typeface="KoPub돋움체 Bold" panose="02020603020101020101" pitchFamily="18" charset="-127"/>
              </a:rPr>
              <a:t>또한 모형의 신속성 평가 항목에서 이러한 과정을 자체 시험 및 전문가 입회 시연 구동을 통하여 입증함</a:t>
            </a:r>
          </a:p>
          <a:p>
            <a:pPr marL="171450" lvl="1" indent="-171450" defTabSz="1279525" fontAlgn="base" latinLnBrk="0">
              <a:lnSpc>
                <a:spcPct val="150000"/>
              </a:lnSpc>
              <a:spcBef>
                <a:spcPts val="500"/>
              </a:spcBef>
              <a:spcAft>
                <a:spcPts val="100"/>
              </a:spcAft>
              <a:buClr>
                <a:srgbClr val="FCB21B"/>
              </a:buClr>
              <a:buSzPct val="100000"/>
              <a:buFontTx/>
              <a:buChar char="-"/>
              <a:defRPr/>
            </a:pPr>
            <a:endParaRPr lang="ko-KR" altLang="en-US" sz="1050" dirty="0">
              <a:latin typeface="KoPub돋움체 Bold" panose="02020603020101020101" pitchFamily="18" charset="-127"/>
              <a:ea typeface="KoPub돋움체 Bold" panose="02020603020101020101" pitchFamily="18" charset="-127"/>
            </a:endParaRPr>
          </a:p>
          <a:p>
            <a:pPr marL="171450" lvl="1" indent="-171450" defTabSz="1279525" fontAlgn="base" latinLnBrk="0">
              <a:lnSpc>
                <a:spcPct val="150000"/>
              </a:lnSpc>
              <a:spcBef>
                <a:spcPts val="500"/>
              </a:spcBef>
              <a:spcAft>
                <a:spcPts val="100"/>
              </a:spcAft>
              <a:buClr>
                <a:srgbClr val="FCB21B"/>
              </a:buClr>
              <a:buSzPct val="100000"/>
              <a:buFontTx/>
              <a:buChar char="-"/>
              <a:defRPr/>
            </a:pPr>
            <a:endParaRPr lang="en-GB" altLang="ko-KR" sz="1050" dirty="0">
              <a:latin typeface="KoPub돋움체 Bold" panose="02020603020101020101" pitchFamily="18" charset="-127"/>
              <a:ea typeface="KoPub돋움체 Bold" panose="02020603020101020101" pitchFamily="18" charset="-127"/>
            </a:endParaRPr>
          </a:p>
          <a:p>
            <a:pPr marL="171450" lvl="1" indent="-171450" defTabSz="1279525" fontAlgn="base" latinLnBrk="0">
              <a:lnSpc>
                <a:spcPct val="150000"/>
              </a:lnSpc>
              <a:spcBef>
                <a:spcPts val="500"/>
              </a:spcBef>
              <a:spcAft>
                <a:spcPts val="100"/>
              </a:spcAft>
              <a:buClr>
                <a:srgbClr val="FCB21B"/>
              </a:buClr>
              <a:buSzPct val="100000"/>
              <a:buFontTx/>
              <a:buChar char="-"/>
              <a:defRPr/>
            </a:pPr>
            <a:endParaRPr lang="en-US" altLang="ko-KR" sz="1050" dirty="0">
              <a:latin typeface="KoPub돋움체 Bold" panose="02020603020101020101" pitchFamily="18" charset="-127"/>
              <a:ea typeface="KoPub돋움체 Bold" panose="02020603020101020101" pitchFamily="18" charset="-127"/>
            </a:endParaRPr>
          </a:p>
        </p:txBody>
      </p:sp>
      <p:pic>
        <p:nvPicPr>
          <p:cNvPr id="5" name="Picture 4">
            <a:extLst>
              <a:ext uri="{FF2B5EF4-FFF2-40B4-BE49-F238E27FC236}">
                <a16:creationId xmlns:a16="http://schemas.microsoft.com/office/drawing/2014/main" id="{4E7B35B0-BE4B-F5CC-7DF8-587E10441C28}"/>
              </a:ext>
            </a:extLst>
          </p:cNvPr>
          <p:cNvPicPr>
            <a:picLocks noChangeAspect="1"/>
          </p:cNvPicPr>
          <p:nvPr/>
        </p:nvPicPr>
        <p:blipFill>
          <a:blip r:embed="rId4"/>
          <a:stretch>
            <a:fillRect/>
          </a:stretch>
        </p:blipFill>
        <p:spPr>
          <a:xfrm>
            <a:off x="369630" y="2848266"/>
            <a:ext cx="8172400" cy="3652469"/>
          </a:xfrm>
          <a:prstGeom prst="rect">
            <a:avLst/>
          </a:prstGeom>
        </p:spPr>
      </p:pic>
    </p:spTree>
    <p:extLst>
      <p:ext uri="{BB962C8B-B14F-4D97-AF65-F5344CB8AC3E}">
        <p14:creationId xmlns:p14="http://schemas.microsoft.com/office/powerpoint/2010/main" val="1116596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7515199"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66</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pic>
        <p:nvPicPr>
          <p:cNvPr id="2" name="그림 1"/>
          <p:cNvPicPr>
            <a:picLocks noChangeAspect="1"/>
          </p:cNvPicPr>
          <p:nvPr/>
        </p:nvPicPr>
        <p:blipFill rotWithShape="1">
          <a:blip r:embed="rId4"/>
          <a:srcRect r="-438" b="8000"/>
          <a:stretch/>
        </p:blipFill>
        <p:spPr>
          <a:xfrm>
            <a:off x="250825" y="1477505"/>
            <a:ext cx="8306484" cy="3374715"/>
          </a:xfrm>
          <a:prstGeom prst="rect">
            <a:avLst/>
          </a:prstGeom>
        </p:spPr>
      </p:pic>
      <p:pic>
        <p:nvPicPr>
          <p:cNvPr id="3" name="그림 2"/>
          <p:cNvPicPr>
            <a:picLocks noChangeAspect="1"/>
          </p:cNvPicPr>
          <p:nvPr/>
        </p:nvPicPr>
        <p:blipFill>
          <a:blip r:embed="rId5"/>
          <a:stretch>
            <a:fillRect/>
          </a:stretch>
        </p:blipFill>
        <p:spPr>
          <a:xfrm>
            <a:off x="671920" y="4960612"/>
            <a:ext cx="7800160" cy="1443478"/>
          </a:xfrm>
          <a:prstGeom prst="rect">
            <a:avLst/>
          </a:prstGeom>
        </p:spPr>
      </p:pic>
      <p:sp>
        <p:nvSpPr>
          <p:cNvPr id="23" name="직사각형 22">
            <a:extLst>
              <a:ext uri="{FF2B5EF4-FFF2-40B4-BE49-F238E27FC236}">
                <a16:creationId xmlns:a16="http://schemas.microsoft.com/office/drawing/2014/main" id="{EEC05BBC-D5DE-4B4B-85DB-AE479D4903DA}"/>
              </a:ext>
            </a:extLst>
          </p:cNvPr>
          <p:cNvSpPr/>
          <p:nvPr/>
        </p:nvSpPr>
        <p:spPr>
          <a:xfrm>
            <a:off x="250825" y="953985"/>
            <a:ext cx="5413661" cy="369332"/>
          </a:xfrm>
          <a:prstGeom prst="rect">
            <a:avLst/>
          </a:prstGeom>
        </p:spPr>
        <p:txBody>
          <a:bodyPr wrap="none">
            <a:spAutoFit/>
          </a:bodyPr>
          <a:lstStyle/>
          <a:p>
            <a:r>
              <a:rPr lang="ko-KR" altLang="en-US" dirty="0"/>
              <a:t>● 홍수</a:t>
            </a:r>
            <a:r>
              <a:rPr lang="en-US" altLang="ko-KR" dirty="0"/>
              <a:t>/</a:t>
            </a:r>
            <a:r>
              <a:rPr lang="ko-KR" altLang="en-US" dirty="0"/>
              <a:t>침수 위험지수 정확도 인증</a:t>
            </a:r>
            <a:r>
              <a:rPr lang="en-US" altLang="ko-KR" dirty="0"/>
              <a:t>(</a:t>
            </a:r>
            <a:r>
              <a:rPr lang="ko-KR" altLang="en-US" dirty="0"/>
              <a:t>제</a:t>
            </a:r>
            <a:r>
              <a:rPr lang="en-US" altLang="ko-KR" dirty="0"/>
              <a:t>3</a:t>
            </a:r>
            <a:r>
              <a:rPr lang="ko-KR" altLang="en-US" dirty="0"/>
              <a:t>전문가 인증</a:t>
            </a:r>
            <a:r>
              <a:rPr lang="en-US" altLang="ko-KR" dirty="0"/>
              <a:t>)</a:t>
            </a:r>
            <a:endParaRPr lang="ko-KR" altLang="en-US" dirty="0"/>
          </a:p>
        </p:txBody>
      </p:sp>
    </p:spTree>
    <p:extLst>
      <p:ext uri="{BB962C8B-B14F-4D97-AF65-F5344CB8AC3E}">
        <p14:creationId xmlns:p14="http://schemas.microsoft.com/office/powerpoint/2010/main" val="1026486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7515199"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67</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pic>
        <p:nvPicPr>
          <p:cNvPr id="4" name="그림 3"/>
          <p:cNvPicPr>
            <a:picLocks noChangeAspect="1"/>
          </p:cNvPicPr>
          <p:nvPr/>
        </p:nvPicPr>
        <p:blipFill>
          <a:blip r:embed="rId4"/>
          <a:stretch>
            <a:fillRect/>
          </a:stretch>
        </p:blipFill>
        <p:spPr>
          <a:xfrm>
            <a:off x="1576669" y="1450186"/>
            <a:ext cx="5384887" cy="3584469"/>
          </a:xfrm>
          <a:prstGeom prst="rect">
            <a:avLst/>
          </a:prstGeom>
        </p:spPr>
      </p:pic>
      <p:pic>
        <p:nvPicPr>
          <p:cNvPr id="5" name="그림 4"/>
          <p:cNvPicPr>
            <a:picLocks noChangeAspect="1"/>
          </p:cNvPicPr>
          <p:nvPr/>
        </p:nvPicPr>
        <p:blipFill>
          <a:blip r:embed="rId5"/>
          <a:stretch>
            <a:fillRect/>
          </a:stretch>
        </p:blipFill>
        <p:spPr>
          <a:xfrm>
            <a:off x="1284278" y="5034655"/>
            <a:ext cx="5969668" cy="1570057"/>
          </a:xfrm>
          <a:prstGeom prst="rect">
            <a:avLst/>
          </a:prstGeom>
        </p:spPr>
      </p:pic>
      <p:sp>
        <p:nvSpPr>
          <p:cNvPr id="23" name="직사각형 22"/>
          <p:cNvSpPr/>
          <p:nvPr/>
        </p:nvSpPr>
        <p:spPr>
          <a:xfrm>
            <a:off x="7236296" y="6228020"/>
            <a:ext cx="1107996" cy="369332"/>
          </a:xfrm>
          <a:prstGeom prst="rect">
            <a:avLst/>
          </a:prstGeom>
          <a:solidFill>
            <a:srgbClr val="D7E4BE"/>
          </a:solidFill>
        </p:spPr>
        <p:txBody>
          <a:bodyPr wrap="none">
            <a:spAutoFit/>
          </a:bodyPr>
          <a:lstStyle/>
          <a:p>
            <a:r>
              <a:rPr lang="ko-KR" altLang="en-US" dirty="0"/>
              <a:t>평균 </a:t>
            </a:r>
            <a:r>
              <a:rPr lang="en-US" altLang="ko-KR" dirty="0"/>
              <a:t>0.82</a:t>
            </a:r>
            <a:endParaRPr lang="ko-KR" altLang="en-US" dirty="0"/>
          </a:p>
        </p:txBody>
      </p:sp>
      <p:sp>
        <p:nvSpPr>
          <p:cNvPr id="24" name="직사각형 23">
            <a:extLst>
              <a:ext uri="{FF2B5EF4-FFF2-40B4-BE49-F238E27FC236}">
                <a16:creationId xmlns:a16="http://schemas.microsoft.com/office/drawing/2014/main" id="{83DC9F23-7AB8-4DF6-91B7-08FE77F0F51F}"/>
              </a:ext>
            </a:extLst>
          </p:cNvPr>
          <p:cNvSpPr/>
          <p:nvPr/>
        </p:nvSpPr>
        <p:spPr>
          <a:xfrm>
            <a:off x="250825" y="953985"/>
            <a:ext cx="5413661" cy="369332"/>
          </a:xfrm>
          <a:prstGeom prst="rect">
            <a:avLst/>
          </a:prstGeom>
        </p:spPr>
        <p:txBody>
          <a:bodyPr wrap="none">
            <a:spAutoFit/>
          </a:bodyPr>
          <a:lstStyle/>
          <a:p>
            <a:r>
              <a:rPr lang="ko-KR" altLang="en-US" dirty="0"/>
              <a:t>● 홍수</a:t>
            </a:r>
            <a:r>
              <a:rPr lang="en-US" altLang="ko-KR" dirty="0"/>
              <a:t>/</a:t>
            </a:r>
            <a:r>
              <a:rPr lang="ko-KR" altLang="en-US" dirty="0"/>
              <a:t>침수 위험지수 정확도 인증</a:t>
            </a:r>
            <a:r>
              <a:rPr lang="en-US" altLang="ko-KR" dirty="0"/>
              <a:t>(</a:t>
            </a:r>
            <a:r>
              <a:rPr lang="ko-KR" altLang="en-US" dirty="0"/>
              <a:t>제</a:t>
            </a:r>
            <a:r>
              <a:rPr lang="en-US" altLang="ko-KR" dirty="0"/>
              <a:t>3</a:t>
            </a:r>
            <a:r>
              <a:rPr lang="ko-KR" altLang="en-US" dirty="0"/>
              <a:t>전문가 인증</a:t>
            </a:r>
            <a:r>
              <a:rPr lang="en-US" altLang="ko-KR" dirty="0"/>
              <a:t>)</a:t>
            </a:r>
            <a:endParaRPr lang="ko-KR" altLang="en-US" dirty="0"/>
          </a:p>
        </p:txBody>
      </p:sp>
    </p:spTree>
    <p:extLst>
      <p:ext uri="{BB962C8B-B14F-4D97-AF65-F5344CB8AC3E}">
        <p14:creationId xmlns:p14="http://schemas.microsoft.com/office/powerpoint/2010/main" val="2426766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7515199"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한국건설기술연구원</a:t>
            </a:r>
            <a:r>
              <a:rPr lang="en-US" altLang="ko-KR"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헤르메시스</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68</a:t>
            </a:fld>
            <a:endParaRPr lang="ko-KR" altLang="en-US" dirty="0"/>
          </a:p>
        </p:txBody>
      </p:sp>
      <p:grpSp>
        <p:nvGrpSpPr>
          <p:cNvPr id="15" name="그룹 14"/>
          <p:cNvGrpSpPr/>
          <p:nvPr/>
        </p:nvGrpSpPr>
        <p:grpSpPr>
          <a:xfrm>
            <a:off x="5415608" y="134012"/>
            <a:ext cx="3581352" cy="234801"/>
            <a:chOff x="5415608" y="134012"/>
            <a:chExt cx="3581352" cy="234801"/>
          </a:xfrm>
        </p:grpSpPr>
        <p:sp>
          <p:nvSpPr>
            <p:cNvPr id="16"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7"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19"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0"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1"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2" name="직사각형 21"/>
          <p:cNvSpPr/>
          <p:nvPr/>
        </p:nvSpPr>
        <p:spPr>
          <a:xfrm>
            <a:off x="250825" y="953985"/>
            <a:ext cx="5413661" cy="369332"/>
          </a:xfrm>
          <a:prstGeom prst="rect">
            <a:avLst/>
          </a:prstGeom>
        </p:spPr>
        <p:txBody>
          <a:bodyPr wrap="none">
            <a:spAutoFit/>
          </a:bodyPr>
          <a:lstStyle/>
          <a:p>
            <a:r>
              <a:rPr lang="ko-KR" altLang="en-US" dirty="0"/>
              <a:t>● 홍수</a:t>
            </a:r>
            <a:r>
              <a:rPr lang="en-US" altLang="ko-KR" dirty="0"/>
              <a:t>/</a:t>
            </a:r>
            <a:r>
              <a:rPr lang="ko-KR" altLang="en-US" dirty="0"/>
              <a:t>침수 위험지수 정확도 인증</a:t>
            </a:r>
            <a:r>
              <a:rPr lang="en-US" altLang="ko-KR" dirty="0"/>
              <a:t>(</a:t>
            </a:r>
            <a:r>
              <a:rPr lang="ko-KR" altLang="en-US" dirty="0"/>
              <a:t>제</a:t>
            </a:r>
            <a:r>
              <a:rPr lang="en-US" altLang="ko-KR" dirty="0"/>
              <a:t>3</a:t>
            </a:r>
            <a:r>
              <a:rPr lang="ko-KR" altLang="en-US" dirty="0"/>
              <a:t>전문가 인증</a:t>
            </a:r>
            <a:r>
              <a:rPr lang="en-US" altLang="ko-KR" dirty="0"/>
              <a:t>)</a:t>
            </a:r>
            <a:endParaRPr lang="ko-KR" altLang="en-US" dirty="0"/>
          </a:p>
        </p:txBody>
      </p:sp>
      <p:pic>
        <p:nvPicPr>
          <p:cNvPr id="24" name="Picture 2">
            <a:extLst>
              <a:ext uri="{FF2B5EF4-FFF2-40B4-BE49-F238E27FC236}">
                <a16:creationId xmlns:a16="http://schemas.microsoft.com/office/drawing/2014/main" id="{65902DD1-98C0-41C0-95EE-D7C2B2BBF51D}"/>
              </a:ext>
            </a:extLst>
          </p:cNvPr>
          <p:cNvPicPr>
            <a:picLocks noChangeAspect="1"/>
          </p:cNvPicPr>
          <p:nvPr/>
        </p:nvPicPr>
        <p:blipFill>
          <a:blip r:embed="rId4">
            <a:extLst/>
          </a:blip>
          <a:stretch>
            <a:fillRect/>
          </a:stretch>
        </p:blipFill>
        <p:spPr>
          <a:xfrm>
            <a:off x="976713" y="1365181"/>
            <a:ext cx="3350762" cy="5184349"/>
          </a:xfrm>
          <a:prstGeom prst="rect">
            <a:avLst/>
          </a:prstGeom>
          <a:noFill/>
          <a:ln>
            <a:noFill/>
          </a:ln>
          <a:effectLst/>
        </p:spPr>
      </p:pic>
      <p:pic>
        <p:nvPicPr>
          <p:cNvPr id="25" name="Picture 4">
            <a:extLst>
              <a:ext uri="{FF2B5EF4-FFF2-40B4-BE49-F238E27FC236}">
                <a16:creationId xmlns:a16="http://schemas.microsoft.com/office/drawing/2014/main" id="{DAA3F507-77C6-45F3-A645-AC1A84899370}"/>
              </a:ext>
            </a:extLst>
          </p:cNvPr>
          <p:cNvPicPr>
            <a:picLocks noChangeAspect="1"/>
          </p:cNvPicPr>
          <p:nvPr/>
        </p:nvPicPr>
        <p:blipFill>
          <a:blip r:embed="rId5">
            <a:extLst/>
          </a:blip>
          <a:stretch>
            <a:fillRect/>
          </a:stretch>
        </p:blipFill>
        <p:spPr>
          <a:xfrm>
            <a:off x="4772997" y="1365181"/>
            <a:ext cx="3350763" cy="5243014"/>
          </a:xfrm>
          <a:prstGeom prst="rect">
            <a:avLst/>
          </a:prstGeom>
          <a:noFill/>
          <a:ln>
            <a:noFill/>
          </a:ln>
          <a:effectLst/>
        </p:spPr>
      </p:pic>
    </p:spTree>
    <p:extLst>
      <p:ext uri="{BB962C8B-B14F-4D97-AF65-F5344CB8AC3E}">
        <p14:creationId xmlns:p14="http://schemas.microsoft.com/office/powerpoint/2010/main" val="666372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5808000"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슈퍼스타트</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69</a:t>
            </a:fld>
            <a:endParaRPr lang="ko-KR" altLang="en-US" dirty="0"/>
          </a:p>
        </p:txBody>
      </p:sp>
      <p:sp>
        <p:nvSpPr>
          <p:cNvPr id="15" name="직사각형 14"/>
          <p:cNvSpPr/>
          <p:nvPr/>
        </p:nvSpPr>
        <p:spPr>
          <a:xfrm>
            <a:off x="571472" y="1357298"/>
            <a:ext cx="3134191" cy="646331"/>
          </a:xfrm>
          <a:prstGeom prst="rect">
            <a:avLst/>
          </a:prstGeom>
        </p:spPr>
        <p:txBody>
          <a:bodyPr wrap="none">
            <a:spAutoFit/>
          </a:bodyPr>
          <a:lstStyle/>
          <a:p>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최종보고서 </a:t>
            </a:r>
            <a:r>
              <a:rPr lang="en-US" altLang="ko-KR" dirty="0">
                <a:ln>
                  <a:solidFill>
                    <a:schemeClr val="bg1">
                      <a:lumMod val="65000"/>
                      <a:alpha val="0"/>
                    </a:schemeClr>
                  </a:solidFill>
                </a:ln>
                <a:solidFill>
                  <a:srgbClr val="FF0000"/>
                </a:solidFill>
                <a:latin typeface="KoPub돋움체 Medium" pitchFamily="18" charset="-127"/>
                <a:ea typeface="KoPub돋움체 Medium" pitchFamily="18" charset="-127"/>
              </a:rPr>
              <a:t>5</a:t>
            </a:r>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쪽 성능목표 </a:t>
            </a:r>
            <a:r>
              <a:rPr lang="en-US" altLang="ko-KR" dirty="0">
                <a:ln>
                  <a:solidFill>
                    <a:schemeClr val="bg1">
                      <a:lumMod val="65000"/>
                      <a:alpha val="0"/>
                    </a:schemeClr>
                  </a:solidFill>
                </a:ln>
                <a:solidFill>
                  <a:srgbClr val="FF0000"/>
                </a:solidFill>
                <a:latin typeface="KoPub돋움체 Medium" pitchFamily="18" charset="-127"/>
                <a:ea typeface="KoPub돋움체 Medium" pitchFamily="18" charset="-127"/>
              </a:rPr>
              <a:t>4, 5</a:t>
            </a:r>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번</a:t>
            </a:r>
            <a:endParaRPr lang="en-US" altLang="ko-KR" dirty="0">
              <a:ln>
                <a:solidFill>
                  <a:schemeClr val="bg1">
                    <a:lumMod val="65000"/>
                    <a:alpha val="0"/>
                  </a:schemeClr>
                </a:solidFill>
              </a:ln>
              <a:solidFill>
                <a:srgbClr val="FF0000"/>
              </a:solidFill>
              <a:latin typeface="KoPub돋움체 Medium" pitchFamily="18" charset="-127"/>
              <a:ea typeface="KoPub돋움체 Medium" pitchFamily="18" charset="-127"/>
            </a:endParaRPr>
          </a:p>
          <a:p>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개발목표 실적 및 증빙서류</a:t>
            </a:r>
            <a:endParaRPr lang="ko-KR" altLang="en-US" dirty="0">
              <a:solidFill>
                <a:srgbClr val="FF0000"/>
              </a:solidFill>
            </a:endParaRPr>
          </a:p>
        </p:txBody>
      </p:sp>
      <p:grpSp>
        <p:nvGrpSpPr>
          <p:cNvPr id="16" name="그룹 15"/>
          <p:cNvGrpSpPr/>
          <p:nvPr/>
        </p:nvGrpSpPr>
        <p:grpSpPr>
          <a:xfrm>
            <a:off x="5415608" y="134012"/>
            <a:ext cx="3581352" cy="234801"/>
            <a:chOff x="5415608" y="134012"/>
            <a:chExt cx="3581352" cy="234801"/>
          </a:xfrm>
        </p:grpSpPr>
        <p:sp>
          <p:nvSpPr>
            <p:cNvPr id="17"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9"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20"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1"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2"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Tree>
    <p:extLst>
      <p:ext uri="{BB962C8B-B14F-4D97-AF65-F5344CB8AC3E}">
        <p14:creationId xmlns:p14="http://schemas.microsoft.com/office/powerpoint/2010/main" val="2867703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1156086"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 배경</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grpSp>
        <p:nvGrpSpPr>
          <p:cNvPr id="61" name="그룹 60"/>
          <p:cNvGrpSpPr/>
          <p:nvPr/>
        </p:nvGrpSpPr>
        <p:grpSpPr>
          <a:xfrm>
            <a:off x="251520" y="1016603"/>
            <a:ext cx="4518142" cy="246221"/>
            <a:chOff x="251520" y="1044884"/>
            <a:chExt cx="4518142" cy="246221"/>
          </a:xfrm>
        </p:grpSpPr>
        <p:grpSp>
          <p:nvGrpSpPr>
            <p:cNvPr id="62" name="그룹 49">
              <a:extLst>
                <a:ext uri="{FF2B5EF4-FFF2-40B4-BE49-F238E27FC236}">
                  <a16:creationId xmlns:a16="http://schemas.microsoft.com/office/drawing/2014/main" id="{5EC4D4DD-0A5D-4DE1-B44B-19BD2AF30577}"/>
                </a:ext>
              </a:extLst>
            </p:cNvPr>
            <p:cNvGrpSpPr/>
            <p:nvPr/>
          </p:nvGrpSpPr>
          <p:grpSpPr>
            <a:xfrm>
              <a:off x="251520" y="1059994"/>
              <a:ext cx="216000" cy="216000"/>
              <a:chOff x="268468" y="4655853"/>
              <a:chExt cx="798138" cy="798137"/>
            </a:xfrm>
          </p:grpSpPr>
          <p:sp>
            <p:nvSpPr>
              <p:cNvPr id="64" name="포인트가 32개인 별 171">
                <a:extLst>
                  <a:ext uri="{FF2B5EF4-FFF2-40B4-BE49-F238E27FC236}">
                    <a16:creationId xmlns:a16="http://schemas.microsoft.com/office/drawing/2014/main" id="{CE799E76-1287-4575-9229-A5391B2A8E97}"/>
                  </a:ext>
                </a:extLst>
              </p:cNvPr>
              <p:cNvSpPr/>
              <p:nvPr/>
            </p:nvSpPr>
            <p:spPr>
              <a:xfrm rot="18900000">
                <a:off x="268468" y="4655853"/>
                <a:ext cx="798137" cy="79813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65" name="포인트가 32개인 별 171">
                <a:extLst>
                  <a:ext uri="{FF2B5EF4-FFF2-40B4-BE49-F238E27FC236}">
                    <a16:creationId xmlns:a16="http://schemas.microsoft.com/office/drawing/2014/main" id="{A148F43F-D4C2-4E4F-8B33-E5846782F853}"/>
                  </a:ext>
                </a:extLst>
              </p:cNvPr>
              <p:cNvSpPr/>
              <p:nvPr/>
            </p:nvSpPr>
            <p:spPr>
              <a:xfrm rot="18900000">
                <a:off x="268468" y="4655853"/>
                <a:ext cx="798138" cy="798137"/>
              </a:xfrm>
              <a:prstGeom prst="ellipse">
                <a:avLst/>
              </a:prstGeom>
              <a:gradFill>
                <a:gsLst>
                  <a:gs pos="100000">
                    <a:schemeClr val="bg1">
                      <a:alpha val="0"/>
                    </a:schemeClr>
                  </a:gs>
                  <a:gs pos="53000">
                    <a:schemeClr val="bg1">
                      <a:alpha val="0"/>
                    </a:schemeClr>
                  </a:gs>
                  <a:gs pos="54000">
                    <a:schemeClr val="bg1">
                      <a:alpha val="1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sp>
            <p:nvSpPr>
              <p:cNvPr id="66" name="포인트가 32개인 별 171">
                <a:extLst>
                  <a:ext uri="{FF2B5EF4-FFF2-40B4-BE49-F238E27FC236}">
                    <a16:creationId xmlns:a16="http://schemas.microsoft.com/office/drawing/2014/main" id="{A148F43F-D4C2-4E4F-8B33-E5846782F853}"/>
                  </a:ext>
                </a:extLst>
              </p:cNvPr>
              <p:cNvSpPr/>
              <p:nvPr/>
            </p:nvSpPr>
            <p:spPr>
              <a:xfrm rot="18900000">
                <a:off x="468003" y="4855387"/>
                <a:ext cx="399069" cy="399069"/>
              </a:xfrm>
              <a:prstGeom prst="ellipse">
                <a:avLst/>
              </a:prstGeom>
              <a:solidFill>
                <a:schemeClr val="bg1"/>
              </a:solidFill>
              <a:ln>
                <a:noFill/>
              </a:ln>
              <a:effectLst>
                <a:innerShdw blurRad="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dirty="0"/>
              </a:p>
            </p:txBody>
          </p:sp>
        </p:grpSp>
        <p:sp>
          <p:nvSpPr>
            <p:cNvPr id="63" name="TextBox 62">
              <a:extLst>
                <a:ext uri="{FF2B5EF4-FFF2-40B4-BE49-F238E27FC236}">
                  <a16:creationId xmlns:a16="http://schemas.microsoft.com/office/drawing/2014/main" id="{FFD80164-BA2B-4DAF-9744-0575FA2D8079}"/>
                </a:ext>
              </a:extLst>
            </p:cNvPr>
            <p:cNvSpPr txBox="1"/>
            <p:nvPr/>
          </p:nvSpPr>
          <p:spPr>
            <a:xfrm>
              <a:off x="524910" y="1044884"/>
              <a:ext cx="4244752" cy="246221"/>
            </a:xfrm>
            <a:prstGeom prst="rect">
              <a:avLst/>
            </a:prstGeom>
            <a:noFill/>
          </p:spPr>
          <p:txBody>
            <a:bodyPr wrap="none" lIns="0" tIns="0" rIns="0" bIns="0" rtlCol="0">
              <a:spAutoFit/>
            </a:bodyPr>
            <a:lstStyle/>
            <a:p>
              <a:pPr marL="0" lvl="2" defTabSz="1042873" latinLnBrk="1">
                <a:spcAft>
                  <a:spcPts val="600"/>
                </a:spcAft>
                <a:buClr>
                  <a:schemeClr val="tx1">
                    <a:lumMod val="50000"/>
                    <a:lumOff val="50000"/>
                  </a:schemeClr>
                </a:buClr>
                <a:buSzPct val="80000"/>
                <a:defRPr/>
              </a:pPr>
              <a:r>
                <a:rPr lang="ko-KR" altLang="en-US" sz="1600" dirty="0">
                  <a:ln>
                    <a:solidFill>
                      <a:schemeClr val="accent1">
                        <a:shade val="50000"/>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rPr>
                <a:t>기후변화로 인해 기상재해 증가 및 미래의 재난 위협 </a:t>
              </a:r>
            </a:p>
          </p:txBody>
        </p:sp>
      </p:grpSp>
      <p:pic>
        <p:nvPicPr>
          <p:cNvPr id="69" name="그림 68">
            <a:extLst>
              <a:ext uri="{FF2B5EF4-FFF2-40B4-BE49-F238E27FC236}">
                <a16:creationId xmlns:a16="http://schemas.microsoft.com/office/drawing/2014/main" id="{D4E2C565-8413-D324-5B50-082EE1B715A1}"/>
              </a:ext>
            </a:extLst>
          </p:cNvPr>
          <p:cNvPicPr>
            <a:picLocks noChangeAspect="1"/>
          </p:cNvPicPr>
          <p:nvPr/>
        </p:nvPicPr>
        <p:blipFill>
          <a:blip r:embed="rId5" cstate="print"/>
          <a:stretch>
            <a:fillRect/>
          </a:stretch>
        </p:blipFill>
        <p:spPr>
          <a:xfrm>
            <a:off x="475252" y="4979930"/>
            <a:ext cx="3900078" cy="1561430"/>
          </a:xfrm>
          <a:prstGeom prst="rect">
            <a:avLst/>
          </a:prstGeom>
        </p:spPr>
      </p:pic>
      <p:pic>
        <p:nvPicPr>
          <p:cNvPr id="70" name="그림 69">
            <a:extLst>
              <a:ext uri="{FF2B5EF4-FFF2-40B4-BE49-F238E27FC236}">
                <a16:creationId xmlns:a16="http://schemas.microsoft.com/office/drawing/2014/main" id="{E431642B-8552-861A-5748-B6CDC1E19FF8}"/>
              </a:ext>
            </a:extLst>
          </p:cNvPr>
          <p:cNvPicPr>
            <a:picLocks noChangeAspect="1"/>
          </p:cNvPicPr>
          <p:nvPr/>
        </p:nvPicPr>
        <p:blipFill>
          <a:blip r:embed="rId6" cstate="print"/>
          <a:stretch>
            <a:fillRect/>
          </a:stretch>
        </p:blipFill>
        <p:spPr>
          <a:xfrm>
            <a:off x="4677391" y="4979930"/>
            <a:ext cx="3991357" cy="1561430"/>
          </a:xfrm>
          <a:prstGeom prst="rect">
            <a:avLst/>
          </a:prstGeom>
        </p:spPr>
      </p:pic>
      <p:pic>
        <p:nvPicPr>
          <p:cNvPr id="60" name="그림 59">
            <a:extLst>
              <a:ext uri="{FF2B5EF4-FFF2-40B4-BE49-F238E27FC236}">
                <a16:creationId xmlns:a16="http://schemas.microsoft.com/office/drawing/2014/main" id="{871D456E-EBE2-9BA3-8167-84F2A92C7FD3}"/>
              </a:ext>
            </a:extLst>
          </p:cNvPr>
          <p:cNvPicPr>
            <a:picLocks noChangeAspect="1"/>
          </p:cNvPicPr>
          <p:nvPr/>
        </p:nvPicPr>
        <p:blipFill>
          <a:blip r:embed="rId7" cstate="print"/>
          <a:stretch>
            <a:fillRect/>
          </a:stretch>
        </p:blipFill>
        <p:spPr>
          <a:xfrm>
            <a:off x="4414197" y="1401138"/>
            <a:ext cx="4336393" cy="3430931"/>
          </a:xfrm>
          <a:prstGeom prst="rect">
            <a:avLst/>
          </a:prstGeom>
        </p:spPr>
      </p:pic>
      <p:pic>
        <p:nvPicPr>
          <p:cNvPr id="2" name="그림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584" y="1235705"/>
            <a:ext cx="3234281" cy="4511095"/>
          </a:xfrm>
          <a:prstGeom prst="rect">
            <a:avLst/>
          </a:prstGeom>
        </p:spPr>
      </p:pic>
      <p:pic>
        <p:nvPicPr>
          <p:cNvPr id="3" name="그림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7585" y="1235705"/>
            <a:ext cx="3253058" cy="4511095"/>
          </a:xfrm>
          <a:prstGeom prst="rect">
            <a:avLst/>
          </a:prstGeom>
        </p:spPr>
      </p:pic>
      <p:sp>
        <p:nvSpPr>
          <p:cNvPr id="30"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7</a:t>
            </a:fld>
            <a:endParaRPr lang="ko-KR" altLang="en-US" dirty="0"/>
          </a:p>
        </p:txBody>
      </p:sp>
      <p:grpSp>
        <p:nvGrpSpPr>
          <p:cNvPr id="32" name="그룹 31">
            <a:extLst>
              <a:ext uri="{FF2B5EF4-FFF2-40B4-BE49-F238E27FC236}">
                <a16:creationId xmlns:a16="http://schemas.microsoft.com/office/drawing/2014/main" id="{2108B2C6-7C47-44A4-925E-8E582E4B2A8F}"/>
              </a:ext>
            </a:extLst>
          </p:cNvPr>
          <p:cNvGrpSpPr/>
          <p:nvPr/>
        </p:nvGrpSpPr>
        <p:grpSpPr>
          <a:xfrm>
            <a:off x="5715000" y="110472"/>
            <a:ext cx="2695047" cy="234801"/>
            <a:chOff x="8651951" y="132416"/>
            <a:chExt cx="2695047" cy="234801"/>
          </a:xfrm>
        </p:grpSpPr>
        <p:sp>
          <p:nvSpPr>
            <p:cNvPr id="33" name="모서리가 둥근 직사각형 38">
              <a:extLst>
                <a:ext uri="{FF2B5EF4-FFF2-40B4-BE49-F238E27FC236}">
                  <a16:creationId xmlns:a16="http://schemas.microsoft.com/office/drawing/2014/main" id="{3B6B886E-7C6D-4F9B-B4B1-85534F4118FF}"/>
                </a:ext>
              </a:extLst>
            </p:cNvPr>
            <p:cNvSpPr/>
            <p:nvPr/>
          </p:nvSpPr>
          <p:spPr>
            <a:xfrm>
              <a:off x="8651951" y="132416"/>
              <a:ext cx="175264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 배경 및 필요성</a:t>
              </a:r>
            </a:p>
          </p:txBody>
        </p:sp>
        <p:sp>
          <p:nvSpPr>
            <p:cNvPr id="34" name="모서리가 둥근 직사각형 39">
              <a:extLst>
                <a:ext uri="{FF2B5EF4-FFF2-40B4-BE49-F238E27FC236}">
                  <a16:creationId xmlns:a16="http://schemas.microsoft.com/office/drawing/2014/main" id="{707020DB-5AA4-4A3E-B25F-F2CC8B2E5F76}"/>
                </a:ext>
              </a:extLst>
            </p:cNvPr>
            <p:cNvSpPr/>
            <p:nvPr/>
          </p:nvSpPr>
          <p:spPr>
            <a:xfrm>
              <a:off x="10470420" y="132416"/>
              <a:ext cx="25299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5" name="모서리가 둥근 직사각형 40">
              <a:extLst>
                <a:ext uri="{FF2B5EF4-FFF2-40B4-BE49-F238E27FC236}">
                  <a16:creationId xmlns:a16="http://schemas.microsoft.com/office/drawing/2014/main" id="{DB516E30-4994-49BB-A827-9E393B4E980C}"/>
                </a:ext>
              </a:extLst>
            </p:cNvPr>
            <p:cNvSpPr/>
            <p:nvPr/>
          </p:nvSpPr>
          <p:spPr>
            <a:xfrm>
              <a:off x="1078924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6" name="모서리가 둥근 직사각형 43">
              <a:extLst>
                <a:ext uri="{FF2B5EF4-FFF2-40B4-BE49-F238E27FC236}">
                  <a16:creationId xmlns:a16="http://schemas.microsoft.com/office/drawing/2014/main" id="{3A9533C3-DC0A-457F-A219-E3C90B7BE381}"/>
                </a:ext>
              </a:extLst>
            </p:cNvPr>
            <p:cNvSpPr/>
            <p:nvPr/>
          </p:nvSpPr>
          <p:spPr>
            <a:xfrm>
              <a:off x="111010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25" name="모서리가 둥근 직사각형 24">
            <a:extLst>
              <a:ext uri="{FF2B5EF4-FFF2-40B4-BE49-F238E27FC236}">
                <a16:creationId xmlns:a16="http://schemas.microsoft.com/office/drawing/2014/main" id="{AB1AE3CF-D32B-4DCB-86C8-066CA9EE39FE}"/>
              </a:ext>
            </a:extLst>
          </p:cNvPr>
          <p:cNvSpPr/>
          <p:nvPr/>
        </p:nvSpPr>
        <p:spPr>
          <a:xfrm>
            <a:off x="8470610" y="112205"/>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37" name="모서리가 둥근 직사각형 36">
            <a:extLst>
              <a:ext uri="{FF2B5EF4-FFF2-40B4-BE49-F238E27FC236}">
                <a16:creationId xmlns:a16="http://schemas.microsoft.com/office/drawing/2014/main" id="{C60C7C84-7302-48B1-AA8D-F1952C702B56}"/>
              </a:ext>
            </a:extLst>
          </p:cNvPr>
          <p:cNvSpPr/>
          <p:nvPr/>
        </p:nvSpPr>
        <p:spPr>
          <a:xfrm>
            <a:off x="8771448" y="11155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024548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C98EC26-7629-4A2B-ACCB-12B9E2EBE40D}"/>
              </a:ext>
            </a:extLst>
          </p:cNvPr>
          <p:cNvSpPr txBox="1"/>
          <p:nvPr/>
        </p:nvSpPr>
        <p:spPr>
          <a:xfrm>
            <a:off x="157980" y="400592"/>
            <a:ext cx="6029215"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기관별 연구개발성과 성능목표 및 주요 실적 </a:t>
            </a:r>
            <a:r>
              <a:rPr lang="ko-KR" altLang="en-US"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 </a:t>
            </a:r>
            <a:r>
              <a:rPr lang="ko-KR" altLang="en-US" sz="1600" dirty="0">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a:t>
            </a:r>
            <a:r>
              <a:rPr lang="ko-KR" altLang="en-US" sz="1600" dirty="0" err="1">
                <a:ln>
                  <a:solidFill>
                    <a:schemeClr val="accent1">
                      <a:shade val="50000"/>
                      <a:alpha val="0"/>
                    </a:schemeClr>
                  </a:solidFill>
                </a:ln>
                <a:solidFill>
                  <a:srgbClr val="FFFF00"/>
                </a:solidFill>
                <a:latin typeface="KoPub돋움체 Bold" panose="02020603020101020101" pitchFamily="18" charset="-127"/>
                <a:ea typeface="KoPub돋움체 Bold" panose="02020603020101020101" pitchFamily="18" charset="-127"/>
              </a:rPr>
              <a:t>가온도시정보</a:t>
            </a:r>
            <a:endParaRPr lang="en-US" altLang="ko-KR" sz="16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70</a:t>
            </a:fld>
            <a:endParaRPr lang="ko-KR" altLang="en-US" dirty="0"/>
          </a:p>
        </p:txBody>
      </p:sp>
      <p:sp>
        <p:nvSpPr>
          <p:cNvPr id="15" name="직사각형 14"/>
          <p:cNvSpPr/>
          <p:nvPr/>
        </p:nvSpPr>
        <p:spPr>
          <a:xfrm>
            <a:off x="571472" y="1357298"/>
            <a:ext cx="2868093" cy="646331"/>
          </a:xfrm>
          <a:prstGeom prst="rect">
            <a:avLst/>
          </a:prstGeom>
        </p:spPr>
        <p:txBody>
          <a:bodyPr wrap="none">
            <a:spAutoFit/>
          </a:bodyPr>
          <a:lstStyle/>
          <a:p>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최종보고서 </a:t>
            </a:r>
            <a:r>
              <a:rPr lang="en-US" altLang="ko-KR" dirty="0">
                <a:ln>
                  <a:solidFill>
                    <a:schemeClr val="bg1">
                      <a:lumMod val="65000"/>
                      <a:alpha val="0"/>
                    </a:schemeClr>
                  </a:solidFill>
                </a:ln>
                <a:solidFill>
                  <a:srgbClr val="FF0000"/>
                </a:solidFill>
                <a:latin typeface="KoPub돋움체 Medium" pitchFamily="18" charset="-127"/>
                <a:ea typeface="KoPub돋움체 Medium" pitchFamily="18" charset="-127"/>
              </a:rPr>
              <a:t>5</a:t>
            </a:r>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쪽 성능목표 </a:t>
            </a:r>
            <a:r>
              <a:rPr lang="en-US" altLang="ko-KR" dirty="0">
                <a:ln>
                  <a:solidFill>
                    <a:schemeClr val="bg1">
                      <a:lumMod val="65000"/>
                      <a:alpha val="0"/>
                    </a:schemeClr>
                  </a:solidFill>
                </a:ln>
                <a:solidFill>
                  <a:srgbClr val="FF0000"/>
                </a:solidFill>
                <a:latin typeface="KoPub돋움체 Medium" pitchFamily="18" charset="-127"/>
                <a:ea typeface="KoPub돋움체 Medium" pitchFamily="18" charset="-127"/>
              </a:rPr>
              <a:t>3</a:t>
            </a:r>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번</a:t>
            </a:r>
            <a:endParaRPr lang="en-US" altLang="ko-KR" dirty="0">
              <a:ln>
                <a:solidFill>
                  <a:schemeClr val="bg1">
                    <a:lumMod val="65000"/>
                    <a:alpha val="0"/>
                  </a:schemeClr>
                </a:solidFill>
              </a:ln>
              <a:solidFill>
                <a:srgbClr val="FF0000"/>
              </a:solidFill>
              <a:latin typeface="KoPub돋움체 Medium" pitchFamily="18" charset="-127"/>
              <a:ea typeface="KoPub돋움체 Medium" pitchFamily="18" charset="-127"/>
            </a:endParaRPr>
          </a:p>
          <a:p>
            <a:r>
              <a:rPr lang="ko-KR" altLang="en-US" dirty="0">
                <a:ln>
                  <a:solidFill>
                    <a:schemeClr val="bg1">
                      <a:lumMod val="65000"/>
                      <a:alpha val="0"/>
                    </a:schemeClr>
                  </a:solidFill>
                </a:ln>
                <a:solidFill>
                  <a:srgbClr val="FF0000"/>
                </a:solidFill>
                <a:latin typeface="KoPub돋움체 Medium" pitchFamily="18" charset="-127"/>
                <a:ea typeface="KoPub돋움체 Medium" pitchFamily="18" charset="-127"/>
              </a:rPr>
              <a:t>개발목표 실적 및 증빙서류</a:t>
            </a:r>
            <a:endParaRPr lang="ko-KR" altLang="en-US" dirty="0">
              <a:solidFill>
                <a:srgbClr val="FF0000"/>
              </a:solidFill>
            </a:endParaRPr>
          </a:p>
        </p:txBody>
      </p:sp>
      <p:grpSp>
        <p:nvGrpSpPr>
          <p:cNvPr id="16" name="그룹 15"/>
          <p:cNvGrpSpPr/>
          <p:nvPr/>
        </p:nvGrpSpPr>
        <p:grpSpPr>
          <a:xfrm>
            <a:off x="5415608" y="134012"/>
            <a:ext cx="3581352" cy="234801"/>
            <a:chOff x="5415608" y="134012"/>
            <a:chExt cx="3581352" cy="234801"/>
          </a:xfrm>
        </p:grpSpPr>
        <p:sp>
          <p:nvSpPr>
            <p:cNvPr id="17" name="모서리가 둥근 직사각형 39">
              <a:extLst>
                <a:ext uri="{FF2B5EF4-FFF2-40B4-BE49-F238E27FC236}">
                  <a16:creationId xmlns:a16="http://schemas.microsoft.com/office/drawing/2014/main" id="{3EF32203-AADE-4ED4-85C2-40B06A41E507}"/>
                </a:ext>
              </a:extLst>
            </p:cNvPr>
            <p:cNvSpPr/>
            <p:nvPr/>
          </p:nvSpPr>
          <p:spPr>
            <a:xfrm>
              <a:off x="5415608" y="134012"/>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8" name="모서리가 둥근 직사각형 40">
              <a:extLst>
                <a:ext uri="{FF2B5EF4-FFF2-40B4-BE49-F238E27FC236}">
                  <a16:creationId xmlns:a16="http://schemas.microsoft.com/office/drawing/2014/main" id="{AF74CA35-DD4A-4E0E-B79B-E9BCAFBCF862}"/>
                </a:ext>
              </a:extLst>
            </p:cNvPr>
            <p:cNvSpPr/>
            <p:nvPr/>
          </p:nvSpPr>
          <p:spPr>
            <a:xfrm>
              <a:off x="5729639" y="134012"/>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19" name="모서리가 둥근 직사각형 41">
              <a:extLst>
                <a:ext uri="{FF2B5EF4-FFF2-40B4-BE49-F238E27FC236}">
                  <a16:creationId xmlns:a16="http://schemas.microsoft.com/office/drawing/2014/main" id="{C57DCDFB-EDD9-4DAD-8EEB-5C05B849571A}"/>
                </a:ext>
              </a:extLst>
            </p:cNvPr>
            <p:cNvSpPr/>
            <p:nvPr/>
          </p:nvSpPr>
          <p:spPr>
            <a:xfrm>
              <a:off x="6029983" y="134012"/>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20" name="모서리가 둥근 직사각형 42">
              <a:extLst>
                <a:ext uri="{FF2B5EF4-FFF2-40B4-BE49-F238E27FC236}">
                  <a16:creationId xmlns:a16="http://schemas.microsoft.com/office/drawing/2014/main" id="{E6CB9817-ECB7-486E-BA4E-DC55B137EF93}"/>
                </a:ext>
              </a:extLst>
            </p:cNvPr>
            <p:cNvSpPr/>
            <p:nvPr/>
          </p:nvSpPr>
          <p:spPr>
            <a:xfrm>
              <a:off x="8750996" y="13401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21" name="모서리가 둥근 직사각형 43">
              <a:extLst>
                <a:ext uri="{FF2B5EF4-FFF2-40B4-BE49-F238E27FC236}">
                  <a16:creationId xmlns:a16="http://schemas.microsoft.com/office/drawing/2014/main" id="{53196820-EC2F-4281-87CE-211077D8C48E}"/>
                </a:ext>
              </a:extLst>
            </p:cNvPr>
            <p:cNvSpPr/>
            <p:nvPr/>
          </p:nvSpPr>
          <p:spPr>
            <a:xfrm>
              <a:off x="6631780" y="134012"/>
              <a:ext cx="2061426"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연구목표 및 성능목표 달성도</a:t>
              </a:r>
            </a:p>
          </p:txBody>
        </p:sp>
        <p:sp>
          <p:nvSpPr>
            <p:cNvPr id="22" name="모서리가 둥근 직사각형 44">
              <a:extLst>
                <a:ext uri="{FF2B5EF4-FFF2-40B4-BE49-F238E27FC236}">
                  <a16:creationId xmlns:a16="http://schemas.microsoft.com/office/drawing/2014/main" id="{2DDA21CF-81B4-47FB-ACEC-30B29478E697}"/>
                </a:ext>
              </a:extLst>
            </p:cNvPr>
            <p:cNvSpPr/>
            <p:nvPr/>
          </p:nvSpPr>
          <p:spPr>
            <a:xfrm>
              <a:off x="6330804" y="134012"/>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Tree>
    <p:extLst>
      <p:ext uri="{BB962C8B-B14F-4D97-AF65-F5344CB8AC3E}">
        <p14:creationId xmlns:p14="http://schemas.microsoft.com/office/powerpoint/2010/main" val="28677037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33">
            <a:extLst>
              <a:ext uri="{FF2B5EF4-FFF2-40B4-BE49-F238E27FC236}">
                <a16:creationId xmlns:a16="http://schemas.microsoft.com/office/drawing/2014/main" id="{4B95A0DA-644F-4BFA-9447-BF789A5E384B}"/>
              </a:ext>
            </a:extLst>
          </p:cNvPr>
          <p:cNvGrpSpPr/>
          <p:nvPr/>
        </p:nvGrpSpPr>
        <p:grpSpPr>
          <a:xfrm>
            <a:off x="4362994" y="2062783"/>
            <a:ext cx="4713292" cy="943021"/>
            <a:chOff x="4362994" y="773914"/>
            <a:chExt cx="4713292" cy="943021"/>
          </a:xfrm>
        </p:grpSpPr>
        <p:grpSp>
          <p:nvGrpSpPr>
            <p:cNvPr id="3" name="그룹 16">
              <a:extLst>
                <a:ext uri="{FF2B5EF4-FFF2-40B4-BE49-F238E27FC236}">
                  <a16:creationId xmlns:a16="http://schemas.microsoft.com/office/drawing/2014/main" id="{E59F325F-3C38-4B15-B34B-4C69F37F6EDE}"/>
                </a:ext>
              </a:extLst>
            </p:cNvPr>
            <p:cNvGrpSpPr/>
            <p:nvPr/>
          </p:nvGrpSpPr>
          <p:grpSpPr>
            <a:xfrm>
              <a:off x="4362994" y="773914"/>
              <a:ext cx="4713292" cy="943021"/>
              <a:chOff x="60960" y="3543240"/>
              <a:chExt cx="9233040" cy="1847319"/>
            </a:xfrm>
          </p:grpSpPr>
          <p:pic>
            <p:nvPicPr>
              <p:cNvPr id="7" name="그림 6">
                <a:extLst>
                  <a:ext uri="{FF2B5EF4-FFF2-40B4-BE49-F238E27FC236}">
                    <a16:creationId xmlns:a16="http://schemas.microsoft.com/office/drawing/2014/main" id="{5DB552F0-E95A-4558-8B6C-3D5BF6B34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00" y="3576970"/>
                <a:ext cx="9144000" cy="1813589"/>
              </a:xfrm>
              <a:prstGeom prst="rect">
                <a:avLst/>
              </a:prstGeom>
            </p:spPr>
          </p:pic>
          <p:pic>
            <p:nvPicPr>
              <p:cNvPr id="4" name="그림 3">
                <a:extLst>
                  <a:ext uri="{FF2B5EF4-FFF2-40B4-BE49-F238E27FC236}">
                    <a16:creationId xmlns:a16="http://schemas.microsoft.com/office/drawing/2014/main" id="{12ED2395-4F82-4052-86EB-B98124707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3543240"/>
                <a:ext cx="1818321" cy="1293691"/>
              </a:xfrm>
              <a:prstGeom prst="rect">
                <a:avLst/>
              </a:prstGeom>
            </p:spPr>
          </p:pic>
        </p:grpSp>
        <p:sp>
          <p:nvSpPr>
            <p:cNvPr id="41" name="TextBox 40">
              <a:extLst>
                <a:ext uri="{FF2B5EF4-FFF2-40B4-BE49-F238E27FC236}">
                  <a16:creationId xmlns:a16="http://schemas.microsoft.com/office/drawing/2014/main" id="{5D88A726-1B83-448D-B614-ED85DFB5790A}"/>
                </a:ext>
              </a:extLst>
            </p:cNvPr>
            <p:cNvSpPr txBox="1"/>
            <p:nvPr/>
          </p:nvSpPr>
          <p:spPr>
            <a:xfrm>
              <a:off x="4537167" y="844476"/>
              <a:ext cx="592182" cy="523220"/>
            </a:xfrm>
            <a:prstGeom prst="rect">
              <a:avLst/>
            </a:prstGeom>
            <a:noFill/>
          </p:spPr>
          <p:txBody>
            <a:bodyPr wrap="square" rtlCol="0">
              <a:spAutoFit/>
            </a:bodyPr>
            <a:lstStyle/>
            <a:p>
              <a:r>
                <a:rPr lang="en-US" altLang="ko-KR" sz="2800" dirty="0">
                  <a:solidFill>
                    <a:schemeClr val="bg1"/>
                  </a:solidFill>
                  <a:latin typeface="KoPub바탕체 Bold" panose="00000800000000000000" pitchFamily="2" charset="-127"/>
                  <a:ea typeface="KoPub바탕체 Bold" panose="00000800000000000000" pitchFamily="2" charset="-127"/>
                </a:rPr>
                <a:t>Ⅵ</a:t>
              </a:r>
              <a:endParaRPr lang="ko-KR" altLang="en-US" sz="2800" dirty="0">
                <a:solidFill>
                  <a:schemeClr val="bg1"/>
                </a:solidFill>
                <a:latin typeface="KoPub바탕체 Bold" panose="00000800000000000000" pitchFamily="2" charset="-127"/>
                <a:ea typeface="KoPub바탕체 Bold" panose="00000800000000000000" pitchFamily="2" charset="-127"/>
              </a:endParaRPr>
            </a:p>
          </p:txBody>
        </p:sp>
        <p:sp>
          <p:nvSpPr>
            <p:cNvPr id="42" name="TextBox 41">
              <a:extLst>
                <a:ext uri="{FF2B5EF4-FFF2-40B4-BE49-F238E27FC236}">
                  <a16:creationId xmlns:a16="http://schemas.microsoft.com/office/drawing/2014/main" id="{2AD28A51-684D-4E15-A7E7-756FDF87C475}"/>
                </a:ext>
              </a:extLst>
            </p:cNvPr>
            <p:cNvSpPr txBox="1"/>
            <p:nvPr/>
          </p:nvSpPr>
          <p:spPr>
            <a:xfrm>
              <a:off x="5403669" y="906031"/>
              <a:ext cx="2868009" cy="400110"/>
            </a:xfrm>
            <a:prstGeom prst="rect">
              <a:avLst/>
            </a:prstGeom>
            <a:noFill/>
          </p:spPr>
          <p:txBody>
            <a:bodyPr wrap="square" rtlCol="0">
              <a:spAutoFit/>
            </a:bodyPr>
            <a:lstStyle/>
            <a:p>
              <a:r>
                <a:rPr lang="ko-KR" altLang="en-US" sz="2000" spc="-150" dirty="0">
                  <a:solidFill>
                    <a:schemeClr val="tx1">
                      <a:lumMod val="75000"/>
                      <a:lumOff val="25000"/>
                    </a:schemeClr>
                  </a:solidFill>
                  <a:latin typeface="KoPub돋움체 Bold" panose="02020603020101020101" pitchFamily="18" charset="-127"/>
                  <a:ea typeface="KoPub돋움체 Bold" panose="02020603020101020101" pitchFamily="18" charset="-127"/>
                </a:rPr>
                <a:t>연구개발성과 활용계획</a:t>
              </a:r>
            </a:p>
          </p:txBody>
        </p:sp>
      </p:grpSp>
      <p:grpSp>
        <p:nvGrpSpPr>
          <p:cNvPr id="5" name="그룹 13"/>
          <p:cNvGrpSpPr/>
          <p:nvPr/>
        </p:nvGrpSpPr>
        <p:grpSpPr>
          <a:xfrm>
            <a:off x="5508104" y="188218"/>
            <a:ext cx="3378907" cy="445489"/>
            <a:chOff x="5508104" y="188218"/>
            <a:chExt cx="3378907" cy="445489"/>
          </a:xfrm>
        </p:grpSpPr>
        <p:pic>
          <p:nvPicPr>
            <p:cNvPr id="15" name="그림 14">
              <a:extLst>
                <a:ext uri="{FF2B5EF4-FFF2-40B4-BE49-F238E27FC236}">
                  <a16:creationId xmlns:a16="http://schemas.microsoft.com/office/drawing/2014/main" id="{C9523227-98F4-4D04-8464-E601580B83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34"/>
            <a:stretch/>
          </p:blipFill>
          <p:spPr>
            <a:xfrm>
              <a:off x="5508104" y="188640"/>
              <a:ext cx="1627327" cy="445067"/>
            </a:xfrm>
            <a:prstGeom prst="rect">
              <a:avLst/>
            </a:prstGeom>
          </p:spPr>
        </p:pic>
        <p:pic>
          <p:nvPicPr>
            <p:cNvPr id="16" name="그림 15" descr="제주연구원CI.JPG"/>
            <p:cNvPicPr>
              <a:picLocks noChangeAspect="1"/>
            </p:cNvPicPr>
            <p:nvPr/>
          </p:nvPicPr>
          <p:blipFill>
            <a:blip r:embed="rId5" cstate="print"/>
            <a:stretch>
              <a:fillRect/>
            </a:stretch>
          </p:blipFill>
          <p:spPr>
            <a:xfrm>
              <a:off x="7350097" y="188218"/>
              <a:ext cx="1536914" cy="395342"/>
            </a:xfrm>
            <a:prstGeom prst="rect">
              <a:avLst/>
            </a:prstGeom>
          </p:spPr>
        </p:pic>
      </p:grpSp>
      <p:sp>
        <p:nvSpPr>
          <p:cNvPr id="18" name="TextBox 17">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a:t>
            </a:r>
            <a:r>
              <a:rPr lang="ko-KR" altLang="en-US" spc="-150" dirty="0">
                <a:solidFill>
                  <a:srgbClr val="3C83C5"/>
                </a:solidFill>
                <a:latin typeface="KoPub돋움체 Bold" panose="02020603020101020101" pitchFamily="18" charset="-127"/>
                <a:ea typeface="KoPub돋움체 Bold" panose="02020603020101020101" pitchFamily="18" charset="-127"/>
              </a:rPr>
              <a:t> 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6" name="그룹 18">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20" name="직선 연결선 19">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pic>
        <p:nvPicPr>
          <p:cNvPr id="22" name="그림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0"/>
            <a:ext cx="3625951" cy="6858000"/>
          </a:xfrm>
          <a:prstGeom prst="rect">
            <a:avLst/>
          </a:prstGeom>
        </p:spPr>
      </p:pic>
    </p:spTree>
    <p:extLst>
      <p:ext uri="{BB962C8B-B14F-4D97-AF65-F5344CB8AC3E}">
        <p14:creationId xmlns:p14="http://schemas.microsoft.com/office/powerpoint/2010/main" val="4178934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7980" y="400592"/>
            <a:ext cx="1604927" cy="400110"/>
          </a:xfrm>
          <a:prstGeom prst="rect">
            <a:avLst/>
          </a:prstGeom>
          <a:noFill/>
        </p:spPr>
        <p:txBody>
          <a:bodyPr wrap="none">
            <a:spAutoFit/>
          </a:bodyPr>
          <a:lstStyle/>
          <a:p>
            <a:pPr defTabSz="1042873" latinLnBrk="1">
              <a:spcAft>
                <a:spcPct val="6000"/>
              </a:spcAft>
              <a:buClr>
                <a:schemeClr val="tx1">
                  <a:lumMod val="50000"/>
                  <a:lumOff val="50000"/>
                </a:schemeClr>
              </a:buClr>
              <a:defRPr lang="ko-KR" altLang="en-US"/>
            </a:pPr>
            <a:r>
              <a:rPr lang="ko-KR" altLang="en-US" sz="2000" dirty="0">
                <a:ln w="9525">
                  <a:solidFill>
                    <a:schemeClr val="accent1">
                      <a:shade val="50000"/>
                      <a:alpha val="0"/>
                    </a:schemeClr>
                  </a:solidFill>
                </a:ln>
                <a:solidFill>
                  <a:schemeClr val="bg1"/>
                </a:solidFill>
                <a:latin typeface="KoPub돋움체 Bold"/>
                <a:ea typeface="KoPub돋움체 Bold"/>
              </a:rPr>
              <a:t>성과 활용계획</a:t>
            </a:r>
            <a:endParaRPr lang="en-US" altLang="ko-KR" sz="2400" dirty="0">
              <a:ln w="9525">
                <a:solidFill>
                  <a:schemeClr val="accent1">
                    <a:shade val="50000"/>
                    <a:alpha val="0"/>
                  </a:schemeClr>
                </a:solidFill>
              </a:ln>
              <a:solidFill>
                <a:srgbClr val="FFFF00"/>
              </a:solidFill>
              <a:latin typeface="KoPub돋움체 Bold"/>
              <a:ea typeface="KoPub돋움체 Bold"/>
            </a:endParaRPr>
          </a:p>
        </p:txBody>
      </p:sp>
      <p:sp>
        <p:nvSpPr>
          <p:cNvPr id="55"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72</a:t>
            </a:fld>
            <a:endParaRPr lang="ko-KR" altLang="en-US" dirty="0"/>
          </a:p>
        </p:txBody>
      </p:sp>
      <p:sp>
        <p:nvSpPr>
          <p:cNvPr id="56" name="직사각형 55">
            <a:extLst>
              <a:ext uri="{FF2B5EF4-FFF2-40B4-BE49-F238E27FC236}">
                <a16:creationId xmlns:a16="http://schemas.microsoft.com/office/drawing/2014/main" id="{3C8DD541-3627-4A96-A234-3318C76840AB}"/>
              </a:ext>
            </a:extLst>
          </p:cNvPr>
          <p:cNvSpPr/>
          <p:nvPr/>
        </p:nvSpPr>
        <p:spPr>
          <a:xfrm>
            <a:off x="254731" y="1125538"/>
            <a:ext cx="1332000" cy="126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TextBox 56">
            <a:extLst>
              <a:ext uri="{FF2B5EF4-FFF2-40B4-BE49-F238E27FC236}">
                <a16:creationId xmlns:a16="http://schemas.microsoft.com/office/drawing/2014/main" id="{3877EC14-2781-4838-ABBD-081DE2325E14}"/>
              </a:ext>
            </a:extLst>
          </p:cNvPr>
          <p:cNvSpPr txBox="1"/>
          <p:nvPr/>
        </p:nvSpPr>
        <p:spPr>
          <a:xfrm>
            <a:off x="480707" y="1386206"/>
            <a:ext cx="880049" cy="73866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제주도</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중앙상황실 </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err="1">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p:txBody>
      </p:sp>
      <p:sp>
        <p:nvSpPr>
          <p:cNvPr id="58" name="이등변 삼각형 57">
            <a:extLst>
              <a:ext uri="{FF2B5EF4-FFF2-40B4-BE49-F238E27FC236}">
                <a16:creationId xmlns:a16="http://schemas.microsoft.com/office/drawing/2014/main" id="{57574E7E-09BB-411D-B625-8EB18CB6D388}"/>
              </a:ext>
            </a:extLst>
          </p:cNvPr>
          <p:cNvSpPr/>
          <p:nvPr/>
        </p:nvSpPr>
        <p:spPr>
          <a:xfrm rot="5400000">
            <a:off x="1583615" y="1701091"/>
            <a:ext cx="107235" cy="108894"/>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직사각형 58">
            <a:extLst>
              <a:ext uri="{FF2B5EF4-FFF2-40B4-BE49-F238E27FC236}">
                <a16:creationId xmlns:a16="http://schemas.microsoft.com/office/drawing/2014/main" id="{3C8DD541-3627-4A96-A234-3318C76840AB}"/>
              </a:ext>
            </a:extLst>
          </p:cNvPr>
          <p:cNvSpPr/>
          <p:nvPr/>
        </p:nvSpPr>
        <p:spPr>
          <a:xfrm>
            <a:off x="254731" y="2505234"/>
            <a:ext cx="1332000" cy="12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a:extLst>
              <a:ext uri="{FF2B5EF4-FFF2-40B4-BE49-F238E27FC236}">
                <a16:creationId xmlns:a16="http://schemas.microsoft.com/office/drawing/2014/main" id="{3877EC14-2781-4838-ABBD-081DE2325E14}"/>
              </a:ext>
            </a:extLst>
          </p:cNvPr>
          <p:cNvSpPr txBox="1"/>
          <p:nvPr/>
        </p:nvSpPr>
        <p:spPr>
          <a:xfrm>
            <a:off x="480707" y="2642792"/>
            <a:ext cx="880049" cy="984885"/>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제주도</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재난플랫폼 </a:t>
            </a: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연계 측면 </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err="1">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p:txBody>
      </p:sp>
      <p:sp>
        <p:nvSpPr>
          <p:cNvPr id="61" name="이등변 삼각형 60">
            <a:extLst>
              <a:ext uri="{FF2B5EF4-FFF2-40B4-BE49-F238E27FC236}">
                <a16:creationId xmlns:a16="http://schemas.microsoft.com/office/drawing/2014/main" id="{57574E7E-09BB-411D-B625-8EB18CB6D388}"/>
              </a:ext>
            </a:extLst>
          </p:cNvPr>
          <p:cNvSpPr/>
          <p:nvPr/>
        </p:nvSpPr>
        <p:spPr>
          <a:xfrm rot="5400000">
            <a:off x="1583615" y="3080787"/>
            <a:ext cx="107235" cy="10889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직사각형 61">
            <a:extLst>
              <a:ext uri="{FF2B5EF4-FFF2-40B4-BE49-F238E27FC236}">
                <a16:creationId xmlns:a16="http://schemas.microsoft.com/office/drawing/2014/main" id="{3C8DD541-3627-4A96-A234-3318C76840AB}"/>
              </a:ext>
            </a:extLst>
          </p:cNvPr>
          <p:cNvSpPr/>
          <p:nvPr/>
        </p:nvSpPr>
        <p:spPr>
          <a:xfrm>
            <a:off x="254731" y="3884930"/>
            <a:ext cx="1332000" cy="1260000"/>
          </a:xfrm>
          <a:prstGeom prst="rect">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TextBox 62">
            <a:extLst>
              <a:ext uri="{FF2B5EF4-FFF2-40B4-BE49-F238E27FC236}">
                <a16:creationId xmlns:a16="http://schemas.microsoft.com/office/drawing/2014/main" id="{3877EC14-2781-4838-ABBD-081DE2325E14}"/>
              </a:ext>
            </a:extLst>
          </p:cNvPr>
          <p:cNvSpPr txBox="1"/>
          <p:nvPr/>
        </p:nvSpPr>
        <p:spPr>
          <a:xfrm>
            <a:off x="313996" y="4145599"/>
            <a:ext cx="1213474" cy="73866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실시간 위험기반</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도민 피난대피</a:t>
            </a:r>
            <a:br>
              <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br>
            <a:r>
              <a:rPr lang="ko-KR" altLang="en-US" sz="1600" spc="-100" dirty="0" err="1">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p:txBody>
      </p:sp>
      <p:sp>
        <p:nvSpPr>
          <p:cNvPr id="64" name="이등변 삼각형 63">
            <a:extLst>
              <a:ext uri="{FF2B5EF4-FFF2-40B4-BE49-F238E27FC236}">
                <a16:creationId xmlns:a16="http://schemas.microsoft.com/office/drawing/2014/main" id="{57574E7E-09BB-411D-B625-8EB18CB6D388}"/>
              </a:ext>
            </a:extLst>
          </p:cNvPr>
          <p:cNvSpPr/>
          <p:nvPr/>
        </p:nvSpPr>
        <p:spPr>
          <a:xfrm rot="5400000">
            <a:off x="1583615" y="4460483"/>
            <a:ext cx="107235" cy="108894"/>
          </a:xfrm>
          <a:prstGeom prst="triangle">
            <a:avLst/>
          </a:prstGeom>
          <a:solidFill>
            <a:srgbClr val="00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직사각형 64">
            <a:extLst>
              <a:ext uri="{FF2B5EF4-FFF2-40B4-BE49-F238E27FC236}">
                <a16:creationId xmlns:a16="http://schemas.microsoft.com/office/drawing/2014/main" id="{3C8DD541-3627-4A96-A234-3318C76840AB}"/>
              </a:ext>
            </a:extLst>
          </p:cNvPr>
          <p:cNvSpPr/>
          <p:nvPr/>
        </p:nvSpPr>
        <p:spPr>
          <a:xfrm>
            <a:off x="254731" y="5264625"/>
            <a:ext cx="1332000" cy="12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TextBox 65">
            <a:extLst>
              <a:ext uri="{FF2B5EF4-FFF2-40B4-BE49-F238E27FC236}">
                <a16:creationId xmlns:a16="http://schemas.microsoft.com/office/drawing/2014/main" id="{3877EC14-2781-4838-ABBD-081DE2325E14}"/>
              </a:ext>
            </a:extLst>
          </p:cNvPr>
          <p:cNvSpPr txBox="1"/>
          <p:nvPr/>
        </p:nvSpPr>
        <p:spPr>
          <a:xfrm>
            <a:off x="457464" y="5525295"/>
            <a:ext cx="926536" cy="738664"/>
          </a:xfrm>
          <a:prstGeom prst="rect">
            <a:avLst/>
          </a:prstGeom>
          <a:noFill/>
        </p:spPr>
        <p:txBody>
          <a:bodyPr vert="horz" wrap="none" lIns="0" tIns="0" rIns="0" bIns="0" rtlCol="0" anchor="ctr" anchorCtr="0">
            <a:spAutoFit/>
          </a:bodyPr>
          <a:lstStyle>
            <a:defPPr>
              <a:defRPr lang="ko-KR"/>
            </a:defPPr>
            <a:lvl1pPr marL="288000" indent="-288000">
              <a:lnSpc>
                <a:spcPct val="130000"/>
              </a:lnSpc>
              <a:buAutoNum type="arabicPeriod"/>
              <a:defRPr sz="2400">
                <a:gradFill>
                  <a:gsLst>
                    <a:gs pos="0">
                      <a:schemeClr val="tx1">
                        <a:lumMod val="85000"/>
                        <a:lumOff val="15000"/>
                      </a:schemeClr>
                    </a:gs>
                    <a:gs pos="99000">
                      <a:schemeClr val="tx1">
                        <a:lumMod val="85000"/>
                        <a:lumOff val="15000"/>
                      </a:schemeClr>
                    </a:gs>
                  </a:gsLst>
                  <a:lin ang="5400000" scaled="0"/>
                </a:gradFill>
                <a:latin typeface="Rix고딕 B" pitchFamily="18" charset="-127"/>
                <a:ea typeface="Rix고딕 B" pitchFamily="18" charset="-127"/>
              </a:defRPr>
            </a:lvl1pPr>
          </a:lstStyle>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인명피해</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예방 및 관리</a:t>
            </a:r>
            <a:endParaRPr lang="en-US" altLang="ko-KR"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a:p>
            <a:pPr marL="0" indent="0" algn="ctr" fontAlgn="ctr">
              <a:lnSpc>
                <a:spcPct val="100000"/>
              </a:lnSpc>
              <a:spcBef>
                <a:spcPct val="0"/>
              </a:spcBef>
              <a:spcAft>
                <a:spcPct val="0"/>
              </a:spcAft>
              <a:buClr>
                <a:schemeClr val="tx1">
                  <a:lumMod val="50000"/>
                  <a:lumOff val="50000"/>
                </a:schemeClr>
              </a:buClr>
              <a:buSzPct val="80000"/>
              <a:buNone/>
              <a:tabLst>
                <a:tab pos="152400" algn="l"/>
                <a:tab pos="303213" algn="l"/>
                <a:tab pos="461963" algn="l"/>
              </a:tabLst>
              <a:defRPr/>
            </a:pPr>
            <a:r>
              <a:rPr lang="ko-KR" altLang="en-US" sz="1600" spc="-100" dirty="0" err="1">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활용성</a:t>
            </a:r>
            <a:endParaRPr lang="ko-KR" altLang="en-US" sz="1600" spc="-1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endParaRPr>
          </a:p>
        </p:txBody>
      </p:sp>
      <p:sp>
        <p:nvSpPr>
          <p:cNvPr id="67" name="이등변 삼각형 66">
            <a:extLst>
              <a:ext uri="{FF2B5EF4-FFF2-40B4-BE49-F238E27FC236}">
                <a16:creationId xmlns:a16="http://schemas.microsoft.com/office/drawing/2014/main" id="{57574E7E-09BB-411D-B625-8EB18CB6D388}"/>
              </a:ext>
            </a:extLst>
          </p:cNvPr>
          <p:cNvSpPr/>
          <p:nvPr/>
        </p:nvSpPr>
        <p:spPr>
          <a:xfrm rot="5400000">
            <a:off x="1583615" y="5840178"/>
            <a:ext cx="107235" cy="10889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사각형: 둥근 모서리 94">
            <a:extLst>
              <a:ext uri="{FF2B5EF4-FFF2-40B4-BE49-F238E27FC236}">
                <a16:creationId xmlns:a16="http://schemas.microsoft.com/office/drawing/2014/main" id="{55E339AD-7FD7-4EF3-92C9-3F826945549D}"/>
              </a:ext>
            </a:extLst>
          </p:cNvPr>
          <p:cNvSpPr/>
          <p:nvPr/>
        </p:nvSpPr>
        <p:spPr>
          <a:xfrm>
            <a:off x="1688123" y="1125538"/>
            <a:ext cx="7205051" cy="1210243"/>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69" name="사각형: 둥근 모서리 94">
            <a:extLst>
              <a:ext uri="{FF2B5EF4-FFF2-40B4-BE49-F238E27FC236}">
                <a16:creationId xmlns:a16="http://schemas.microsoft.com/office/drawing/2014/main" id="{55E339AD-7FD7-4EF3-92C9-3F826945549D}"/>
              </a:ext>
            </a:extLst>
          </p:cNvPr>
          <p:cNvSpPr/>
          <p:nvPr/>
        </p:nvSpPr>
        <p:spPr>
          <a:xfrm>
            <a:off x="1688123" y="2505234"/>
            <a:ext cx="7205051" cy="1210243"/>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70" name="사각형: 둥근 모서리 94">
            <a:extLst>
              <a:ext uri="{FF2B5EF4-FFF2-40B4-BE49-F238E27FC236}">
                <a16:creationId xmlns:a16="http://schemas.microsoft.com/office/drawing/2014/main" id="{55E339AD-7FD7-4EF3-92C9-3F826945549D}"/>
              </a:ext>
            </a:extLst>
          </p:cNvPr>
          <p:cNvSpPr/>
          <p:nvPr/>
        </p:nvSpPr>
        <p:spPr>
          <a:xfrm>
            <a:off x="1688123" y="3884930"/>
            <a:ext cx="7205051" cy="1210243"/>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79" name="사각형: 둥근 모서리 94">
            <a:extLst>
              <a:ext uri="{FF2B5EF4-FFF2-40B4-BE49-F238E27FC236}">
                <a16:creationId xmlns:a16="http://schemas.microsoft.com/office/drawing/2014/main" id="{55E339AD-7FD7-4EF3-92C9-3F826945549D}"/>
              </a:ext>
            </a:extLst>
          </p:cNvPr>
          <p:cNvSpPr/>
          <p:nvPr/>
        </p:nvSpPr>
        <p:spPr>
          <a:xfrm>
            <a:off x="1688123" y="5264625"/>
            <a:ext cx="7205051" cy="1210243"/>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pic>
        <p:nvPicPr>
          <p:cNvPr id="81" name="그림 80">
            <a:extLst>
              <a:ext uri="{FF2B5EF4-FFF2-40B4-BE49-F238E27FC236}">
                <a16:creationId xmlns:a16="http://schemas.microsoft.com/office/drawing/2014/main" id="{F97EEE5B-05DA-4879-80D9-2A5DEDD413A0}"/>
              </a:ext>
            </a:extLst>
          </p:cNvPr>
          <p:cNvPicPr>
            <a:picLocks noChangeAspect="1"/>
          </p:cNvPicPr>
          <p:nvPr/>
        </p:nvPicPr>
        <p:blipFill>
          <a:blip r:embed="rId4" cstate="print"/>
          <a:stretch>
            <a:fillRect/>
          </a:stretch>
        </p:blipFill>
        <p:spPr>
          <a:xfrm>
            <a:off x="2738952" y="1244988"/>
            <a:ext cx="1434500" cy="986778"/>
          </a:xfrm>
          <a:prstGeom prst="rect">
            <a:avLst/>
          </a:prstGeom>
        </p:spPr>
      </p:pic>
      <p:sp>
        <p:nvSpPr>
          <p:cNvPr id="86" name="사다리꼴 85">
            <a:extLst>
              <a:ext uri="{FF2B5EF4-FFF2-40B4-BE49-F238E27FC236}">
                <a16:creationId xmlns:a16="http://schemas.microsoft.com/office/drawing/2014/main" id="{8FD35B95-477A-486D-A13C-3FD7F98FA490}"/>
              </a:ext>
            </a:extLst>
          </p:cNvPr>
          <p:cNvSpPr/>
          <p:nvPr/>
        </p:nvSpPr>
        <p:spPr>
          <a:xfrm rot="5400000">
            <a:off x="2899004" y="1489167"/>
            <a:ext cx="773080" cy="277078"/>
          </a:xfrm>
          <a:prstGeom prst="trapezoid">
            <a:avLst>
              <a:gd name="adj" fmla="val 63581"/>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91" name="_x317064760">
            <a:extLst>
              <a:ext uri="{FF2B5EF4-FFF2-40B4-BE49-F238E27FC236}">
                <a16:creationId xmlns:a16="http://schemas.microsoft.com/office/drawing/2014/main" id="{FB8C349C-95B3-4F8D-8798-3C773BC5CA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29257" y="1241164"/>
            <a:ext cx="1317749" cy="773080"/>
          </a:xfrm>
          <a:prstGeom prst="rect">
            <a:avLst/>
          </a:prstGeom>
          <a:solidFill>
            <a:srgbClr val="FFC000"/>
          </a:solidFill>
          <a:ln w="19050">
            <a:solidFill>
              <a:srgbClr val="0070C0"/>
            </a:solidFill>
          </a:ln>
        </p:spPr>
      </p:pic>
      <p:pic>
        <p:nvPicPr>
          <p:cNvPr id="95" name="그림 94">
            <a:extLst>
              <a:ext uri="{FF2B5EF4-FFF2-40B4-BE49-F238E27FC236}">
                <a16:creationId xmlns:a16="http://schemas.microsoft.com/office/drawing/2014/main" id="{08398952-6759-4D5F-8106-FC9B303AFBB5}"/>
              </a:ext>
            </a:extLst>
          </p:cNvPr>
          <p:cNvPicPr>
            <a:picLocks noChangeAspect="1"/>
          </p:cNvPicPr>
          <p:nvPr/>
        </p:nvPicPr>
        <p:blipFill>
          <a:blip r:embed="rId6" cstate="print"/>
          <a:stretch>
            <a:fillRect/>
          </a:stretch>
        </p:blipFill>
        <p:spPr>
          <a:xfrm>
            <a:off x="1865987" y="2550023"/>
            <a:ext cx="2273934" cy="1087480"/>
          </a:xfrm>
          <a:prstGeom prst="rect">
            <a:avLst/>
          </a:prstGeom>
        </p:spPr>
      </p:pic>
      <p:sp>
        <p:nvSpPr>
          <p:cNvPr id="99" name="직사각형 98">
            <a:extLst>
              <a:ext uri="{FF2B5EF4-FFF2-40B4-BE49-F238E27FC236}">
                <a16:creationId xmlns:a16="http://schemas.microsoft.com/office/drawing/2014/main" id="{F37E0C1C-BD1F-452A-B718-3DB542BBBE55}"/>
              </a:ext>
            </a:extLst>
          </p:cNvPr>
          <p:cNvSpPr/>
          <p:nvPr/>
        </p:nvSpPr>
        <p:spPr>
          <a:xfrm>
            <a:off x="4493499" y="1325035"/>
            <a:ext cx="4063803" cy="811248"/>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400"/>
              </a:spcAft>
              <a:buClr>
                <a:schemeClr val="tx2">
                  <a:lumMod val="60000"/>
                  <a:lumOff val="40000"/>
                </a:schemeClr>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홍수 및 내수침수 가능성에 대한 종합적인 재난상황 정보 공유를 통해 실시간 위험 모니터링</a:t>
            </a:r>
            <a:endPar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endParaRPr>
          </a:p>
          <a:p>
            <a:pPr marL="144000" indent="-144000" defTabSz="1330325" latinLnBrk="0">
              <a:lnSpc>
                <a:spcPct val="120000"/>
              </a:lnSpc>
              <a:spcAft>
                <a:spcPts val="400"/>
              </a:spcAft>
              <a:buClr>
                <a:schemeClr val="tx2">
                  <a:lumMod val="60000"/>
                  <a:lumOff val="40000"/>
                </a:schemeClr>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실시간 정보 공유를 통한 재난대응 의사결정 지원</a:t>
            </a:r>
          </a:p>
        </p:txBody>
      </p:sp>
      <p:sp>
        <p:nvSpPr>
          <p:cNvPr id="103" name="직사각형 102">
            <a:extLst>
              <a:ext uri="{FF2B5EF4-FFF2-40B4-BE49-F238E27FC236}">
                <a16:creationId xmlns:a16="http://schemas.microsoft.com/office/drawing/2014/main" id="{1D1BFD50-028D-4074-B279-576BF84E8FA2}"/>
              </a:ext>
            </a:extLst>
          </p:cNvPr>
          <p:cNvSpPr/>
          <p:nvPr/>
        </p:nvSpPr>
        <p:spPr>
          <a:xfrm>
            <a:off x="4493499" y="2696910"/>
            <a:ext cx="4398981" cy="826893"/>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400"/>
              </a:spcAft>
              <a:buClr>
                <a:srgbClr val="0070C0"/>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통합플랫폼 운영을 통한 재난상황 정보의 신속한 공유</a:t>
            </a:r>
          </a:p>
          <a:p>
            <a:pPr marL="144000" indent="-144000" defTabSz="1330325" latinLnBrk="0">
              <a:lnSpc>
                <a:spcPct val="120000"/>
              </a:lnSpc>
              <a:spcAft>
                <a:spcPts val="400"/>
              </a:spcAft>
              <a:buClr>
                <a:srgbClr val="0070C0"/>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홍수 피해 예측 시 영상 기반의 위험지역 상황을 파악하여 제주도청 및 행정시의 선제적 대응 가능</a:t>
            </a:r>
          </a:p>
        </p:txBody>
      </p:sp>
      <p:sp>
        <p:nvSpPr>
          <p:cNvPr id="107" name="직사각형 106">
            <a:extLst>
              <a:ext uri="{FF2B5EF4-FFF2-40B4-BE49-F238E27FC236}">
                <a16:creationId xmlns:a16="http://schemas.microsoft.com/office/drawing/2014/main" id="{49F0987C-8F54-4CCA-9B74-F1BFE53C4FBF}"/>
              </a:ext>
            </a:extLst>
          </p:cNvPr>
          <p:cNvSpPr/>
          <p:nvPr/>
        </p:nvSpPr>
        <p:spPr>
          <a:xfrm>
            <a:off x="4493500" y="4076605"/>
            <a:ext cx="4170482" cy="826893"/>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400"/>
              </a:spcAft>
              <a:buClr>
                <a:srgbClr val="0097CC"/>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실시간 안전 관제 모니터링을 통하여 위험상황에 대한 안전 지원 서비스</a:t>
            </a:r>
            <a:r>
              <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상황전달 등</a:t>
            </a:r>
            <a:r>
              <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 제공</a:t>
            </a:r>
            <a:endPar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endParaRPr>
          </a:p>
          <a:p>
            <a:pPr marL="144000" indent="-144000" defTabSz="1330325" latinLnBrk="0">
              <a:lnSpc>
                <a:spcPct val="120000"/>
              </a:lnSpc>
              <a:spcAft>
                <a:spcPts val="400"/>
              </a:spcAft>
              <a:buClr>
                <a:srgbClr val="0097CC"/>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홍수 위험 지역을 관제하여 도민</a:t>
            </a:r>
            <a:r>
              <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관광객 안전 도모</a:t>
            </a:r>
          </a:p>
        </p:txBody>
      </p:sp>
      <p:sp>
        <p:nvSpPr>
          <p:cNvPr id="108" name="직사각형 107">
            <a:extLst>
              <a:ext uri="{FF2B5EF4-FFF2-40B4-BE49-F238E27FC236}">
                <a16:creationId xmlns:a16="http://schemas.microsoft.com/office/drawing/2014/main" id="{5B9F7732-6E29-4CC7-BFFD-0766A2D21CEF}"/>
              </a:ext>
            </a:extLst>
          </p:cNvPr>
          <p:cNvSpPr/>
          <p:nvPr/>
        </p:nvSpPr>
        <p:spPr>
          <a:xfrm>
            <a:off x="4493499" y="5469124"/>
            <a:ext cx="4063803" cy="801245"/>
          </a:xfrm>
          <a:prstGeom prst="rect">
            <a:avLst/>
          </a:prstGeom>
        </p:spPr>
        <p:txBody>
          <a:bodyPr wrap="square" lIns="0" tIns="0" rIns="0" bIns="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144000" indent="-144000" defTabSz="1330325" latinLnBrk="0">
              <a:lnSpc>
                <a:spcPct val="120000"/>
              </a:lnSpc>
              <a:spcAft>
                <a:spcPts val="200"/>
              </a:spcAft>
              <a:buClr>
                <a:schemeClr val="accent5"/>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홍수 취약 지역의 안전성 검토 및 보강을 위한 기반 마련</a:t>
            </a:r>
            <a:endPar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endParaRPr>
          </a:p>
          <a:p>
            <a:pPr marL="144000" indent="-144000" defTabSz="1330325" latinLnBrk="0">
              <a:lnSpc>
                <a:spcPct val="120000"/>
              </a:lnSpc>
              <a:spcAft>
                <a:spcPts val="200"/>
              </a:spcAft>
              <a:buClr>
                <a:schemeClr val="accent5"/>
              </a:buClr>
              <a:buSzPct val="100000"/>
              <a:buFont typeface="Arial" pitchFamily="34" charset="0"/>
              <a:buChar char="•"/>
            </a:pP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인명피해 우려지역을 관제하여 도민</a:t>
            </a:r>
            <a:r>
              <a:rPr lang="en-US" altLang="ko-KR"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a:t>
            </a:r>
            <a:r>
              <a:rPr lang="ko-KR" altLang="en-US" sz="1400" dirty="0">
                <a:ln>
                  <a:solidFill>
                    <a:schemeClr val="bg1">
                      <a:lumMod val="65000"/>
                      <a:alpha val="0"/>
                    </a:schemeClr>
                  </a:solidFill>
                </a:ln>
                <a:solidFill>
                  <a:schemeClr val="tx1">
                    <a:lumMod val="85000"/>
                    <a:lumOff val="15000"/>
                  </a:schemeClr>
                </a:solidFill>
                <a:latin typeface="KoPub돋움체 Medium" pitchFamily="18" charset="-127"/>
                <a:ea typeface="KoPub돋움체 Medium" pitchFamily="18" charset="-127"/>
              </a:rPr>
              <a:t>관광객 인명피해 예방 및 안전 도모</a:t>
            </a:r>
          </a:p>
        </p:txBody>
      </p:sp>
      <p:pic>
        <p:nvPicPr>
          <p:cNvPr id="109" name="그림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2263" y="5274683"/>
            <a:ext cx="1800200" cy="1260186"/>
          </a:xfrm>
          <a:prstGeom prst="rect">
            <a:avLst/>
          </a:prstGeom>
        </p:spPr>
      </p:pic>
      <p:pic>
        <p:nvPicPr>
          <p:cNvPr id="110" name="그림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2179" y="5307450"/>
            <a:ext cx="571065" cy="1126729"/>
          </a:xfrm>
          <a:prstGeom prst="rect">
            <a:avLst/>
          </a:prstGeom>
        </p:spPr>
      </p:pic>
      <p:grpSp>
        <p:nvGrpSpPr>
          <p:cNvPr id="2" name="그룹 74"/>
          <p:cNvGrpSpPr/>
          <p:nvPr/>
        </p:nvGrpSpPr>
        <p:grpSpPr>
          <a:xfrm>
            <a:off x="1735113" y="3938389"/>
            <a:ext cx="2592288" cy="1085317"/>
            <a:chOff x="4931476" y="4427637"/>
            <a:chExt cx="3602931" cy="1559235"/>
          </a:xfrm>
        </p:grpSpPr>
        <p:sp>
          <p:nvSpPr>
            <p:cNvPr id="112" name="직사각형 111"/>
            <p:cNvSpPr/>
            <p:nvPr/>
          </p:nvSpPr>
          <p:spPr>
            <a:xfrm>
              <a:off x="4931476" y="4427637"/>
              <a:ext cx="3602931" cy="155674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직사각형 112"/>
            <p:cNvSpPr/>
            <p:nvPr/>
          </p:nvSpPr>
          <p:spPr>
            <a:xfrm>
              <a:off x="4931476" y="4427637"/>
              <a:ext cx="3602931" cy="1559235"/>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4" name="_x637456864">
              <a:extLst>
                <a:ext uri="{FF2B5EF4-FFF2-40B4-BE49-F238E27FC236}">
                  <a16:creationId xmlns:a16="http://schemas.microsoft.com/office/drawing/2014/main" id="{9FCE696C-41A8-BCAB-2528-1E6FE93C8B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3057" y="4508255"/>
              <a:ext cx="2171336" cy="1387505"/>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F7BDE993-4624-73FE-E6E3-CC1BCE3E0FC6}"/>
                </a:ext>
              </a:extLst>
            </p:cNvPr>
            <p:cNvSpPr txBox="1"/>
            <p:nvPr/>
          </p:nvSpPr>
          <p:spPr>
            <a:xfrm>
              <a:off x="6435921" y="4539664"/>
              <a:ext cx="719105"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600" dirty="0">
                  <a:solidFill>
                    <a:schemeClr val="tx1">
                      <a:lumMod val="95000"/>
                      <a:lumOff val="5000"/>
                    </a:schemeClr>
                  </a:solidFill>
                </a:rPr>
                <a:t>각 위치 상태표기</a:t>
              </a:r>
              <a:endParaRPr lang="en-US" altLang="ko-KR" sz="600" dirty="0">
                <a:solidFill>
                  <a:schemeClr val="tx1">
                    <a:lumMod val="95000"/>
                    <a:lumOff val="5000"/>
                  </a:schemeClr>
                </a:solidFill>
              </a:endParaRPr>
            </a:p>
          </p:txBody>
        </p:sp>
        <p:sp>
          <p:nvSpPr>
            <p:cNvPr id="116" name="TextBox 115">
              <a:extLst>
                <a:ext uri="{FF2B5EF4-FFF2-40B4-BE49-F238E27FC236}">
                  <a16:creationId xmlns:a16="http://schemas.microsoft.com/office/drawing/2014/main" id="{F7BDE993-4624-73FE-E6E3-CC1BCE3E0FC6}"/>
                </a:ext>
              </a:extLst>
            </p:cNvPr>
            <p:cNvSpPr txBox="1"/>
            <p:nvPr/>
          </p:nvSpPr>
          <p:spPr>
            <a:xfrm>
              <a:off x="5017265" y="5742966"/>
              <a:ext cx="719105" cy="125631"/>
            </a:xfrm>
            <a:prstGeom prst="roundRect">
              <a:avLst/>
            </a:prstGeom>
            <a:solidFill>
              <a:schemeClr val="bg1"/>
            </a:solidFill>
            <a:ln w="3175">
              <a:solidFill>
                <a:schemeClr val="bg1">
                  <a:lumMod val="50000"/>
                </a:schemeClr>
              </a:solidFill>
            </a:ln>
          </p:spPr>
          <p:txBody>
            <a:bodyPr wrap="square" lIns="0" tIns="0" rIns="0" bIns="0" rtlCol="0" anchor="ctr" anchorCtr="0">
              <a:noAutofit/>
            </a:bodyPr>
            <a:lstStyle>
              <a:defPPr>
                <a:defRPr lang="en-US"/>
              </a:defPPr>
              <a:lvl1pPr lvl="0" algn="ctr">
                <a:spcBef>
                  <a:spcPct val="0"/>
                </a:spcBef>
                <a:defRPr sz="800" b="1" kern="0" spc="-50">
                  <a:ln>
                    <a:solidFill>
                      <a:schemeClr val="bg1">
                        <a:lumMod val="50000"/>
                        <a:alpha val="0"/>
                      </a:schemeClr>
                    </a:solidFill>
                  </a:ln>
                  <a:solidFill>
                    <a:schemeClr val="bg1"/>
                  </a:solidFill>
                  <a:latin typeface="KoPub돋움체 Medium" panose="00000600000000000000" pitchFamily="2" charset="-127"/>
                  <a:ea typeface="KoPub돋움체 Medium" panose="00000600000000000000" pitchFamily="2" charset="-127"/>
                  <a:cs typeface="KoPubWorld돋움체 Medium" panose="00000600000000000000" pitchFamily="2" charset="-127"/>
                </a:defRPr>
              </a:lvl1pPr>
            </a:lstStyle>
            <a:p>
              <a:r>
                <a:rPr lang="ko-KR" altLang="en-US" sz="600" dirty="0">
                  <a:solidFill>
                    <a:schemeClr val="tx1">
                      <a:lumMod val="95000"/>
                      <a:lumOff val="5000"/>
                    </a:schemeClr>
                  </a:solidFill>
                </a:rPr>
                <a:t>상황 인지</a:t>
              </a:r>
              <a:endParaRPr lang="en-US" altLang="ko-KR" sz="600" dirty="0">
                <a:solidFill>
                  <a:schemeClr val="tx1">
                    <a:lumMod val="95000"/>
                    <a:lumOff val="5000"/>
                  </a:schemeClr>
                </a:solidFill>
              </a:endParaRPr>
            </a:p>
          </p:txBody>
        </p:sp>
        <p:grpSp>
          <p:nvGrpSpPr>
            <p:cNvPr id="3" name="그룹 2"/>
            <p:cNvGrpSpPr/>
            <p:nvPr/>
          </p:nvGrpSpPr>
          <p:grpSpPr>
            <a:xfrm>
              <a:off x="7236786" y="4990659"/>
              <a:ext cx="1181522" cy="891939"/>
              <a:chOff x="5984163" y="5883299"/>
              <a:chExt cx="1181522" cy="891939"/>
            </a:xfrm>
          </p:grpSpPr>
          <p:sp>
            <p:nvSpPr>
              <p:cNvPr id="118" name="직사각형 117"/>
              <p:cNvSpPr/>
              <p:nvPr/>
            </p:nvSpPr>
            <p:spPr>
              <a:xfrm>
                <a:off x="5984163" y="5883299"/>
                <a:ext cx="1181522" cy="891939"/>
              </a:xfrm>
              <a:prstGeom prst="rect">
                <a:avLst/>
              </a:prstGeom>
              <a:solidFill>
                <a:schemeClr val="bg1">
                  <a:lumMod val="9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9" name="_x637406752">
                <a:extLst>
                  <a:ext uri="{FF2B5EF4-FFF2-40B4-BE49-F238E27FC236}">
                    <a16:creationId xmlns:a16="http://schemas.microsoft.com/office/drawing/2014/main" id="{A6CABFBA-B6CB-C567-18A7-CDA3ED6CEBF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293" t="51019" r="30441"/>
              <a:stretch/>
            </p:blipFill>
            <p:spPr bwMode="auto">
              <a:xfrm>
                <a:off x="6056814" y="5927046"/>
                <a:ext cx="1064944" cy="83612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7" name="그룹 46">
            <a:extLst>
              <a:ext uri="{FF2B5EF4-FFF2-40B4-BE49-F238E27FC236}">
                <a16:creationId xmlns:a16="http://schemas.microsoft.com/office/drawing/2014/main" id="{CA25F9B4-493E-41C9-A686-9AAF118F3442}"/>
              </a:ext>
            </a:extLst>
          </p:cNvPr>
          <p:cNvGrpSpPr/>
          <p:nvPr/>
        </p:nvGrpSpPr>
        <p:grpSpPr>
          <a:xfrm>
            <a:off x="5626603" y="118926"/>
            <a:ext cx="3318628" cy="234801"/>
            <a:chOff x="8739041" y="132416"/>
            <a:chExt cx="3318628" cy="234801"/>
          </a:xfrm>
        </p:grpSpPr>
        <p:sp>
          <p:nvSpPr>
            <p:cNvPr id="48" name="모서리가 둥근 직사각형 16">
              <a:extLst>
                <a:ext uri="{FF2B5EF4-FFF2-40B4-BE49-F238E27FC236}">
                  <a16:creationId xmlns:a16="http://schemas.microsoft.com/office/drawing/2014/main" id="{25DB752B-56C8-4442-9BFD-9DC007820018}"/>
                </a:ext>
              </a:extLst>
            </p:cNvPr>
            <p:cNvSpPr/>
            <p:nvPr/>
          </p:nvSpPr>
          <p:spPr>
            <a:xfrm>
              <a:off x="8739041" y="132416"/>
              <a:ext cx="24820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49" name="모서리가 둥근 직사각형 17">
              <a:extLst>
                <a:ext uri="{FF2B5EF4-FFF2-40B4-BE49-F238E27FC236}">
                  <a16:creationId xmlns:a16="http://schemas.microsoft.com/office/drawing/2014/main" id="{9AE97AE3-C57E-4905-AEE7-8393F4D3BFC7}"/>
                </a:ext>
              </a:extLst>
            </p:cNvPr>
            <p:cNvSpPr/>
            <p:nvPr/>
          </p:nvSpPr>
          <p:spPr>
            <a:xfrm>
              <a:off x="9053072" y="132416"/>
              <a:ext cx="23451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0" name="모서리가 둥근 직사각형 18">
              <a:extLst>
                <a:ext uri="{FF2B5EF4-FFF2-40B4-BE49-F238E27FC236}">
                  <a16:creationId xmlns:a16="http://schemas.microsoft.com/office/drawing/2014/main" id="{2DAAEBB3-BAB6-41C8-84C0-A52F8C9A0143}"/>
                </a:ext>
              </a:extLst>
            </p:cNvPr>
            <p:cNvSpPr/>
            <p:nvPr/>
          </p:nvSpPr>
          <p:spPr>
            <a:xfrm>
              <a:off x="9353416" y="132416"/>
              <a:ext cx="23499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prstClr val="white">
                      <a:lumMod val="85000"/>
                      <a:alpha val="0"/>
                    </a:prstClr>
                  </a:solidFill>
                </a:ln>
                <a:solidFill>
                  <a:prstClr val="white"/>
                </a:solidFill>
                <a:latin typeface="KoPub돋움체 Bold" panose="00000800000000000000" pitchFamily="2" charset="-127"/>
                <a:ea typeface="KoPub돋움체 Bold" panose="00000800000000000000" pitchFamily="2" charset="-127"/>
              </a:endParaRPr>
            </a:p>
          </p:txBody>
        </p:sp>
        <p:sp>
          <p:nvSpPr>
            <p:cNvPr id="51" name="모서리가 둥근 직사각형 19">
              <a:extLst>
                <a:ext uri="{FF2B5EF4-FFF2-40B4-BE49-F238E27FC236}">
                  <a16:creationId xmlns:a16="http://schemas.microsoft.com/office/drawing/2014/main" id="{B31AABB4-74B6-4F71-AD30-6D2371421E89}"/>
                </a:ext>
              </a:extLst>
            </p:cNvPr>
            <p:cNvSpPr/>
            <p:nvPr/>
          </p:nvSpPr>
          <p:spPr>
            <a:xfrm>
              <a:off x="10253015" y="132416"/>
              <a:ext cx="1804654"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연구개발성과 활용계획</a:t>
              </a:r>
            </a:p>
          </p:txBody>
        </p:sp>
        <p:sp>
          <p:nvSpPr>
            <p:cNvPr id="52" name="모서리가 둥근 직사각형 20">
              <a:extLst>
                <a:ext uri="{FF2B5EF4-FFF2-40B4-BE49-F238E27FC236}">
                  <a16:creationId xmlns:a16="http://schemas.microsoft.com/office/drawing/2014/main" id="{71A73A6A-1E48-4375-9DE0-14C82A62B49F}"/>
                </a:ext>
              </a:extLst>
            </p:cNvPr>
            <p:cNvSpPr/>
            <p:nvPr/>
          </p:nvSpPr>
          <p:spPr>
            <a:xfrm>
              <a:off x="9955214" y="132416"/>
              <a:ext cx="231975"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3" name="모서리가 둥근 직사각형 21">
              <a:extLst>
                <a:ext uri="{FF2B5EF4-FFF2-40B4-BE49-F238E27FC236}">
                  <a16:creationId xmlns:a16="http://schemas.microsoft.com/office/drawing/2014/main" id="{3358B15C-D233-465A-82CA-1CA1F228A407}"/>
                </a:ext>
              </a:extLst>
            </p:cNvPr>
            <p:cNvSpPr/>
            <p:nvPr/>
          </p:nvSpPr>
          <p:spPr>
            <a:xfrm>
              <a:off x="9654237" y="132416"/>
              <a:ext cx="235151"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Tree>
    <p:extLst>
      <p:ext uri="{BB962C8B-B14F-4D97-AF65-F5344CB8AC3E}">
        <p14:creationId xmlns:p14="http://schemas.microsoft.com/office/powerpoint/2010/main" val="888143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6E42F32-7D67-4379-86FD-4F88949874DE}"/>
              </a:ext>
            </a:extLst>
          </p:cNvPr>
          <p:cNvSpPr txBox="1"/>
          <p:nvPr/>
        </p:nvSpPr>
        <p:spPr>
          <a:xfrm>
            <a:off x="4456253" y="2786845"/>
            <a:ext cx="4330696" cy="1107996"/>
          </a:xfrm>
          <a:prstGeom prst="rect">
            <a:avLst/>
          </a:prstGeom>
          <a:noFill/>
        </p:spPr>
        <p:txBody>
          <a:bodyPr wrap="square" rtlCol="0">
            <a:spAutoFit/>
          </a:bodyPr>
          <a:lstStyle/>
          <a:p>
            <a:pPr algn="dist"/>
            <a:r>
              <a:rPr lang="ko-KR" altLang="en-US" sz="6600" dirty="0">
                <a:solidFill>
                  <a:schemeClr val="tx1">
                    <a:lumMod val="75000"/>
                    <a:lumOff val="25000"/>
                  </a:schemeClr>
                </a:solidFill>
                <a:latin typeface="KoPub돋움체 Bold" panose="02020603020101020101" pitchFamily="18" charset="-127"/>
                <a:ea typeface="KoPub돋움체 Bold" panose="02020603020101020101" pitchFamily="18" charset="-127"/>
              </a:rPr>
              <a:t>감사합니다</a:t>
            </a:r>
            <a:r>
              <a:rPr lang="en-US" altLang="ko-KR" sz="6600" dirty="0">
                <a:solidFill>
                  <a:schemeClr val="tx1">
                    <a:lumMod val="75000"/>
                    <a:lumOff val="25000"/>
                  </a:schemeClr>
                </a:solidFill>
                <a:latin typeface="KoPub돋움체 Bold" panose="02020603020101020101" pitchFamily="18" charset="-127"/>
                <a:ea typeface="KoPub돋움체 Bold" panose="02020603020101020101" pitchFamily="18" charset="-127"/>
              </a:rPr>
              <a:t>.</a:t>
            </a:r>
            <a:endParaRPr lang="ko-KR" altLang="en-US" sz="6600" dirty="0">
              <a:solidFill>
                <a:schemeClr val="tx1">
                  <a:lumMod val="75000"/>
                  <a:lumOff val="25000"/>
                </a:schemeClr>
              </a:solidFill>
              <a:latin typeface="KoPub돋움체 Bold" panose="02020603020101020101" pitchFamily="18" charset="-127"/>
              <a:ea typeface="KoPub돋움체 Bold" panose="02020603020101020101" pitchFamily="18" charset="-127"/>
            </a:endParaRPr>
          </a:p>
        </p:txBody>
      </p:sp>
      <p:pic>
        <p:nvPicPr>
          <p:cNvPr id="15" name="그림 14">
            <a:extLst>
              <a:ext uri="{FF2B5EF4-FFF2-40B4-BE49-F238E27FC236}">
                <a16:creationId xmlns:a16="http://schemas.microsoft.com/office/drawing/2014/main" id="{C9523227-98F4-4D04-8464-E601580B83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434"/>
          <a:stretch/>
        </p:blipFill>
        <p:spPr>
          <a:xfrm>
            <a:off x="4143372" y="6286520"/>
            <a:ext cx="1357321" cy="390182"/>
          </a:xfrm>
          <a:prstGeom prst="rect">
            <a:avLst/>
          </a:prstGeom>
        </p:spPr>
      </p:pic>
      <p:pic>
        <p:nvPicPr>
          <p:cNvPr id="16" name="그림 15" descr="제주연구원CI.JPG"/>
          <p:cNvPicPr>
            <a:picLocks noChangeAspect="1"/>
          </p:cNvPicPr>
          <p:nvPr/>
        </p:nvPicPr>
        <p:blipFill>
          <a:blip r:embed="rId3" cstate="print"/>
          <a:stretch>
            <a:fillRect/>
          </a:stretch>
        </p:blipFill>
        <p:spPr>
          <a:xfrm>
            <a:off x="7735112" y="6270742"/>
            <a:ext cx="1176508" cy="318092"/>
          </a:xfrm>
          <a:prstGeom prst="rect">
            <a:avLst/>
          </a:prstGeom>
        </p:spPr>
      </p:pic>
      <p:sp>
        <p:nvSpPr>
          <p:cNvPr id="17" name="TextBox 16">
            <a:extLst>
              <a:ext uri="{FF2B5EF4-FFF2-40B4-BE49-F238E27FC236}">
                <a16:creationId xmlns:a16="http://schemas.microsoft.com/office/drawing/2014/main" id="{27A1B00D-C31C-433F-AB54-B6BB008F8D26}"/>
              </a:ext>
            </a:extLst>
          </p:cNvPr>
          <p:cNvSpPr txBox="1"/>
          <p:nvPr/>
        </p:nvSpPr>
        <p:spPr>
          <a:xfrm>
            <a:off x="4329621" y="1312274"/>
            <a:ext cx="4850891" cy="400110"/>
          </a:xfrm>
          <a:prstGeom prst="rect">
            <a:avLst/>
          </a:prstGeom>
          <a:noFill/>
        </p:spPr>
        <p:txBody>
          <a:bodyPr wrap="square" rtlCol="0">
            <a:spAutoFit/>
          </a:bodyPr>
          <a:lstStyle/>
          <a:p>
            <a:r>
              <a:rPr lang="ko-KR" altLang="en-US" spc="-150" dirty="0">
                <a:solidFill>
                  <a:srgbClr val="3C83C5"/>
                </a:solidFill>
                <a:latin typeface="KoPub돋움체 Bold" panose="02020603020101020101" pitchFamily="18" charset="-127"/>
                <a:ea typeface="KoPub돋움체 Bold" panose="02020603020101020101" pitchFamily="18" charset="-127"/>
              </a:rPr>
              <a:t>화산섬 제주의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실시간 홍수 감지 </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및 </a:t>
            </a:r>
            <a:r>
              <a:rPr lang="ko-KR" altLang="en-US" sz="2000" spc="-150" dirty="0">
                <a:solidFill>
                  <a:schemeClr val="tx2">
                    <a:lumMod val="75000"/>
                  </a:schemeClr>
                </a:solidFill>
                <a:latin typeface="KoPub돋움체 Bold" panose="02020603020101020101" pitchFamily="18" charset="-127"/>
                <a:ea typeface="KoPub돋움체 Bold" panose="02020603020101020101" pitchFamily="18" charset="-127"/>
              </a:rPr>
              <a:t>안전지원</a:t>
            </a:r>
            <a:r>
              <a:rPr lang="ko-KR" altLang="en-US" spc="-150" dirty="0">
                <a:solidFill>
                  <a:schemeClr val="tx2">
                    <a:lumMod val="75000"/>
                  </a:schemeClr>
                </a:solidFill>
                <a:latin typeface="KoPub돋움체 Bold" panose="02020603020101020101" pitchFamily="18" charset="-127"/>
                <a:ea typeface="KoPub돋움체 Bold" panose="02020603020101020101" pitchFamily="18" charset="-127"/>
              </a:rPr>
              <a:t> 기술</a:t>
            </a:r>
            <a:r>
              <a:rPr lang="ko-KR" altLang="en-US" spc="-150" dirty="0">
                <a:solidFill>
                  <a:srgbClr val="3C83C5"/>
                </a:solidFill>
                <a:latin typeface="KoPub돋움체 Bold" panose="02020603020101020101" pitchFamily="18" charset="-127"/>
                <a:ea typeface="KoPub돋움체 Bold" panose="02020603020101020101" pitchFamily="18" charset="-127"/>
              </a:rPr>
              <a:t> 개발</a:t>
            </a:r>
            <a:endParaRPr lang="ko-KR" altLang="en-US" sz="2200" spc="-150" dirty="0">
              <a:solidFill>
                <a:srgbClr val="3C83C5"/>
              </a:solidFill>
              <a:latin typeface="KoPub돋움체 Bold" panose="02020603020101020101" pitchFamily="18" charset="-127"/>
              <a:ea typeface="KoPub돋움체 Bold" panose="02020603020101020101" pitchFamily="18" charset="-127"/>
            </a:endParaRPr>
          </a:p>
        </p:txBody>
      </p:sp>
      <p:grpSp>
        <p:nvGrpSpPr>
          <p:cNvPr id="18" name="그룹 17">
            <a:extLst>
              <a:ext uri="{FF2B5EF4-FFF2-40B4-BE49-F238E27FC236}">
                <a16:creationId xmlns:a16="http://schemas.microsoft.com/office/drawing/2014/main" id="{ED02CA87-9DC0-4797-BD7D-CC312C830ACC}"/>
              </a:ext>
            </a:extLst>
          </p:cNvPr>
          <p:cNvGrpSpPr/>
          <p:nvPr/>
        </p:nvGrpSpPr>
        <p:grpSpPr>
          <a:xfrm>
            <a:off x="4362993" y="1262507"/>
            <a:ext cx="4781007" cy="540000"/>
            <a:chOff x="513806" y="2586443"/>
            <a:chExt cx="2551611" cy="444137"/>
          </a:xfrm>
        </p:grpSpPr>
        <p:cxnSp>
          <p:nvCxnSpPr>
            <p:cNvPr id="19" name="직선 연결선 18">
              <a:extLst>
                <a:ext uri="{FF2B5EF4-FFF2-40B4-BE49-F238E27FC236}">
                  <a16:creationId xmlns:a16="http://schemas.microsoft.com/office/drawing/2014/main" id="{7C460817-CA15-4968-BE17-FBEA344802D8}"/>
                </a:ext>
              </a:extLst>
            </p:cNvPr>
            <p:cNvCxnSpPr/>
            <p:nvPr/>
          </p:nvCxnSpPr>
          <p:spPr>
            <a:xfrm>
              <a:off x="513806" y="2586443"/>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6DDE2420-EC71-4B15-A818-4DD86623FC13}"/>
                </a:ext>
              </a:extLst>
            </p:cNvPr>
            <p:cNvCxnSpPr/>
            <p:nvPr/>
          </p:nvCxnSpPr>
          <p:spPr>
            <a:xfrm>
              <a:off x="513806" y="3030580"/>
              <a:ext cx="2551611" cy="0"/>
            </a:xfrm>
            <a:prstGeom prst="line">
              <a:avLst/>
            </a:prstGeom>
            <a:ln w="15875">
              <a:solidFill>
                <a:srgbClr val="4589C7"/>
              </a:solidFill>
            </a:ln>
          </p:spPr>
          <p:style>
            <a:lnRef idx="1">
              <a:schemeClr val="accent1"/>
            </a:lnRef>
            <a:fillRef idx="0">
              <a:schemeClr val="accent1"/>
            </a:fillRef>
            <a:effectRef idx="0">
              <a:schemeClr val="accent1"/>
            </a:effectRef>
            <a:fontRef idx="minor">
              <a:schemeClr val="tx1"/>
            </a:fontRef>
          </p:style>
        </p:cxnSp>
      </p:grpSp>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072632" cy="6858000"/>
          </a:xfrm>
          <a:prstGeom prst="rect">
            <a:avLst/>
          </a:prstGeom>
        </p:spPr>
      </p:pic>
      <p:pic>
        <p:nvPicPr>
          <p:cNvPr id="11" name="Picture 2" descr="국문시그니처"/>
          <p:cNvPicPr>
            <a:picLocks noChangeAspect="1" noChangeArrowheads="1"/>
          </p:cNvPicPr>
          <p:nvPr/>
        </p:nvPicPr>
        <p:blipFill>
          <a:blip r:embed="rId5" cstate="print"/>
          <a:srcRect l="6475" t="13289" r="7194" b="20268"/>
          <a:stretch>
            <a:fillRect/>
          </a:stretch>
        </p:blipFill>
        <p:spPr bwMode="auto">
          <a:xfrm>
            <a:off x="5582610" y="6324303"/>
            <a:ext cx="2061224" cy="257653"/>
          </a:xfrm>
          <a:prstGeom prst="rect">
            <a:avLst/>
          </a:prstGeom>
          <a:noFill/>
        </p:spPr>
      </p:pic>
    </p:spTree>
    <p:extLst>
      <p:ext uri="{BB962C8B-B14F-4D97-AF65-F5344CB8AC3E}">
        <p14:creationId xmlns:p14="http://schemas.microsoft.com/office/powerpoint/2010/main" val="146525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1156086"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 배경</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사각형: 둥근 모서리 94">
            <a:extLst>
              <a:ext uri="{FF2B5EF4-FFF2-40B4-BE49-F238E27FC236}">
                <a16:creationId xmlns:a16="http://schemas.microsoft.com/office/drawing/2014/main" id="{55E339AD-7FD7-4EF3-92C9-3F826945549D}"/>
              </a:ext>
            </a:extLst>
          </p:cNvPr>
          <p:cNvSpPr/>
          <p:nvPr/>
        </p:nvSpPr>
        <p:spPr>
          <a:xfrm>
            <a:off x="4644008" y="1807394"/>
            <a:ext cx="4247992" cy="462240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51" name="직사각형 50"/>
          <p:cNvSpPr/>
          <p:nvPr/>
        </p:nvSpPr>
        <p:spPr>
          <a:xfrm>
            <a:off x="1547664" y="943999"/>
            <a:ext cx="7485964" cy="677108"/>
          </a:xfrm>
          <a:prstGeom prst="rect">
            <a:avLst/>
          </a:prstGeom>
          <a:noFill/>
          <a:ln w="6350">
            <a:noFill/>
          </a:ln>
        </p:spPr>
        <p:txBody>
          <a:bodyPr wrap="square" lIns="0" tIns="0" rIns="0" bIns="0" anchor="ctr" anchorCtr="0">
            <a:spAutoFit/>
          </a:bodyPr>
          <a:lstStyle/>
          <a:p>
            <a:pPr lvl="0">
              <a:defRPr/>
            </a:pP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태풍 길목에 위치한 화산섬 제주는 지정학적으로 자연재해에 매우 취약한 여건임</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최근 기후변화 영향 심화 </a:t>
            </a:r>
            <a:endPar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endParaRPr>
          </a:p>
          <a:p>
            <a:pPr lvl="0">
              <a:defRPr/>
            </a:pP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태풍 발생규모 확대</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집중호우 발생빈도 증가</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해수면상승 가속화 등</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호우의 산지 효과</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한라산 등</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등에 의해</a:t>
            </a:r>
            <a:r>
              <a:rPr lang="ko-KR" altLang="en-US" sz="1300" b="1" kern="0" spc="-5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b="1" kern="0" spc="-50" dirty="0">
                <a:ln>
                  <a:solidFill>
                    <a:schemeClr val="bg1">
                      <a:lumMod val="50000"/>
                      <a:alpha val="0"/>
                    </a:schemeClr>
                  </a:solidFill>
                </a:ln>
                <a:solidFill>
                  <a:srgbClr val="0070C0"/>
                </a:solidFill>
                <a:latin typeface="나눔스퀘어" pitchFamily="50" charset="-127"/>
                <a:ea typeface="나눔스퀘어" pitchFamily="50" charset="-127"/>
                <a:cs typeface="KoPubWorld돋움체 Medium" panose="00000600000000000000" pitchFamily="2" charset="-127"/>
              </a:rPr>
              <a:t>하천 돌발홍수 및 연안 복합재난 발생 위험이 가중</a:t>
            </a:r>
            <a:r>
              <a:rPr lang="ko-KR" altLang="en-US" sz="1300" b="1" kern="0" spc="-5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되고 있음</a:t>
            </a:r>
            <a:endParaRPr lang="en-US" altLang="ko-KR" sz="1300" b="1" kern="0" spc="-5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endParaRPr>
          </a:p>
        </p:txBody>
      </p:sp>
      <p:pic>
        <p:nvPicPr>
          <p:cNvPr id="62" name="그림 61" descr="004.png"/>
          <p:cNvPicPr>
            <a:picLocks noChangeAspect="1"/>
          </p:cNvPicPr>
          <p:nvPr/>
        </p:nvPicPr>
        <p:blipFill>
          <a:blip r:embed="rId5" cstate="print"/>
          <a:srcRect b="2915"/>
          <a:stretch>
            <a:fillRect/>
          </a:stretch>
        </p:blipFill>
        <p:spPr>
          <a:xfrm flipH="1">
            <a:off x="251520" y="945043"/>
            <a:ext cx="1152128" cy="740882"/>
          </a:xfrm>
          <a:prstGeom prst="rect">
            <a:avLst/>
          </a:prstGeom>
        </p:spPr>
      </p:pic>
      <p:cxnSp>
        <p:nvCxnSpPr>
          <p:cNvPr id="63" name="직선 연결선 62"/>
          <p:cNvCxnSpPr/>
          <p:nvPr/>
        </p:nvCxnSpPr>
        <p:spPr>
          <a:xfrm>
            <a:off x="252000" y="1685925"/>
            <a:ext cx="8640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4" name="그룹 63"/>
          <p:cNvGrpSpPr/>
          <p:nvPr/>
        </p:nvGrpSpPr>
        <p:grpSpPr>
          <a:xfrm>
            <a:off x="250828" y="1807394"/>
            <a:ext cx="4319998" cy="4622400"/>
            <a:chOff x="4655554" y="1032142"/>
            <a:chExt cx="4248000" cy="4622400"/>
          </a:xfrm>
        </p:grpSpPr>
        <p:sp>
          <p:nvSpPr>
            <p:cNvPr id="65" name="사각형: 둥근 모서리 94">
              <a:extLst>
                <a:ext uri="{FF2B5EF4-FFF2-40B4-BE49-F238E27FC236}">
                  <a16:creationId xmlns:a16="http://schemas.microsoft.com/office/drawing/2014/main" id="{55E339AD-7FD7-4EF3-92C9-3F826945549D}"/>
                </a:ext>
              </a:extLst>
            </p:cNvPr>
            <p:cNvSpPr/>
            <p:nvPr/>
          </p:nvSpPr>
          <p:spPr>
            <a:xfrm>
              <a:off x="4655554" y="1032142"/>
              <a:ext cx="4248000" cy="462240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66" name="화살표: 오각형 75">
              <a:extLst>
                <a:ext uri="{FF2B5EF4-FFF2-40B4-BE49-F238E27FC236}">
                  <a16:creationId xmlns:a16="http://schemas.microsoft.com/office/drawing/2014/main" id="{ED230987-2BE0-4FE0-98B3-0C9CCCD11A9C}"/>
                </a:ext>
              </a:extLst>
            </p:cNvPr>
            <p:cNvSpPr/>
            <p:nvPr/>
          </p:nvSpPr>
          <p:spPr>
            <a:xfrm>
              <a:off x="4778809" y="1032555"/>
              <a:ext cx="4032021"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67" name="TextBox 66">
              <a:extLst>
                <a:ext uri="{FF2B5EF4-FFF2-40B4-BE49-F238E27FC236}">
                  <a16:creationId xmlns:a16="http://schemas.microsoft.com/office/drawing/2014/main" id="{ACABF9FB-C12D-465C-A470-6E543CF628DD}"/>
                </a:ext>
              </a:extLst>
            </p:cNvPr>
            <p:cNvSpPr txBox="1"/>
            <p:nvPr/>
          </p:nvSpPr>
          <p:spPr>
            <a:xfrm>
              <a:off x="5545820" y="1070604"/>
              <a:ext cx="2569348" cy="236988"/>
            </a:xfrm>
            <a:prstGeom prst="rect">
              <a:avLst/>
            </a:prstGeom>
            <a:noFill/>
          </p:spPr>
          <p:txBody>
            <a:bodyPr wrap="none" lIns="0" tIns="0" rIns="0" bIns="0" rtlCol="0">
              <a:spAutoFit/>
            </a:bodyPr>
            <a:lstStyle/>
            <a:p>
              <a:pPr algn="ctr">
                <a:lnSpc>
                  <a:spcPct val="110000"/>
                </a:lnSpc>
                <a:spcAft>
                  <a:spcPts val="300"/>
                </a:spcAft>
                <a:buClr>
                  <a:schemeClr val="tx1">
                    <a:lumMod val="50000"/>
                    <a:lumOff val="50000"/>
                  </a:schemeClr>
                </a:buClr>
                <a:buSzPct val="100000"/>
              </a:pP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기후변화 영향 심화로 재해 여건 악화</a:t>
              </a:r>
            </a:p>
          </p:txBody>
        </p:sp>
      </p:grpSp>
      <p:grpSp>
        <p:nvGrpSpPr>
          <p:cNvPr id="74" name="그룹 73"/>
          <p:cNvGrpSpPr/>
          <p:nvPr/>
        </p:nvGrpSpPr>
        <p:grpSpPr>
          <a:xfrm>
            <a:off x="4785589" y="5013176"/>
            <a:ext cx="4106891" cy="215444"/>
            <a:chOff x="4857597" y="4933664"/>
            <a:chExt cx="4106891" cy="215444"/>
          </a:xfrm>
        </p:grpSpPr>
        <p:grpSp>
          <p:nvGrpSpPr>
            <p:cNvPr id="75" name="그룹 74"/>
            <p:cNvGrpSpPr/>
            <p:nvPr/>
          </p:nvGrpSpPr>
          <p:grpSpPr>
            <a:xfrm>
              <a:off x="4857597" y="4953575"/>
              <a:ext cx="180935" cy="175622"/>
              <a:chOff x="375765" y="3156578"/>
              <a:chExt cx="180935" cy="175622"/>
            </a:xfrm>
          </p:grpSpPr>
          <p:sp>
            <p:nvSpPr>
              <p:cNvPr id="77" name="Freeform 8"/>
              <p:cNvSpPr>
                <a:spLocks/>
              </p:cNvSpPr>
              <p:nvPr/>
            </p:nvSpPr>
            <p:spPr bwMode="auto">
              <a:xfrm>
                <a:off x="375765" y="3164575"/>
                <a:ext cx="170456" cy="167625"/>
              </a:xfrm>
              <a:custGeom>
                <a:avLst/>
                <a:gdLst>
                  <a:gd name="T0" fmla="*/ 724 w 828"/>
                  <a:gd name="T1" fmla="*/ 376 h 828"/>
                  <a:gd name="T2" fmla="*/ 724 w 828"/>
                  <a:gd name="T3" fmla="*/ 609 h 828"/>
                  <a:gd name="T4" fmla="*/ 609 w 828"/>
                  <a:gd name="T5" fmla="*/ 724 h 828"/>
                  <a:gd name="T6" fmla="*/ 217 w 828"/>
                  <a:gd name="T7" fmla="*/ 724 h 828"/>
                  <a:gd name="T8" fmla="*/ 104 w 828"/>
                  <a:gd name="T9" fmla="*/ 609 h 828"/>
                  <a:gd name="T10" fmla="*/ 104 w 828"/>
                  <a:gd name="T11" fmla="*/ 218 h 828"/>
                  <a:gd name="T12" fmla="*/ 217 w 828"/>
                  <a:gd name="T13" fmla="*/ 104 h 828"/>
                  <a:gd name="T14" fmla="*/ 541 w 828"/>
                  <a:gd name="T15" fmla="*/ 104 h 828"/>
                  <a:gd name="T16" fmla="*/ 628 w 828"/>
                  <a:gd name="T17" fmla="*/ 1 h 828"/>
                  <a:gd name="T18" fmla="*/ 609 w 828"/>
                  <a:gd name="T19" fmla="*/ 0 h 828"/>
                  <a:gd name="T20" fmla="*/ 217 w 828"/>
                  <a:gd name="T21" fmla="*/ 0 h 828"/>
                  <a:gd name="T22" fmla="*/ 0 w 828"/>
                  <a:gd name="T23" fmla="*/ 218 h 828"/>
                  <a:gd name="T24" fmla="*/ 0 w 828"/>
                  <a:gd name="T25" fmla="*/ 609 h 828"/>
                  <a:gd name="T26" fmla="*/ 217 w 828"/>
                  <a:gd name="T27" fmla="*/ 828 h 828"/>
                  <a:gd name="T28" fmla="*/ 609 w 828"/>
                  <a:gd name="T29" fmla="*/ 828 h 828"/>
                  <a:gd name="T30" fmla="*/ 828 w 828"/>
                  <a:gd name="T31" fmla="*/ 609 h 828"/>
                  <a:gd name="T32" fmla="*/ 828 w 828"/>
                  <a:gd name="T33" fmla="*/ 259 h 828"/>
                  <a:gd name="T34" fmla="*/ 828 w 828"/>
                  <a:gd name="T35" fmla="*/ 257 h 828"/>
                  <a:gd name="T36" fmla="*/ 724 w 828"/>
                  <a:gd name="T37" fmla="*/ 3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8" h="828">
                    <a:moveTo>
                      <a:pt x="724" y="376"/>
                    </a:moveTo>
                    <a:cubicBezTo>
                      <a:pt x="724" y="609"/>
                      <a:pt x="724" y="609"/>
                      <a:pt x="724" y="609"/>
                    </a:cubicBezTo>
                    <a:cubicBezTo>
                      <a:pt x="724" y="672"/>
                      <a:pt x="672" y="724"/>
                      <a:pt x="609" y="724"/>
                    </a:cubicBezTo>
                    <a:cubicBezTo>
                      <a:pt x="217" y="724"/>
                      <a:pt x="217" y="724"/>
                      <a:pt x="217" y="724"/>
                    </a:cubicBezTo>
                    <a:cubicBezTo>
                      <a:pt x="155" y="724"/>
                      <a:pt x="104" y="672"/>
                      <a:pt x="104" y="609"/>
                    </a:cubicBezTo>
                    <a:cubicBezTo>
                      <a:pt x="104" y="218"/>
                      <a:pt x="104" y="218"/>
                      <a:pt x="104" y="218"/>
                    </a:cubicBezTo>
                    <a:cubicBezTo>
                      <a:pt x="104" y="155"/>
                      <a:pt x="155" y="104"/>
                      <a:pt x="217" y="104"/>
                    </a:cubicBezTo>
                    <a:cubicBezTo>
                      <a:pt x="541" y="104"/>
                      <a:pt x="541" y="104"/>
                      <a:pt x="541" y="104"/>
                    </a:cubicBezTo>
                    <a:cubicBezTo>
                      <a:pt x="628" y="1"/>
                      <a:pt x="628" y="1"/>
                      <a:pt x="628" y="1"/>
                    </a:cubicBezTo>
                    <a:cubicBezTo>
                      <a:pt x="622" y="1"/>
                      <a:pt x="616" y="0"/>
                      <a:pt x="609" y="0"/>
                    </a:cubicBezTo>
                    <a:cubicBezTo>
                      <a:pt x="217" y="0"/>
                      <a:pt x="217" y="0"/>
                      <a:pt x="217" y="0"/>
                    </a:cubicBezTo>
                    <a:cubicBezTo>
                      <a:pt x="98" y="0"/>
                      <a:pt x="0" y="98"/>
                      <a:pt x="0" y="218"/>
                    </a:cubicBezTo>
                    <a:cubicBezTo>
                      <a:pt x="0" y="609"/>
                      <a:pt x="0" y="609"/>
                      <a:pt x="0" y="609"/>
                    </a:cubicBezTo>
                    <a:cubicBezTo>
                      <a:pt x="0" y="729"/>
                      <a:pt x="98" y="828"/>
                      <a:pt x="217" y="828"/>
                    </a:cubicBezTo>
                    <a:cubicBezTo>
                      <a:pt x="609" y="828"/>
                      <a:pt x="609" y="828"/>
                      <a:pt x="609" y="828"/>
                    </a:cubicBezTo>
                    <a:cubicBezTo>
                      <a:pt x="729" y="828"/>
                      <a:pt x="828" y="729"/>
                      <a:pt x="828" y="609"/>
                    </a:cubicBezTo>
                    <a:cubicBezTo>
                      <a:pt x="828" y="259"/>
                      <a:pt x="828" y="259"/>
                      <a:pt x="828" y="259"/>
                    </a:cubicBezTo>
                    <a:cubicBezTo>
                      <a:pt x="828" y="258"/>
                      <a:pt x="828" y="258"/>
                      <a:pt x="828" y="257"/>
                    </a:cubicBezTo>
                    <a:lnTo>
                      <a:pt x="724" y="3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spcAft>
                    <a:spcPts val="600"/>
                  </a:spcAft>
                </a:pPr>
                <a:endParaRPr lang="ko-KR" altLang="en-US" sz="1400" spc="-50" dirty="0">
                  <a:ln>
                    <a:solidFill>
                      <a:schemeClr val="bg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79" name="Freeform 9"/>
              <p:cNvSpPr>
                <a:spLocks/>
              </p:cNvSpPr>
              <p:nvPr/>
            </p:nvSpPr>
            <p:spPr bwMode="auto">
              <a:xfrm>
                <a:off x="417022" y="3156578"/>
                <a:ext cx="139678" cy="127633"/>
              </a:xfrm>
              <a:custGeom>
                <a:avLst/>
                <a:gdLst>
                  <a:gd name="T0" fmla="*/ 651 w 679"/>
                  <a:gd name="T1" fmla="*/ 15 h 629"/>
                  <a:gd name="T2" fmla="*/ 581 w 679"/>
                  <a:gd name="T3" fmla="*/ 25 h 629"/>
                  <a:gd name="T4" fmla="*/ 182 w 679"/>
                  <a:gd name="T5" fmla="*/ 442 h 629"/>
                  <a:gd name="T6" fmla="*/ 97 w 679"/>
                  <a:gd name="T7" fmla="*/ 383 h 629"/>
                  <a:gd name="T8" fmla="*/ 25 w 679"/>
                  <a:gd name="T9" fmla="*/ 376 h 629"/>
                  <a:gd name="T10" fmla="*/ 17 w 679"/>
                  <a:gd name="T11" fmla="*/ 439 h 629"/>
                  <a:gd name="T12" fmla="*/ 185 w 679"/>
                  <a:gd name="T13" fmla="*/ 629 h 629"/>
                  <a:gd name="T14" fmla="*/ 663 w 679"/>
                  <a:gd name="T15" fmla="*/ 78 h 629"/>
                  <a:gd name="T16" fmla="*/ 651 w 679"/>
                  <a:gd name="T17" fmla="*/ 1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629">
                    <a:moveTo>
                      <a:pt x="651" y="15"/>
                    </a:moveTo>
                    <a:cubicBezTo>
                      <a:pt x="629" y="0"/>
                      <a:pt x="597" y="5"/>
                      <a:pt x="581" y="25"/>
                    </a:cubicBezTo>
                    <a:cubicBezTo>
                      <a:pt x="182" y="442"/>
                      <a:pt x="182" y="442"/>
                      <a:pt x="182" y="442"/>
                    </a:cubicBezTo>
                    <a:cubicBezTo>
                      <a:pt x="97" y="383"/>
                      <a:pt x="97" y="383"/>
                      <a:pt x="97" y="383"/>
                    </a:cubicBezTo>
                    <a:cubicBezTo>
                      <a:pt x="79" y="364"/>
                      <a:pt x="47" y="361"/>
                      <a:pt x="25" y="376"/>
                    </a:cubicBezTo>
                    <a:cubicBezTo>
                      <a:pt x="3" y="391"/>
                      <a:pt x="0" y="420"/>
                      <a:pt x="17" y="439"/>
                    </a:cubicBezTo>
                    <a:cubicBezTo>
                      <a:pt x="185" y="629"/>
                      <a:pt x="185" y="629"/>
                      <a:pt x="185" y="629"/>
                    </a:cubicBezTo>
                    <a:cubicBezTo>
                      <a:pt x="663" y="78"/>
                      <a:pt x="663" y="78"/>
                      <a:pt x="663" y="78"/>
                    </a:cubicBezTo>
                    <a:cubicBezTo>
                      <a:pt x="679" y="58"/>
                      <a:pt x="674" y="29"/>
                      <a:pt x="651" y="1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latinLnBrk="0"/>
                <a:endParaRPr lang="ko-KR" altLang="en-US" sz="1800" b="1" spc="-50" dirty="0">
                  <a:ln>
                    <a:solidFill>
                      <a:schemeClr val="bg1">
                        <a:alpha val="0"/>
                      </a:schemeClr>
                    </a:solidFill>
                  </a:ln>
                  <a:solidFill>
                    <a:schemeClr val="bg1"/>
                  </a:solidFill>
                  <a:latin typeface="맑은 고딕" pitchFamily="50" charset="-127"/>
                  <a:ea typeface="맑은 고딕" pitchFamily="50" charset="-127"/>
                </a:endParaRPr>
              </a:p>
            </p:txBody>
          </p:sp>
        </p:grpSp>
        <p:sp>
          <p:nvSpPr>
            <p:cNvPr id="76" name="TextBox 75"/>
            <p:cNvSpPr txBox="1"/>
            <p:nvPr/>
          </p:nvSpPr>
          <p:spPr>
            <a:xfrm>
              <a:off x="5103459" y="4933664"/>
              <a:ext cx="3861029" cy="215444"/>
            </a:xfrm>
            <a:prstGeom prst="rect">
              <a:avLst/>
            </a:prstGeom>
            <a:noFill/>
          </p:spPr>
          <p:txBody>
            <a:bodyPr wrap="square" lIns="0" tIns="0" rIns="0" bIns="0" rtlCol="0" anchor="t" anchorCtr="0">
              <a:spAutoFit/>
            </a:bodyPr>
            <a:lstStyle/>
            <a:p>
              <a:pPr indent="-285750">
                <a:spcAft>
                  <a:spcPts val="300"/>
                </a:spcAft>
                <a:buClr>
                  <a:srgbClr val="3271AA"/>
                </a:buClr>
                <a:buSzPct val="140000"/>
                <a:tabLst>
                  <a:tab pos="4544273" algn="l"/>
                </a:tabLst>
                <a:defRPr/>
              </a:pP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과거에 경험하지 못한 집중호우</a:t>
              </a:r>
              <a:r>
                <a:rPr lang="en-US" altLang="ko-KR"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 </a:t>
              </a: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태풍 증가</a:t>
              </a:r>
              <a:endParaRPr lang="en-US" altLang="ko-KR" sz="1400" spc="-29" dirty="0" err="1">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endParaRPr>
            </a:p>
          </p:txBody>
        </p:sp>
      </p:grpSp>
      <p:grpSp>
        <p:nvGrpSpPr>
          <p:cNvPr id="80" name="그룹 79"/>
          <p:cNvGrpSpPr/>
          <p:nvPr/>
        </p:nvGrpSpPr>
        <p:grpSpPr>
          <a:xfrm>
            <a:off x="4785589" y="5445804"/>
            <a:ext cx="4106891" cy="215444"/>
            <a:chOff x="4857597" y="5229200"/>
            <a:chExt cx="4106891" cy="215444"/>
          </a:xfrm>
        </p:grpSpPr>
        <p:grpSp>
          <p:nvGrpSpPr>
            <p:cNvPr id="81" name="그룹 80"/>
            <p:cNvGrpSpPr/>
            <p:nvPr/>
          </p:nvGrpSpPr>
          <p:grpSpPr>
            <a:xfrm>
              <a:off x="4857597" y="5249111"/>
              <a:ext cx="180935" cy="175622"/>
              <a:chOff x="375765" y="3156578"/>
              <a:chExt cx="180935" cy="175622"/>
            </a:xfrm>
          </p:grpSpPr>
          <p:sp>
            <p:nvSpPr>
              <p:cNvPr id="83" name="Freeform 8"/>
              <p:cNvSpPr>
                <a:spLocks/>
              </p:cNvSpPr>
              <p:nvPr/>
            </p:nvSpPr>
            <p:spPr bwMode="auto">
              <a:xfrm>
                <a:off x="375765" y="3164575"/>
                <a:ext cx="170456" cy="167625"/>
              </a:xfrm>
              <a:custGeom>
                <a:avLst/>
                <a:gdLst>
                  <a:gd name="T0" fmla="*/ 724 w 828"/>
                  <a:gd name="T1" fmla="*/ 376 h 828"/>
                  <a:gd name="T2" fmla="*/ 724 w 828"/>
                  <a:gd name="T3" fmla="*/ 609 h 828"/>
                  <a:gd name="T4" fmla="*/ 609 w 828"/>
                  <a:gd name="T5" fmla="*/ 724 h 828"/>
                  <a:gd name="T6" fmla="*/ 217 w 828"/>
                  <a:gd name="T7" fmla="*/ 724 h 828"/>
                  <a:gd name="T8" fmla="*/ 104 w 828"/>
                  <a:gd name="T9" fmla="*/ 609 h 828"/>
                  <a:gd name="T10" fmla="*/ 104 w 828"/>
                  <a:gd name="T11" fmla="*/ 218 h 828"/>
                  <a:gd name="T12" fmla="*/ 217 w 828"/>
                  <a:gd name="T13" fmla="*/ 104 h 828"/>
                  <a:gd name="T14" fmla="*/ 541 w 828"/>
                  <a:gd name="T15" fmla="*/ 104 h 828"/>
                  <a:gd name="T16" fmla="*/ 628 w 828"/>
                  <a:gd name="T17" fmla="*/ 1 h 828"/>
                  <a:gd name="T18" fmla="*/ 609 w 828"/>
                  <a:gd name="T19" fmla="*/ 0 h 828"/>
                  <a:gd name="T20" fmla="*/ 217 w 828"/>
                  <a:gd name="T21" fmla="*/ 0 h 828"/>
                  <a:gd name="T22" fmla="*/ 0 w 828"/>
                  <a:gd name="T23" fmla="*/ 218 h 828"/>
                  <a:gd name="T24" fmla="*/ 0 w 828"/>
                  <a:gd name="T25" fmla="*/ 609 h 828"/>
                  <a:gd name="T26" fmla="*/ 217 w 828"/>
                  <a:gd name="T27" fmla="*/ 828 h 828"/>
                  <a:gd name="T28" fmla="*/ 609 w 828"/>
                  <a:gd name="T29" fmla="*/ 828 h 828"/>
                  <a:gd name="T30" fmla="*/ 828 w 828"/>
                  <a:gd name="T31" fmla="*/ 609 h 828"/>
                  <a:gd name="T32" fmla="*/ 828 w 828"/>
                  <a:gd name="T33" fmla="*/ 259 h 828"/>
                  <a:gd name="T34" fmla="*/ 828 w 828"/>
                  <a:gd name="T35" fmla="*/ 257 h 828"/>
                  <a:gd name="T36" fmla="*/ 724 w 828"/>
                  <a:gd name="T37" fmla="*/ 3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8" h="828">
                    <a:moveTo>
                      <a:pt x="724" y="376"/>
                    </a:moveTo>
                    <a:cubicBezTo>
                      <a:pt x="724" y="609"/>
                      <a:pt x="724" y="609"/>
                      <a:pt x="724" y="609"/>
                    </a:cubicBezTo>
                    <a:cubicBezTo>
                      <a:pt x="724" y="672"/>
                      <a:pt x="672" y="724"/>
                      <a:pt x="609" y="724"/>
                    </a:cubicBezTo>
                    <a:cubicBezTo>
                      <a:pt x="217" y="724"/>
                      <a:pt x="217" y="724"/>
                      <a:pt x="217" y="724"/>
                    </a:cubicBezTo>
                    <a:cubicBezTo>
                      <a:pt x="155" y="724"/>
                      <a:pt x="104" y="672"/>
                      <a:pt x="104" y="609"/>
                    </a:cubicBezTo>
                    <a:cubicBezTo>
                      <a:pt x="104" y="218"/>
                      <a:pt x="104" y="218"/>
                      <a:pt x="104" y="218"/>
                    </a:cubicBezTo>
                    <a:cubicBezTo>
                      <a:pt x="104" y="155"/>
                      <a:pt x="155" y="104"/>
                      <a:pt x="217" y="104"/>
                    </a:cubicBezTo>
                    <a:cubicBezTo>
                      <a:pt x="541" y="104"/>
                      <a:pt x="541" y="104"/>
                      <a:pt x="541" y="104"/>
                    </a:cubicBezTo>
                    <a:cubicBezTo>
                      <a:pt x="628" y="1"/>
                      <a:pt x="628" y="1"/>
                      <a:pt x="628" y="1"/>
                    </a:cubicBezTo>
                    <a:cubicBezTo>
                      <a:pt x="622" y="1"/>
                      <a:pt x="616" y="0"/>
                      <a:pt x="609" y="0"/>
                    </a:cubicBezTo>
                    <a:cubicBezTo>
                      <a:pt x="217" y="0"/>
                      <a:pt x="217" y="0"/>
                      <a:pt x="217" y="0"/>
                    </a:cubicBezTo>
                    <a:cubicBezTo>
                      <a:pt x="98" y="0"/>
                      <a:pt x="0" y="98"/>
                      <a:pt x="0" y="218"/>
                    </a:cubicBezTo>
                    <a:cubicBezTo>
                      <a:pt x="0" y="609"/>
                      <a:pt x="0" y="609"/>
                      <a:pt x="0" y="609"/>
                    </a:cubicBezTo>
                    <a:cubicBezTo>
                      <a:pt x="0" y="729"/>
                      <a:pt x="98" y="828"/>
                      <a:pt x="217" y="828"/>
                    </a:cubicBezTo>
                    <a:cubicBezTo>
                      <a:pt x="609" y="828"/>
                      <a:pt x="609" y="828"/>
                      <a:pt x="609" y="828"/>
                    </a:cubicBezTo>
                    <a:cubicBezTo>
                      <a:pt x="729" y="828"/>
                      <a:pt x="828" y="729"/>
                      <a:pt x="828" y="609"/>
                    </a:cubicBezTo>
                    <a:cubicBezTo>
                      <a:pt x="828" y="259"/>
                      <a:pt x="828" y="259"/>
                      <a:pt x="828" y="259"/>
                    </a:cubicBezTo>
                    <a:cubicBezTo>
                      <a:pt x="828" y="258"/>
                      <a:pt x="828" y="258"/>
                      <a:pt x="828" y="257"/>
                    </a:cubicBezTo>
                    <a:lnTo>
                      <a:pt x="724" y="3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spcAft>
                    <a:spcPts val="600"/>
                  </a:spcAft>
                </a:pPr>
                <a:endParaRPr lang="ko-KR" altLang="en-US" sz="1400" spc="-50" dirty="0">
                  <a:ln>
                    <a:solidFill>
                      <a:schemeClr val="bg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86" name="Freeform 9"/>
              <p:cNvSpPr>
                <a:spLocks/>
              </p:cNvSpPr>
              <p:nvPr/>
            </p:nvSpPr>
            <p:spPr bwMode="auto">
              <a:xfrm>
                <a:off x="417022" y="3156578"/>
                <a:ext cx="139678" cy="127633"/>
              </a:xfrm>
              <a:custGeom>
                <a:avLst/>
                <a:gdLst>
                  <a:gd name="T0" fmla="*/ 651 w 679"/>
                  <a:gd name="T1" fmla="*/ 15 h 629"/>
                  <a:gd name="T2" fmla="*/ 581 w 679"/>
                  <a:gd name="T3" fmla="*/ 25 h 629"/>
                  <a:gd name="T4" fmla="*/ 182 w 679"/>
                  <a:gd name="T5" fmla="*/ 442 h 629"/>
                  <a:gd name="T6" fmla="*/ 97 w 679"/>
                  <a:gd name="T7" fmla="*/ 383 h 629"/>
                  <a:gd name="T8" fmla="*/ 25 w 679"/>
                  <a:gd name="T9" fmla="*/ 376 h 629"/>
                  <a:gd name="T10" fmla="*/ 17 w 679"/>
                  <a:gd name="T11" fmla="*/ 439 h 629"/>
                  <a:gd name="T12" fmla="*/ 185 w 679"/>
                  <a:gd name="T13" fmla="*/ 629 h 629"/>
                  <a:gd name="T14" fmla="*/ 663 w 679"/>
                  <a:gd name="T15" fmla="*/ 78 h 629"/>
                  <a:gd name="T16" fmla="*/ 651 w 679"/>
                  <a:gd name="T17" fmla="*/ 1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629">
                    <a:moveTo>
                      <a:pt x="651" y="15"/>
                    </a:moveTo>
                    <a:cubicBezTo>
                      <a:pt x="629" y="0"/>
                      <a:pt x="597" y="5"/>
                      <a:pt x="581" y="25"/>
                    </a:cubicBezTo>
                    <a:cubicBezTo>
                      <a:pt x="182" y="442"/>
                      <a:pt x="182" y="442"/>
                      <a:pt x="182" y="442"/>
                    </a:cubicBezTo>
                    <a:cubicBezTo>
                      <a:pt x="97" y="383"/>
                      <a:pt x="97" y="383"/>
                      <a:pt x="97" y="383"/>
                    </a:cubicBezTo>
                    <a:cubicBezTo>
                      <a:pt x="79" y="364"/>
                      <a:pt x="47" y="361"/>
                      <a:pt x="25" y="376"/>
                    </a:cubicBezTo>
                    <a:cubicBezTo>
                      <a:pt x="3" y="391"/>
                      <a:pt x="0" y="420"/>
                      <a:pt x="17" y="439"/>
                    </a:cubicBezTo>
                    <a:cubicBezTo>
                      <a:pt x="185" y="629"/>
                      <a:pt x="185" y="629"/>
                      <a:pt x="185" y="629"/>
                    </a:cubicBezTo>
                    <a:cubicBezTo>
                      <a:pt x="663" y="78"/>
                      <a:pt x="663" y="78"/>
                      <a:pt x="663" y="78"/>
                    </a:cubicBezTo>
                    <a:cubicBezTo>
                      <a:pt x="679" y="58"/>
                      <a:pt x="674" y="29"/>
                      <a:pt x="651" y="1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latinLnBrk="0"/>
                <a:endParaRPr lang="ko-KR" altLang="en-US" sz="1800" b="1" spc="-50" dirty="0">
                  <a:ln>
                    <a:solidFill>
                      <a:schemeClr val="bg1">
                        <a:alpha val="0"/>
                      </a:schemeClr>
                    </a:solidFill>
                  </a:ln>
                  <a:solidFill>
                    <a:schemeClr val="bg1"/>
                  </a:solidFill>
                  <a:latin typeface="맑은 고딕" pitchFamily="50" charset="-127"/>
                  <a:ea typeface="맑은 고딕" pitchFamily="50" charset="-127"/>
                </a:endParaRPr>
              </a:p>
            </p:txBody>
          </p:sp>
        </p:grpSp>
        <p:sp>
          <p:nvSpPr>
            <p:cNvPr id="82" name="TextBox 81"/>
            <p:cNvSpPr txBox="1"/>
            <p:nvPr/>
          </p:nvSpPr>
          <p:spPr>
            <a:xfrm>
              <a:off x="5103459" y="5229200"/>
              <a:ext cx="3861029" cy="215444"/>
            </a:xfrm>
            <a:prstGeom prst="rect">
              <a:avLst/>
            </a:prstGeom>
            <a:noFill/>
          </p:spPr>
          <p:txBody>
            <a:bodyPr wrap="square" lIns="0" tIns="0" rIns="0" bIns="0" rtlCol="0" anchor="t" anchorCtr="0">
              <a:spAutoFit/>
            </a:bodyPr>
            <a:lstStyle/>
            <a:p>
              <a:pPr indent="-285750">
                <a:spcAft>
                  <a:spcPts val="300"/>
                </a:spcAft>
                <a:buClr>
                  <a:srgbClr val="3271AA"/>
                </a:buClr>
                <a:buSzPct val="140000"/>
                <a:tabLst>
                  <a:tab pos="4544273" algn="l"/>
                </a:tabLst>
                <a:defRPr/>
              </a:pP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제주의 재난안전 환경 악화로 예방 및 대비체계 한계 </a:t>
              </a:r>
              <a:endParaRPr lang="en-US" altLang="ko-KR"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endParaRPr>
            </a:p>
          </p:txBody>
        </p:sp>
      </p:grpSp>
      <p:grpSp>
        <p:nvGrpSpPr>
          <p:cNvPr id="87" name="그룹 86"/>
          <p:cNvGrpSpPr/>
          <p:nvPr/>
        </p:nvGrpSpPr>
        <p:grpSpPr>
          <a:xfrm>
            <a:off x="4785589" y="5862414"/>
            <a:ext cx="4106891" cy="430887"/>
            <a:chOff x="4857597" y="5805264"/>
            <a:chExt cx="4106891" cy="430887"/>
          </a:xfrm>
        </p:grpSpPr>
        <p:grpSp>
          <p:nvGrpSpPr>
            <p:cNvPr id="95" name="그룹 94"/>
            <p:cNvGrpSpPr/>
            <p:nvPr/>
          </p:nvGrpSpPr>
          <p:grpSpPr>
            <a:xfrm>
              <a:off x="4857597" y="5825175"/>
              <a:ext cx="180935" cy="175622"/>
              <a:chOff x="375765" y="3156578"/>
              <a:chExt cx="180935" cy="175622"/>
            </a:xfrm>
          </p:grpSpPr>
          <p:sp>
            <p:nvSpPr>
              <p:cNvPr id="117" name="Freeform 8"/>
              <p:cNvSpPr>
                <a:spLocks/>
              </p:cNvSpPr>
              <p:nvPr/>
            </p:nvSpPr>
            <p:spPr bwMode="auto">
              <a:xfrm>
                <a:off x="375765" y="3164575"/>
                <a:ext cx="170456" cy="167625"/>
              </a:xfrm>
              <a:custGeom>
                <a:avLst/>
                <a:gdLst>
                  <a:gd name="T0" fmla="*/ 724 w 828"/>
                  <a:gd name="T1" fmla="*/ 376 h 828"/>
                  <a:gd name="T2" fmla="*/ 724 w 828"/>
                  <a:gd name="T3" fmla="*/ 609 h 828"/>
                  <a:gd name="T4" fmla="*/ 609 w 828"/>
                  <a:gd name="T5" fmla="*/ 724 h 828"/>
                  <a:gd name="T6" fmla="*/ 217 w 828"/>
                  <a:gd name="T7" fmla="*/ 724 h 828"/>
                  <a:gd name="T8" fmla="*/ 104 w 828"/>
                  <a:gd name="T9" fmla="*/ 609 h 828"/>
                  <a:gd name="T10" fmla="*/ 104 w 828"/>
                  <a:gd name="T11" fmla="*/ 218 h 828"/>
                  <a:gd name="T12" fmla="*/ 217 w 828"/>
                  <a:gd name="T13" fmla="*/ 104 h 828"/>
                  <a:gd name="T14" fmla="*/ 541 w 828"/>
                  <a:gd name="T15" fmla="*/ 104 h 828"/>
                  <a:gd name="T16" fmla="*/ 628 w 828"/>
                  <a:gd name="T17" fmla="*/ 1 h 828"/>
                  <a:gd name="T18" fmla="*/ 609 w 828"/>
                  <a:gd name="T19" fmla="*/ 0 h 828"/>
                  <a:gd name="T20" fmla="*/ 217 w 828"/>
                  <a:gd name="T21" fmla="*/ 0 h 828"/>
                  <a:gd name="T22" fmla="*/ 0 w 828"/>
                  <a:gd name="T23" fmla="*/ 218 h 828"/>
                  <a:gd name="T24" fmla="*/ 0 w 828"/>
                  <a:gd name="T25" fmla="*/ 609 h 828"/>
                  <a:gd name="T26" fmla="*/ 217 w 828"/>
                  <a:gd name="T27" fmla="*/ 828 h 828"/>
                  <a:gd name="T28" fmla="*/ 609 w 828"/>
                  <a:gd name="T29" fmla="*/ 828 h 828"/>
                  <a:gd name="T30" fmla="*/ 828 w 828"/>
                  <a:gd name="T31" fmla="*/ 609 h 828"/>
                  <a:gd name="T32" fmla="*/ 828 w 828"/>
                  <a:gd name="T33" fmla="*/ 259 h 828"/>
                  <a:gd name="T34" fmla="*/ 828 w 828"/>
                  <a:gd name="T35" fmla="*/ 257 h 828"/>
                  <a:gd name="T36" fmla="*/ 724 w 828"/>
                  <a:gd name="T37" fmla="*/ 3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8" h="828">
                    <a:moveTo>
                      <a:pt x="724" y="376"/>
                    </a:moveTo>
                    <a:cubicBezTo>
                      <a:pt x="724" y="609"/>
                      <a:pt x="724" y="609"/>
                      <a:pt x="724" y="609"/>
                    </a:cubicBezTo>
                    <a:cubicBezTo>
                      <a:pt x="724" y="672"/>
                      <a:pt x="672" y="724"/>
                      <a:pt x="609" y="724"/>
                    </a:cubicBezTo>
                    <a:cubicBezTo>
                      <a:pt x="217" y="724"/>
                      <a:pt x="217" y="724"/>
                      <a:pt x="217" y="724"/>
                    </a:cubicBezTo>
                    <a:cubicBezTo>
                      <a:pt x="155" y="724"/>
                      <a:pt x="104" y="672"/>
                      <a:pt x="104" y="609"/>
                    </a:cubicBezTo>
                    <a:cubicBezTo>
                      <a:pt x="104" y="218"/>
                      <a:pt x="104" y="218"/>
                      <a:pt x="104" y="218"/>
                    </a:cubicBezTo>
                    <a:cubicBezTo>
                      <a:pt x="104" y="155"/>
                      <a:pt x="155" y="104"/>
                      <a:pt x="217" y="104"/>
                    </a:cubicBezTo>
                    <a:cubicBezTo>
                      <a:pt x="541" y="104"/>
                      <a:pt x="541" y="104"/>
                      <a:pt x="541" y="104"/>
                    </a:cubicBezTo>
                    <a:cubicBezTo>
                      <a:pt x="628" y="1"/>
                      <a:pt x="628" y="1"/>
                      <a:pt x="628" y="1"/>
                    </a:cubicBezTo>
                    <a:cubicBezTo>
                      <a:pt x="622" y="1"/>
                      <a:pt x="616" y="0"/>
                      <a:pt x="609" y="0"/>
                    </a:cubicBezTo>
                    <a:cubicBezTo>
                      <a:pt x="217" y="0"/>
                      <a:pt x="217" y="0"/>
                      <a:pt x="217" y="0"/>
                    </a:cubicBezTo>
                    <a:cubicBezTo>
                      <a:pt x="98" y="0"/>
                      <a:pt x="0" y="98"/>
                      <a:pt x="0" y="218"/>
                    </a:cubicBezTo>
                    <a:cubicBezTo>
                      <a:pt x="0" y="609"/>
                      <a:pt x="0" y="609"/>
                      <a:pt x="0" y="609"/>
                    </a:cubicBezTo>
                    <a:cubicBezTo>
                      <a:pt x="0" y="729"/>
                      <a:pt x="98" y="828"/>
                      <a:pt x="217" y="828"/>
                    </a:cubicBezTo>
                    <a:cubicBezTo>
                      <a:pt x="609" y="828"/>
                      <a:pt x="609" y="828"/>
                      <a:pt x="609" y="828"/>
                    </a:cubicBezTo>
                    <a:cubicBezTo>
                      <a:pt x="729" y="828"/>
                      <a:pt x="828" y="729"/>
                      <a:pt x="828" y="609"/>
                    </a:cubicBezTo>
                    <a:cubicBezTo>
                      <a:pt x="828" y="259"/>
                      <a:pt x="828" y="259"/>
                      <a:pt x="828" y="259"/>
                    </a:cubicBezTo>
                    <a:cubicBezTo>
                      <a:pt x="828" y="258"/>
                      <a:pt x="828" y="258"/>
                      <a:pt x="828" y="257"/>
                    </a:cubicBezTo>
                    <a:lnTo>
                      <a:pt x="724" y="3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spcAft>
                    <a:spcPts val="600"/>
                  </a:spcAft>
                </a:pPr>
                <a:endParaRPr lang="ko-KR" altLang="en-US" sz="1400" spc="-50" dirty="0">
                  <a:ln>
                    <a:solidFill>
                      <a:schemeClr val="bg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118" name="Freeform 9"/>
              <p:cNvSpPr>
                <a:spLocks/>
              </p:cNvSpPr>
              <p:nvPr/>
            </p:nvSpPr>
            <p:spPr bwMode="auto">
              <a:xfrm>
                <a:off x="417022" y="3156578"/>
                <a:ext cx="139678" cy="127633"/>
              </a:xfrm>
              <a:custGeom>
                <a:avLst/>
                <a:gdLst>
                  <a:gd name="T0" fmla="*/ 651 w 679"/>
                  <a:gd name="T1" fmla="*/ 15 h 629"/>
                  <a:gd name="T2" fmla="*/ 581 w 679"/>
                  <a:gd name="T3" fmla="*/ 25 h 629"/>
                  <a:gd name="T4" fmla="*/ 182 w 679"/>
                  <a:gd name="T5" fmla="*/ 442 h 629"/>
                  <a:gd name="T6" fmla="*/ 97 w 679"/>
                  <a:gd name="T7" fmla="*/ 383 h 629"/>
                  <a:gd name="T8" fmla="*/ 25 w 679"/>
                  <a:gd name="T9" fmla="*/ 376 h 629"/>
                  <a:gd name="T10" fmla="*/ 17 w 679"/>
                  <a:gd name="T11" fmla="*/ 439 h 629"/>
                  <a:gd name="T12" fmla="*/ 185 w 679"/>
                  <a:gd name="T13" fmla="*/ 629 h 629"/>
                  <a:gd name="T14" fmla="*/ 663 w 679"/>
                  <a:gd name="T15" fmla="*/ 78 h 629"/>
                  <a:gd name="T16" fmla="*/ 651 w 679"/>
                  <a:gd name="T17" fmla="*/ 1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629">
                    <a:moveTo>
                      <a:pt x="651" y="15"/>
                    </a:moveTo>
                    <a:cubicBezTo>
                      <a:pt x="629" y="0"/>
                      <a:pt x="597" y="5"/>
                      <a:pt x="581" y="25"/>
                    </a:cubicBezTo>
                    <a:cubicBezTo>
                      <a:pt x="182" y="442"/>
                      <a:pt x="182" y="442"/>
                      <a:pt x="182" y="442"/>
                    </a:cubicBezTo>
                    <a:cubicBezTo>
                      <a:pt x="97" y="383"/>
                      <a:pt x="97" y="383"/>
                      <a:pt x="97" y="383"/>
                    </a:cubicBezTo>
                    <a:cubicBezTo>
                      <a:pt x="79" y="364"/>
                      <a:pt x="47" y="361"/>
                      <a:pt x="25" y="376"/>
                    </a:cubicBezTo>
                    <a:cubicBezTo>
                      <a:pt x="3" y="391"/>
                      <a:pt x="0" y="420"/>
                      <a:pt x="17" y="439"/>
                    </a:cubicBezTo>
                    <a:cubicBezTo>
                      <a:pt x="185" y="629"/>
                      <a:pt x="185" y="629"/>
                      <a:pt x="185" y="629"/>
                    </a:cubicBezTo>
                    <a:cubicBezTo>
                      <a:pt x="663" y="78"/>
                      <a:pt x="663" y="78"/>
                      <a:pt x="663" y="78"/>
                    </a:cubicBezTo>
                    <a:cubicBezTo>
                      <a:pt x="679" y="58"/>
                      <a:pt x="674" y="29"/>
                      <a:pt x="651" y="1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latinLnBrk="0"/>
                <a:endParaRPr lang="ko-KR" altLang="en-US" sz="1800" b="1" spc="-50" dirty="0">
                  <a:ln>
                    <a:solidFill>
                      <a:schemeClr val="bg1">
                        <a:alpha val="0"/>
                      </a:schemeClr>
                    </a:solidFill>
                  </a:ln>
                  <a:solidFill>
                    <a:schemeClr val="bg1"/>
                  </a:solidFill>
                  <a:latin typeface="맑은 고딕" pitchFamily="50" charset="-127"/>
                  <a:ea typeface="맑은 고딕" pitchFamily="50" charset="-127"/>
                </a:endParaRPr>
              </a:p>
            </p:txBody>
          </p:sp>
        </p:grpSp>
        <p:sp>
          <p:nvSpPr>
            <p:cNvPr id="116" name="TextBox 115"/>
            <p:cNvSpPr txBox="1"/>
            <p:nvPr/>
          </p:nvSpPr>
          <p:spPr>
            <a:xfrm>
              <a:off x="5103459" y="5805264"/>
              <a:ext cx="3861029" cy="430887"/>
            </a:xfrm>
            <a:prstGeom prst="rect">
              <a:avLst/>
            </a:prstGeom>
            <a:noFill/>
          </p:spPr>
          <p:txBody>
            <a:bodyPr wrap="square" lIns="0" tIns="0" rIns="0" bIns="0" rtlCol="0" anchor="t" anchorCtr="0">
              <a:spAutoFit/>
            </a:bodyPr>
            <a:lstStyle/>
            <a:p>
              <a:pPr lvl="0" indent="-285750">
                <a:spcAft>
                  <a:spcPts val="300"/>
                </a:spcAft>
                <a:buClr>
                  <a:srgbClr val="3271AA"/>
                </a:buClr>
                <a:buSzPct val="140000"/>
                <a:tabLst>
                  <a:tab pos="4544273" algn="l"/>
                </a:tabLst>
                <a:defRPr/>
              </a:pPr>
              <a:r>
                <a:rPr lang="ko-KR" altLang="en-US" sz="1400" b="1" spc="-29" dirty="0">
                  <a:ln>
                    <a:solidFill>
                      <a:schemeClr val="accent1">
                        <a:alpha val="0"/>
                      </a:schemeClr>
                    </a:solidFill>
                  </a:ln>
                  <a:solidFill>
                    <a:srgbClr val="0070C0"/>
                  </a:solidFill>
                  <a:latin typeface="KoPub돋움체 Medium" pitchFamily="18" charset="-127"/>
                  <a:ea typeface="KoPub돋움체 Medium" pitchFamily="18" charset="-127"/>
                </a:rPr>
                <a:t>홍수 위험을 실시간으로 예측하고 위험상황에 신속히 대응</a:t>
              </a: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할 수 있는 시스템 구축 필요</a:t>
              </a:r>
            </a:p>
          </p:txBody>
        </p:sp>
      </p:grpSp>
      <p:grpSp>
        <p:nvGrpSpPr>
          <p:cNvPr id="2" name="그룹 1"/>
          <p:cNvGrpSpPr/>
          <p:nvPr/>
        </p:nvGrpSpPr>
        <p:grpSpPr>
          <a:xfrm>
            <a:off x="363825" y="4828009"/>
            <a:ext cx="4020964" cy="1547059"/>
            <a:chOff x="4792900" y="1972690"/>
            <a:chExt cx="4020964" cy="1547059"/>
          </a:xfrm>
        </p:grpSpPr>
        <p:pic>
          <p:nvPicPr>
            <p:cNvPr id="119" name="_x76160160" descr="EMB000036fc05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2900" y="1976245"/>
              <a:ext cx="4020964" cy="1543504"/>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5237423" y="1972690"/>
              <a:ext cx="1594100" cy="553998"/>
            </a:xfrm>
            <a:prstGeom prst="rect">
              <a:avLst/>
            </a:prstGeom>
            <a:noFill/>
          </p:spPr>
          <p:txBody>
            <a:bodyPr wrap="square" rtlCol="0">
              <a:spAutoFit/>
            </a:bodyPr>
            <a:lstStyle/>
            <a:p>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연 </a:t>
              </a:r>
              <a:r>
                <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2,500</a:t>
              </a:r>
              <a:r>
                <a:rPr lang="ko-KR" altLang="en-US" sz="1000" b="1" kern="0" dirty="0" err="1">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억원</a:t>
              </a:r>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endPar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내외의 재난방지 예산</a:t>
              </a:r>
              <a:endPar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marL="171450" indent="-171450">
                <a:buFont typeface="Wingdings" panose="05000000000000000000" pitchFamily="2" charset="2"/>
                <a:buChar char="à"/>
              </a:pPr>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sym typeface="Wingdings" panose="05000000000000000000" pitchFamily="2" charset="2"/>
                </a:rPr>
                <a:t>태풍</a:t>
              </a:r>
              <a:r>
                <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sym typeface="Wingdings" panose="05000000000000000000" pitchFamily="2" charset="2"/>
                </a:rPr>
                <a:t>, </a:t>
              </a:r>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sym typeface="Wingdings" panose="05000000000000000000" pitchFamily="2" charset="2"/>
                </a:rPr>
                <a:t>호우 피해 반복</a:t>
              </a:r>
              <a:endPar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grpSp>
      <p:pic>
        <p:nvPicPr>
          <p:cNvPr id="125" name="_x305270032" descr="EMB000006440655"/>
          <p:cNvPicPr>
            <a:picLocks noChangeAspect="1" noChangeArrowheads="1"/>
          </p:cNvPicPr>
          <p:nvPr/>
        </p:nvPicPr>
        <p:blipFill>
          <a:blip r:embed="rId7" cstate="print">
            <a:extLst>
              <a:ext uri="{28A0092B-C50C-407E-A947-70E740481C1C}">
                <a14:useLocalDpi xmlns:a14="http://schemas.microsoft.com/office/drawing/2010/main" val="0"/>
              </a:ext>
            </a:extLst>
          </a:blip>
          <a:srcRect t="8168" b="2103"/>
          <a:stretch>
            <a:fillRect/>
          </a:stretch>
        </p:blipFill>
        <p:spPr bwMode="auto">
          <a:xfrm>
            <a:off x="4765733" y="3200441"/>
            <a:ext cx="1737606" cy="1464542"/>
          </a:xfrm>
          <a:prstGeom prst="rect">
            <a:avLst/>
          </a:prstGeom>
          <a:noFill/>
          <a:extLst>
            <a:ext uri="{909E8E84-426E-40DD-AFC4-6F175D3DCCD1}">
              <a14:hiddenFill xmlns:a14="http://schemas.microsoft.com/office/drawing/2010/main">
                <a:solidFill>
                  <a:srgbClr val="FFFFFF"/>
                </a:solidFill>
              </a14:hiddenFill>
            </a:ext>
          </a:extLst>
        </p:spPr>
      </p:pic>
      <p:pic>
        <p:nvPicPr>
          <p:cNvPr id="126" name="그림 125"/>
          <p:cNvPicPr>
            <a:picLocks noChangeAspect="1"/>
          </p:cNvPicPr>
          <p:nvPr/>
        </p:nvPicPr>
        <p:blipFill>
          <a:blip r:embed="rId8" cstate="print"/>
          <a:stretch>
            <a:fillRect/>
          </a:stretch>
        </p:blipFill>
        <p:spPr>
          <a:xfrm>
            <a:off x="6585021" y="3208296"/>
            <a:ext cx="2249822" cy="1516848"/>
          </a:xfrm>
          <a:prstGeom prst="rect">
            <a:avLst/>
          </a:prstGeom>
        </p:spPr>
      </p:pic>
      <p:pic>
        <p:nvPicPr>
          <p:cNvPr id="127" name="그림 126" descr="태풍 차바 이동경로.jpg"/>
          <p:cNvPicPr>
            <a:picLocks noChangeAspect="1"/>
          </p:cNvPicPr>
          <p:nvPr/>
        </p:nvPicPr>
        <p:blipFill>
          <a:blip r:embed="rId9" cstate="print"/>
          <a:stretch>
            <a:fillRect/>
          </a:stretch>
        </p:blipFill>
        <p:spPr>
          <a:xfrm>
            <a:off x="376172" y="2303855"/>
            <a:ext cx="3049153" cy="2400118"/>
          </a:xfrm>
          <a:prstGeom prst="rect">
            <a:avLst/>
          </a:prstGeom>
        </p:spPr>
      </p:pic>
      <p:pic>
        <p:nvPicPr>
          <p:cNvPr id="130" name="_x244683424" descr="EMB00000cbc01d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21479" y="1923579"/>
            <a:ext cx="1861627" cy="1120208"/>
          </a:xfrm>
          <a:prstGeom prst="rect">
            <a:avLst/>
          </a:prstGeom>
          <a:noFill/>
          <a:extLst>
            <a:ext uri="{909E8E84-426E-40DD-AFC4-6F175D3DCCD1}">
              <a14:hiddenFill xmlns:a14="http://schemas.microsoft.com/office/drawing/2010/main">
                <a:solidFill>
                  <a:srgbClr val="FFFFFF"/>
                </a:solidFill>
              </a14:hiddenFill>
            </a:ext>
          </a:extLst>
        </p:spPr>
      </p:pic>
      <p:pic>
        <p:nvPicPr>
          <p:cNvPr id="131" name="_x244365480" descr="EMB00000cbc027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31" t="1369" r="1419" b="3482"/>
          <a:stretch/>
        </p:blipFill>
        <p:spPr bwMode="auto">
          <a:xfrm>
            <a:off x="4810273" y="1949111"/>
            <a:ext cx="1861627" cy="1103186"/>
          </a:xfrm>
          <a:prstGeom prst="rect">
            <a:avLst/>
          </a:prstGeom>
          <a:noFill/>
          <a:extLst>
            <a:ext uri="{909E8E84-426E-40DD-AFC4-6F175D3DCCD1}">
              <a14:hiddenFill xmlns:a14="http://schemas.microsoft.com/office/drawing/2010/main">
                <a:solidFill>
                  <a:srgbClr val="FFFFFF"/>
                </a:solidFill>
              </a14:hiddenFill>
            </a:ext>
          </a:extLst>
        </p:spPr>
      </p:pic>
      <p:sp>
        <p:nvSpPr>
          <p:cNvPr id="46"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8</a:t>
            </a:fld>
            <a:endParaRPr lang="ko-KR" altLang="en-US" dirty="0"/>
          </a:p>
        </p:txBody>
      </p:sp>
      <p:grpSp>
        <p:nvGrpSpPr>
          <p:cNvPr id="47" name="그룹 46">
            <a:extLst>
              <a:ext uri="{FF2B5EF4-FFF2-40B4-BE49-F238E27FC236}">
                <a16:creationId xmlns:a16="http://schemas.microsoft.com/office/drawing/2014/main" id="{2108B2C6-7C47-44A4-925E-8E582E4B2A8F}"/>
              </a:ext>
            </a:extLst>
          </p:cNvPr>
          <p:cNvGrpSpPr/>
          <p:nvPr/>
        </p:nvGrpSpPr>
        <p:grpSpPr>
          <a:xfrm>
            <a:off x="5715000" y="110472"/>
            <a:ext cx="2695047" cy="234801"/>
            <a:chOff x="8651951" y="132416"/>
            <a:chExt cx="2695047" cy="234801"/>
          </a:xfrm>
        </p:grpSpPr>
        <p:sp>
          <p:nvSpPr>
            <p:cNvPr id="48" name="모서리가 둥근 직사각형 38">
              <a:extLst>
                <a:ext uri="{FF2B5EF4-FFF2-40B4-BE49-F238E27FC236}">
                  <a16:creationId xmlns:a16="http://schemas.microsoft.com/office/drawing/2014/main" id="{3B6B886E-7C6D-4F9B-B4B1-85534F4118FF}"/>
                </a:ext>
              </a:extLst>
            </p:cNvPr>
            <p:cNvSpPr/>
            <p:nvPr/>
          </p:nvSpPr>
          <p:spPr>
            <a:xfrm>
              <a:off x="8651951" y="132416"/>
              <a:ext cx="175264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 배경 및 필요성</a:t>
              </a:r>
            </a:p>
          </p:txBody>
        </p:sp>
        <p:sp>
          <p:nvSpPr>
            <p:cNvPr id="58" name="모서리가 둥근 직사각형 39">
              <a:extLst>
                <a:ext uri="{FF2B5EF4-FFF2-40B4-BE49-F238E27FC236}">
                  <a16:creationId xmlns:a16="http://schemas.microsoft.com/office/drawing/2014/main" id="{707020DB-5AA4-4A3E-B25F-F2CC8B2E5F76}"/>
                </a:ext>
              </a:extLst>
            </p:cNvPr>
            <p:cNvSpPr/>
            <p:nvPr/>
          </p:nvSpPr>
          <p:spPr>
            <a:xfrm>
              <a:off x="10470420" y="132416"/>
              <a:ext cx="25299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9" name="모서리가 둥근 직사각형 40">
              <a:extLst>
                <a:ext uri="{FF2B5EF4-FFF2-40B4-BE49-F238E27FC236}">
                  <a16:creationId xmlns:a16="http://schemas.microsoft.com/office/drawing/2014/main" id="{DB516E30-4994-49BB-A827-9E393B4E980C}"/>
                </a:ext>
              </a:extLst>
            </p:cNvPr>
            <p:cNvSpPr/>
            <p:nvPr/>
          </p:nvSpPr>
          <p:spPr>
            <a:xfrm>
              <a:off x="1078924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60" name="모서리가 둥근 직사각형 43">
              <a:extLst>
                <a:ext uri="{FF2B5EF4-FFF2-40B4-BE49-F238E27FC236}">
                  <a16:creationId xmlns:a16="http://schemas.microsoft.com/office/drawing/2014/main" id="{3A9533C3-DC0A-457F-A219-E3C90B7BE381}"/>
                </a:ext>
              </a:extLst>
            </p:cNvPr>
            <p:cNvSpPr/>
            <p:nvPr/>
          </p:nvSpPr>
          <p:spPr>
            <a:xfrm>
              <a:off x="111010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45" name="모서리가 둥근 직사각형 44">
            <a:extLst>
              <a:ext uri="{FF2B5EF4-FFF2-40B4-BE49-F238E27FC236}">
                <a16:creationId xmlns:a16="http://schemas.microsoft.com/office/drawing/2014/main" id="{AB1AE3CF-D32B-4DCB-86C8-066CA9EE39FE}"/>
              </a:ext>
            </a:extLst>
          </p:cNvPr>
          <p:cNvSpPr/>
          <p:nvPr/>
        </p:nvSpPr>
        <p:spPr>
          <a:xfrm>
            <a:off x="8470610" y="112205"/>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50" name="모서리가 둥근 직사각형 49">
            <a:extLst>
              <a:ext uri="{FF2B5EF4-FFF2-40B4-BE49-F238E27FC236}">
                <a16:creationId xmlns:a16="http://schemas.microsoft.com/office/drawing/2014/main" id="{C60C7C84-7302-48B1-AA8D-F1952C702B56}"/>
              </a:ext>
            </a:extLst>
          </p:cNvPr>
          <p:cNvSpPr/>
          <p:nvPr/>
        </p:nvSpPr>
        <p:spPr>
          <a:xfrm>
            <a:off x="8771448" y="11155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154065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a:extLst>
              <a:ext uri="{FF2B5EF4-FFF2-40B4-BE49-F238E27FC236}">
                <a16:creationId xmlns:a16="http://schemas.microsoft.com/office/drawing/2014/main" id="{AD7040A1-E3A2-4ECF-A5F4-DB1F93CB6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pic>
        <p:nvPicPr>
          <p:cNvPr id="27" name="그림 26">
            <a:extLst>
              <a:ext uri="{FF2B5EF4-FFF2-40B4-BE49-F238E27FC236}">
                <a16:creationId xmlns:a16="http://schemas.microsoft.com/office/drawing/2014/main" id="{CC106F35-8D9C-4E3D-A0BF-89554534D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3" y="60525"/>
            <a:ext cx="905690" cy="884790"/>
          </a:xfrm>
          <a:prstGeom prst="rect">
            <a:avLst/>
          </a:prstGeom>
        </p:spPr>
      </p:pic>
      <p:sp>
        <p:nvSpPr>
          <p:cNvPr id="28" name="TextBox 27">
            <a:extLst>
              <a:ext uri="{FF2B5EF4-FFF2-40B4-BE49-F238E27FC236}">
                <a16:creationId xmlns:a16="http://schemas.microsoft.com/office/drawing/2014/main" id="{13C0D3C6-25C0-43FD-A0F3-13EE231E8760}"/>
              </a:ext>
            </a:extLst>
          </p:cNvPr>
          <p:cNvSpPr txBox="1"/>
          <p:nvPr/>
        </p:nvSpPr>
        <p:spPr>
          <a:xfrm>
            <a:off x="158308" y="113210"/>
            <a:ext cx="3066865" cy="253916"/>
          </a:xfrm>
          <a:prstGeom prst="rect">
            <a:avLst/>
          </a:prstGeom>
          <a:noFill/>
        </p:spPr>
        <p:txBody>
          <a:bodyPr wrap="none" rtlCol="0">
            <a:spAutoFit/>
          </a:bodyPr>
          <a:lstStyle/>
          <a:p>
            <a:pPr defTabSz="1042873" latinLnBrk="1">
              <a:buClr>
                <a:schemeClr val="tx1">
                  <a:lumMod val="50000"/>
                  <a:lumOff val="50000"/>
                </a:schemeClr>
              </a:buClr>
            </a:pP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화산섬 제주의 </a:t>
            </a:r>
            <a:r>
              <a:rPr lang="ko-KR" altLang="en-US" sz="1050" dirty="0">
                <a:ln>
                  <a:solidFill>
                    <a:schemeClr val="accent1">
                      <a:shade val="50000"/>
                      <a:alpha val="0"/>
                    </a:schemeClr>
                  </a:solidFill>
                </a:ln>
                <a:solidFill>
                  <a:srgbClr val="66FFFF"/>
                </a:solidFill>
                <a:latin typeface="KoPub돋움체 Bold" panose="02020603020101020101" pitchFamily="18" charset="-127"/>
                <a:ea typeface="KoPub돋움체 Bold" panose="02020603020101020101" pitchFamily="18" charset="-127"/>
              </a:rPr>
              <a:t>실시간 홍수 감지 및 안전지원 기술 </a:t>
            </a:r>
            <a:r>
              <a:rPr lang="ko-KR" altLang="en-US" sz="105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개발</a:t>
            </a:r>
          </a:p>
        </p:txBody>
      </p:sp>
      <p:cxnSp>
        <p:nvCxnSpPr>
          <p:cNvPr id="29" name="직선 연결선 28">
            <a:extLst>
              <a:ext uri="{FF2B5EF4-FFF2-40B4-BE49-F238E27FC236}">
                <a16:creationId xmlns:a16="http://schemas.microsoft.com/office/drawing/2014/main" id="{2A3B4120-C5D6-4E6B-83EF-99A42724F464}"/>
              </a:ext>
            </a:extLst>
          </p:cNvPr>
          <p:cNvCxnSpPr>
            <a:cxnSpLocks/>
          </p:cNvCxnSpPr>
          <p:nvPr/>
        </p:nvCxnSpPr>
        <p:spPr>
          <a:xfrm>
            <a:off x="250825" y="366126"/>
            <a:ext cx="2881015" cy="1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462057-003F-40EC-B16B-766EF48BC713}"/>
              </a:ext>
            </a:extLst>
          </p:cNvPr>
          <p:cNvSpPr txBox="1"/>
          <p:nvPr/>
        </p:nvSpPr>
        <p:spPr>
          <a:xfrm>
            <a:off x="157980" y="400592"/>
            <a:ext cx="1380506" cy="400110"/>
          </a:xfrm>
          <a:prstGeom prst="rect">
            <a:avLst/>
          </a:prstGeom>
          <a:noFill/>
        </p:spPr>
        <p:txBody>
          <a:bodyPr wrap="none" rtlCol="0">
            <a:spAutoFit/>
          </a:bodyPr>
          <a:lstStyle/>
          <a:p>
            <a:pPr defTabSz="1042873" latinLnBrk="1">
              <a:spcAft>
                <a:spcPts val="600"/>
              </a:spcAft>
              <a:buClr>
                <a:schemeClr val="tx1">
                  <a:lumMod val="50000"/>
                  <a:lumOff val="50000"/>
                </a:schemeClr>
              </a:buClr>
            </a:pPr>
            <a:r>
              <a:rPr lang="ko-KR" altLang="en-US"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rPr>
              <a:t>연구 필요성</a:t>
            </a:r>
            <a:endParaRPr lang="en-US" altLang="ko-KR" sz="20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endParaRPr>
          </a:p>
        </p:txBody>
      </p:sp>
      <p:sp>
        <p:nvSpPr>
          <p:cNvPr id="49" name="사각형: 둥근 모서리 94">
            <a:extLst>
              <a:ext uri="{FF2B5EF4-FFF2-40B4-BE49-F238E27FC236}">
                <a16:creationId xmlns:a16="http://schemas.microsoft.com/office/drawing/2014/main" id="{55E339AD-7FD7-4EF3-92C9-3F826945549D}"/>
              </a:ext>
            </a:extLst>
          </p:cNvPr>
          <p:cNvSpPr/>
          <p:nvPr/>
        </p:nvSpPr>
        <p:spPr>
          <a:xfrm>
            <a:off x="4644008" y="1807394"/>
            <a:ext cx="4247992" cy="462240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51" name="직사각형 50"/>
          <p:cNvSpPr/>
          <p:nvPr/>
        </p:nvSpPr>
        <p:spPr>
          <a:xfrm>
            <a:off x="1547664" y="943999"/>
            <a:ext cx="7485964" cy="677108"/>
          </a:xfrm>
          <a:prstGeom prst="rect">
            <a:avLst/>
          </a:prstGeom>
          <a:noFill/>
          <a:ln w="6350">
            <a:noFill/>
          </a:ln>
        </p:spPr>
        <p:txBody>
          <a:bodyPr wrap="square" lIns="0" tIns="0" rIns="0" bIns="0" anchor="ctr" anchorCtr="0">
            <a:spAutoFit/>
          </a:bodyPr>
          <a:lstStyle/>
          <a:p>
            <a:pPr lvl="0">
              <a:defRPr/>
            </a:pP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태풍 길목에 위치한 화산섬 제주는 지정학적으로 자연재해에 매우 취약한 여건임</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최근 기후변화 영향 심화 </a:t>
            </a:r>
            <a:endPar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endParaRPr>
          </a:p>
          <a:p>
            <a:pPr lvl="0">
              <a:defRPr/>
            </a:pP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태풍 발생규모 확대</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집중호우 발생빈도 증가</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해수면상승 가속화 등</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호우의 산지 효과</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한라산 등</a:t>
            </a:r>
            <a:r>
              <a:rPr lang="en-US" altLang="ko-KR"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sz="1300" b="1" kern="0" spc="-8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등에 의해</a:t>
            </a:r>
            <a:r>
              <a:rPr lang="ko-KR" altLang="en-US" sz="1300" b="1" kern="0" spc="-5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 </a:t>
            </a:r>
            <a:r>
              <a:rPr lang="ko-KR" altLang="en-US" b="1" kern="0" spc="-50" dirty="0">
                <a:ln>
                  <a:solidFill>
                    <a:schemeClr val="bg1">
                      <a:lumMod val="50000"/>
                      <a:alpha val="0"/>
                    </a:schemeClr>
                  </a:solidFill>
                </a:ln>
                <a:solidFill>
                  <a:srgbClr val="0070C0"/>
                </a:solidFill>
                <a:latin typeface="나눔스퀘어" pitchFamily="50" charset="-127"/>
                <a:ea typeface="나눔스퀘어" pitchFamily="50" charset="-127"/>
                <a:cs typeface="KoPubWorld돋움체 Medium" panose="00000600000000000000" pitchFamily="2" charset="-127"/>
              </a:rPr>
              <a:t>하천 돌발홍수 및 연안 복합재난 발생 위험이 가중</a:t>
            </a:r>
            <a:r>
              <a:rPr lang="ko-KR" altLang="en-US" sz="1300" b="1" kern="0" spc="-5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rPr>
              <a:t>되고 있음</a:t>
            </a:r>
            <a:endParaRPr lang="en-US" altLang="ko-KR" sz="1300" b="1" kern="0" spc="-50" dirty="0">
              <a:ln>
                <a:solidFill>
                  <a:schemeClr val="bg1">
                    <a:lumMod val="50000"/>
                    <a:alpha val="0"/>
                  </a:schemeClr>
                </a:solidFill>
              </a:ln>
              <a:solidFill>
                <a:schemeClr val="tx1">
                  <a:lumMod val="75000"/>
                  <a:lumOff val="25000"/>
                </a:schemeClr>
              </a:solidFill>
              <a:latin typeface="나눔스퀘어" pitchFamily="50" charset="-127"/>
              <a:ea typeface="나눔스퀘어" pitchFamily="50" charset="-127"/>
              <a:cs typeface="KoPubWorld돋움체 Medium" panose="00000600000000000000" pitchFamily="2" charset="-127"/>
            </a:endParaRPr>
          </a:p>
        </p:txBody>
      </p:sp>
      <p:pic>
        <p:nvPicPr>
          <p:cNvPr id="62" name="그림 61" descr="004.png"/>
          <p:cNvPicPr>
            <a:picLocks noChangeAspect="1"/>
          </p:cNvPicPr>
          <p:nvPr/>
        </p:nvPicPr>
        <p:blipFill>
          <a:blip r:embed="rId5" cstate="print"/>
          <a:srcRect b="2915"/>
          <a:stretch>
            <a:fillRect/>
          </a:stretch>
        </p:blipFill>
        <p:spPr>
          <a:xfrm flipH="1">
            <a:off x="251520" y="945043"/>
            <a:ext cx="1152128" cy="740882"/>
          </a:xfrm>
          <a:prstGeom prst="rect">
            <a:avLst/>
          </a:prstGeom>
        </p:spPr>
      </p:pic>
      <p:cxnSp>
        <p:nvCxnSpPr>
          <p:cNvPr id="63" name="직선 연결선 62"/>
          <p:cNvCxnSpPr/>
          <p:nvPr/>
        </p:nvCxnSpPr>
        <p:spPr>
          <a:xfrm>
            <a:off x="252000" y="1685925"/>
            <a:ext cx="8640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4" name="그룹 63"/>
          <p:cNvGrpSpPr/>
          <p:nvPr/>
        </p:nvGrpSpPr>
        <p:grpSpPr>
          <a:xfrm>
            <a:off x="250828" y="1807394"/>
            <a:ext cx="4319998" cy="4622400"/>
            <a:chOff x="4655554" y="1032142"/>
            <a:chExt cx="4248000" cy="4622400"/>
          </a:xfrm>
        </p:grpSpPr>
        <p:sp>
          <p:nvSpPr>
            <p:cNvPr id="65" name="사각형: 둥근 모서리 94">
              <a:extLst>
                <a:ext uri="{FF2B5EF4-FFF2-40B4-BE49-F238E27FC236}">
                  <a16:creationId xmlns:a16="http://schemas.microsoft.com/office/drawing/2014/main" id="{55E339AD-7FD7-4EF3-92C9-3F826945549D}"/>
                </a:ext>
              </a:extLst>
            </p:cNvPr>
            <p:cNvSpPr/>
            <p:nvPr/>
          </p:nvSpPr>
          <p:spPr>
            <a:xfrm>
              <a:off x="4655554" y="1032142"/>
              <a:ext cx="4248000" cy="4622400"/>
            </a:xfrm>
            <a:prstGeom prst="rect">
              <a:avLst/>
            </a:prstGeom>
            <a:solidFill>
              <a:schemeClr val="bg1"/>
            </a:solidFill>
            <a:ln w="6350">
              <a:solidFill>
                <a:schemeClr val="bg1">
                  <a:lumMod val="75000"/>
                </a:schemeClr>
              </a:solidFill>
            </a:ln>
            <a:effectLst>
              <a:outerShdw dist="38100" dir="5400000" algn="t"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66" name="화살표: 오각형 75">
              <a:extLst>
                <a:ext uri="{FF2B5EF4-FFF2-40B4-BE49-F238E27FC236}">
                  <a16:creationId xmlns:a16="http://schemas.microsoft.com/office/drawing/2014/main" id="{ED230987-2BE0-4FE0-98B3-0C9CCCD11A9C}"/>
                </a:ext>
              </a:extLst>
            </p:cNvPr>
            <p:cNvSpPr/>
            <p:nvPr/>
          </p:nvSpPr>
          <p:spPr>
            <a:xfrm>
              <a:off x="4778809" y="1032555"/>
              <a:ext cx="4032021" cy="316990"/>
            </a:xfrm>
            <a:prstGeom prst="round2SameRect">
              <a:avLst>
                <a:gd name="adj1" fmla="val 0"/>
                <a:gd name="adj2" fmla="val 21382"/>
              </a:avLst>
            </a:prstGeom>
            <a:gradFill>
              <a:gsLst>
                <a:gs pos="0">
                  <a:srgbClr val="0070C0"/>
                </a:gs>
                <a:gs pos="100000">
                  <a:srgbClr val="002060"/>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ln>
                  <a:solidFill>
                    <a:schemeClr val="accent1">
                      <a:shade val="50000"/>
                      <a:alpha val="0"/>
                    </a:schemeClr>
                  </a:solidFill>
                </a:ln>
                <a:latin typeface="KoPub돋움체 Bold" panose="02020603020101020101" pitchFamily="18" charset="-127"/>
                <a:ea typeface="KoPub돋움체 Bold" panose="02020603020101020101" pitchFamily="18" charset="-127"/>
              </a:endParaRPr>
            </a:p>
          </p:txBody>
        </p:sp>
        <p:sp>
          <p:nvSpPr>
            <p:cNvPr id="67" name="TextBox 66">
              <a:extLst>
                <a:ext uri="{FF2B5EF4-FFF2-40B4-BE49-F238E27FC236}">
                  <a16:creationId xmlns:a16="http://schemas.microsoft.com/office/drawing/2014/main" id="{ACABF9FB-C12D-465C-A470-6E543CF628DD}"/>
                </a:ext>
              </a:extLst>
            </p:cNvPr>
            <p:cNvSpPr txBox="1"/>
            <p:nvPr/>
          </p:nvSpPr>
          <p:spPr>
            <a:xfrm>
              <a:off x="5545820" y="1070604"/>
              <a:ext cx="2569348" cy="236988"/>
            </a:xfrm>
            <a:prstGeom prst="rect">
              <a:avLst/>
            </a:prstGeom>
            <a:noFill/>
          </p:spPr>
          <p:txBody>
            <a:bodyPr wrap="none" lIns="0" tIns="0" rIns="0" bIns="0" rtlCol="0">
              <a:spAutoFit/>
            </a:bodyPr>
            <a:lstStyle/>
            <a:p>
              <a:pPr algn="ctr">
                <a:lnSpc>
                  <a:spcPct val="110000"/>
                </a:lnSpc>
                <a:spcAft>
                  <a:spcPts val="300"/>
                </a:spcAft>
                <a:buClr>
                  <a:schemeClr val="tx1">
                    <a:lumMod val="50000"/>
                    <a:lumOff val="50000"/>
                  </a:schemeClr>
                </a:buClr>
                <a:buSzPct val="100000"/>
              </a:pPr>
              <a:r>
                <a:rPr lang="ko-KR" altLang="en-US" sz="1400" dirty="0">
                  <a:ln>
                    <a:solidFill>
                      <a:schemeClr val="accent1">
                        <a:shade val="50000"/>
                        <a:alpha val="0"/>
                      </a:schemeClr>
                    </a:solidFill>
                  </a:ln>
                  <a:solidFill>
                    <a:schemeClr val="bg1"/>
                  </a:solidFill>
                  <a:latin typeface="KoPub돋움체 Bold" panose="02020603020101020101" pitchFamily="18" charset="-127"/>
                  <a:ea typeface="KoPub돋움체 Bold" panose="02020603020101020101" pitchFamily="18" charset="-127"/>
                  <a:sym typeface="Arial"/>
                </a:rPr>
                <a:t>기후변화 영향 심화로 재해 여건 악화</a:t>
              </a:r>
            </a:p>
          </p:txBody>
        </p:sp>
      </p:grpSp>
      <p:grpSp>
        <p:nvGrpSpPr>
          <p:cNvPr id="2" name="그룹 1"/>
          <p:cNvGrpSpPr/>
          <p:nvPr/>
        </p:nvGrpSpPr>
        <p:grpSpPr>
          <a:xfrm>
            <a:off x="363825" y="4828009"/>
            <a:ext cx="4020964" cy="1547059"/>
            <a:chOff x="4792900" y="1972690"/>
            <a:chExt cx="4020964" cy="1547059"/>
          </a:xfrm>
        </p:grpSpPr>
        <p:pic>
          <p:nvPicPr>
            <p:cNvPr id="119" name="_x76160160" descr="EMB000036fc05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2900" y="1976245"/>
              <a:ext cx="4020964" cy="1543504"/>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5237423" y="1972690"/>
              <a:ext cx="1594100" cy="553998"/>
            </a:xfrm>
            <a:prstGeom prst="rect">
              <a:avLst/>
            </a:prstGeom>
            <a:noFill/>
          </p:spPr>
          <p:txBody>
            <a:bodyPr wrap="square" rtlCol="0">
              <a:spAutoFit/>
            </a:bodyPr>
            <a:lstStyle/>
            <a:p>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연 </a:t>
              </a:r>
              <a:r>
                <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2,500</a:t>
              </a:r>
              <a:r>
                <a:rPr lang="ko-KR" altLang="en-US" sz="1000" b="1" kern="0" dirty="0" err="1">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억원</a:t>
              </a:r>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endPar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내외의 재난방지 예산</a:t>
              </a:r>
              <a:endPar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marL="171450" indent="-171450">
                <a:buFont typeface="Wingdings" panose="05000000000000000000" pitchFamily="2" charset="2"/>
                <a:buChar char="à"/>
              </a:pPr>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sym typeface="Wingdings" panose="05000000000000000000" pitchFamily="2" charset="2"/>
                </a:rPr>
                <a:t>태풍</a:t>
              </a:r>
              <a:r>
                <a:rPr lang="en-US" altLang="ko-KR"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sym typeface="Wingdings" panose="05000000000000000000" pitchFamily="2" charset="2"/>
                </a:rPr>
                <a:t>, </a:t>
              </a:r>
              <a:r>
                <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sym typeface="Wingdings" panose="05000000000000000000" pitchFamily="2" charset="2"/>
                </a:rPr>
                <a:t>호우 피해 반복</a:t>
              </a:r>
              <a:endParaRPr lang="ko-KR" altLang="en-US" sz="1000" b="1" kern="0" dirty="0">
                <a:ln>
                  <a:solidFill>
                    <a:schemeClr val="bg1">
                      <a:lumMod val="50000"/>
                      <a:alpha val="0"/>
                    </a:schemeClr>
                  </a:solidFill>
                </a:ln>
                <a:solidFill>
                  <a:schemeClr val="accent6">
                    <a:lumMod val="7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grpSp>
      <p:pic>
        <p:nvPicPr>
          <p:cNvPr id="125" name="_x305270032" descr="EMB000006440655"/>
          <p:cNvPicPr>
            <a:picLocks noChangeAspect="1" noChangeArrowheads="1"/>
          </p:cNvPicPr>
          <p:nvPr/>
        </p:nvPicPr>
        <p:blipFill>
          <a:blip r:embed="rId7" cstate="print">
            <a:extLst>
              <a:ext uri="{28A0092B-C50C-407E-A947-70E740481C1C}">
                <a14:useLocalDpi xmlns:a14="http://schemas.microsoft.com/office/drawing/2010/main" val="0"/>
              </a:ext>
            </a:extLst>
          </a:blip>
          <a:srcRect t="8168" b="2103"/>
          <a:stretch>
            <a:fillRect/>
          </a:stretch>
        </p:blipFill>
        <p:spPr bwMode="auto">
          <a:xfrm>
            <a:off x="4765733" y="3200441"/>
            <a:ext cx="1737606" cy="1464542"/>
          </a:xfrm>
          <a:prstGeom prst="rect">
            <a:avLst/>
          </a:prstGeom>
          <a:noFill/>
          <a:extLst>
            <a:ext uri="{909E8E84-426E-40DD-AFC4-6F175D3DCCD1}">
              <a14:hiddenFill xmlns:a14="http://schemas.microsoft.com/office/drawing/2010/main">
                <a:solidFill>
                  <a:srgbClr val="FFFFFF"/>
                </a:solidFill>
              </a14:hiddenFill>
            </a:ext>
          </a:extLst>
        </p:spPr>
      </p:pic>
      <p:pic>
        <p:nvPicPr>
          <p:cNvPr id="126" name="그림 125"/>
          <p:cNvPicPr>
            <a:picLocks noChangeAspect="1"/>
          </p:cNvPicPr>
          <p:nvPr/>
        </p:nvPicPr>
        <p:blipFill>
          <a:blip r:embed="rId8" cstate="print"/>
          <a:stretch>
            <a:fillRect/>
          </a:stretch>
        </p:blipFill>
        <p:spPr>
          <a:xfrm>
            <a:off x="6585021" y="3208296"/>
            <a:ext cx="2249822" cy="1516848"/>
          </a:xfrm>
          <a:prstGeom prst="rect">
            <a:avLst/>
          </a:prstGeom>
        </p:spPr>
      </p:pic>
      <p:pic>
        <p:nvPicPr>
          <p:cNvPr id="127" name="그림 126" descr="태풍 차바 이동경로.jpg"/>
          <p:cNvPicPr>
            <a:picLocks noChangeAspect="1"/>
          </p:cNvPicPr>
          <p:nvPr/>
        </p:nvPicPr>
        <p:blipFill>
          <a:blip r:embed="rId9" cstate="print"/>
          <a:stretch>
            <a:fillRect/>
          </a:stretch>
        </p:blipFill>
        <p:spPr>
          <a:xfrm>
            <a:off x="376172" y="2303855"/>
            <a:ext cx="3049153" cy="2400118"/>
          </a:xfrm>
          <a:prstGeom prst="rect">
            <a:avLst/>
          </a:prstGeom>
        </p:spPr>
      </p:pic>
      <p:grpSp>
        <p:nvGrpSpPr>
          <p:cNvPr id="3" name="그룹 2"/>
          <p:cNvGrpSpPr/>
          <p:nvPr/>
        </p:nvGrpSpPr>
        <p:grpSpPr>
          <a:xfrm>
            <a:off x="2426784" y="2174653"/>
            <a:ext cx="1980000" cy="1470572"/>
            <a:chOff x="4790338" y="3614612"/>
            <a:chExt cx="1980000" cy="1470572"/>
          </a:xfrm>
        </p:grpSpPr>
        <p:sp>
          <p:nvSpPr>
            <p:cNvPr id="61" name="TextBox 60"/>
            <p:cNvSpPr txBox="1"/>
            <p:nvPr/>
          </p:nvSpPr>
          <p:spPr>
            <a:xfrm>
              <a:off x="4790338" y="4725184"/>
              <a:ext cx="1980000" cy="360000"/>
            </a:xfrm>
            <a:prstGeom prst="roundRect">
              <a:avLst/>
            </a:prstGeom>
            <a:solidFill>
              <a:schemeClr val="bg1">
                <a:lumMod val="95000"/>
              </a:schemeClr>
            </a:solidFill>
          </p:spPr>
          <p:txBody>
            <a:bodyPr wrap="square" lIns="0" tIns="0" rIns="0" bIns="0" rtlCol="0" anchor="ctr" anchorCtr="0">
              <a:noAutofit/>
            </a:bodyPr>
            <a:lstStyle/>
            <a:p>
              <a:pPr algn="ct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2016</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년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8</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월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25</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일 태풍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차바</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로 인한 하천 범람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출처</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제민일보</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120" name="_x76159680" descr="EMB000036fc05d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2900" y="3614612"/>
              <a:ext cx="1977438" cy="10890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2425813" y="3728428"/>
            <a:ext cx="1980000" cy="1470572"/>
            <a:chOff x="6833864" y="3614612"/>
            <a:chExt cx="1980000" cy="1470572"/>
          </a:xfrm>
        </p:grpSpPr>
        <p:sp>
          <p:nvSpPr>
            <p:cNvPr id="60" name="TextBox 59"/>
            <p:cNvSpPr txBox="1"/>
            <p:nvPr/>
          </p:nvSpPr>
          <p:spPr>
            <a:xfrm>
              <a:off x="6833864" y="4725184"/>
              <a:ext cx="1980000" cy="360000"/>
            </a:xfrm>
            <a:prstGeom prst="roundRect">
              <a:avLst/>
            </a:prstGeom>
            <a:solidFill>
              <a:schemeClr val="bg1">
                <a:lumMod val="95000"/>
              </a:schemeClr>
            </a:solidFill>
          </p:spPr>
          <p:txBody>
            <a:bodyPr wrap="square" lIns="0" tIns="0" rIns="0" bIns="0" rtlCol="0" anchor="ctr" anchorCtr="0">
              <a:noAutofit/>
            </a:bodyPr>
            <a:lstStyle/>
            <a:p>
              <a:pPr algn="ct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2018</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년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1</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월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4</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일 태풍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솔릭</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으로 서귀포 </a:t>
              </a: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소정방폭포</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관광객 실종</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출처</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한라일보</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121" name="_x59299160" descr="EMB000036fc05d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3521" y="3614612"/>
              <a:ext cx="1970343" cy="1078243"/>
            </a:xfrm>
            <a:prstGeom prst="rect">
              <a:avLst/>
            </a:prstGeom>
            <a:noFill/>
            <a:extLst>
              <a:ext uri="{909E8E84-426E-40DD-AFC4-6F175D3DCCD1}">
                <a14:hiddenFill xmlns:a14="http://schemas.microsoft.com/office/drawing/2010/main">
                  <a:solidFill>
                    <a:srgbClr val="FFFFFF"/>
                  </a:solidFill>
                </a14:hiddenFill>
              </a:ext>
            </a:extLst>
          </p:spPr>
        </p:pic>
      </p:grpSp>
      <p:pic>
        <p:nvPicPr>
          <p:cNvPr id="130" name="_x244683424" descr="EMB00000cbc01d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21479" y="1923579"/>
            <a:ext cx="1861627" cy="1120208"/>
          </a:xfrm>
          <a:prstGeom prst="rect">
            <a:avLst/>
          </a:prstGeom>
          <a:noFill/>
          <a:extLst>
            <a:ext uri="{909E8E84-426E-40DD-AFC4-6F175D3DCCD1}">
              <a14:hiddenFill xmlns:a14="http://schemas.microsoft.com/office/drawing/2010/main">
                <a:solidFill>
                  <a:srgbClr val="FFFFFF"/>
                </a:solidFill>
              </a14:hiddenFill>
            </a:ext>
          </a:extLst>
        </p:spPr>
      </p:pic>
      <p:pic>
        <p:nvPicPr>
          <p:cNvPr id="131" name="_x244365480" descr="EMB00000cbc027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131" t="1369" r="1419" b="3482"/>
          <a:stretch/>
        </p:blipFill>
        <p:spPr bwMode="auto">
          <a:xfrm>
            <a:off x="4810273" y="1949111"/>
            <a:ext cx="1861627" cy="1103186"/>
          </a:xfrm>
          <a:prstGeom prst="rect">
            <a:avLst/>
          </a:prstGeom>
          <a:noFill/>
          <a:extLst>
            <a:ext uri="{909E8E84-426E-40DD-AFC4-6F175D3DCCD1}">
              <a14:hiddenFill xmlns:a14="http://schemas.microsoft.com/office/drawing/2010/main">
                <a:solidFill>
                  <a:srgbClr val="FFFFFF"/>
                </a:solidFill>
              </a14:hiddenFill>
            </a:ext>
          </a:extLst>
        </p:spPr>
      </p:pic>
      <p:pic>
        <p:nvPicPr>
          <p:cNvPr id="133" name="그림 132" descr="제주시삼양동.jpg"/>
          <p:cNvPicPr>
            <a:picLocks noChangeAspect="1"/>
          </p:cNvPicPr>
          <p:nvPr/>
        </p:nvPicPr>
        <p:blipFill>
          <a:blip r:embed="rId14" cstate="print"/>
          <a:stretch>
            <a:fillRect/>
          </a:stretch>
        </p:blipFill>
        <p:spPr>
          <a:xfrm>
            <a:off x="6516216" y="2374280"/>
            <a:ext cx="2398676" cy="883228"/>
          </a:xfrm>
          <a:prstGeom prst="rect">
            <a:avLst/>
          </a:prstGeom>
        </p:spPr>
      </p:pic>
      <p:grpSp>
        <p:nvGrpSpPr>
          <p:cNvPr id="58" name="그룹 57"/>
          <p:cNvGrpSpPr/>
          <p:nvPr/>
        </p:nvGrpSpPr>
        <p:grpSpPr>
          <a:xfrm>
            <a:off x="4785589" y="5013176"/>
            <a:ext cx="4106891" cy="215444"/>
            <a:chOff x="4857597" y="4933664"/>
            <a:chExt cx="4106891" cy="215444"/>
          </a:xfrm>
        </p:grpSpPr>
        <p:grpSp>
          <p:nvGrpSpPr>
            <p:cNvPr id="68" name="그룹 74"/>
            <p:cNvGrpSpPr/>
            <p:nvPr/>
          </p:nvGrpSpPr>
          <p:grpSpPr>
            <a:xfrm>
              <a:off x="4857597" y="4953575"/>
              <a:ext cx="180935" cy="175622"/>
              <a:chOff x="375765" y="3156578"/>
              <a:chExt cx="180935" cy="175622"/>
            </a:xfrm>
          </p:grpSpPr>
          <p:sp>
            <p:nvSpPr>
              <p:cNvPr id="70" name="Freeform 8"/>
              <p:cNvSpPr>
                <a:spLocks/>
              </p:cNvSpPr>
              <p:nvPr/>
            </p:nvSpPr>
            <p:spPr bwMode="auto">
              <a:xfrm>
                <a:off x="375765" y="3164575"/>
                <a:ext cx="170456" cy="167625"/>
              </a:xfrm>
              <a:custGeom>
                <a:avLst/>
                <a:gdLst>
                  <a:gd name="T0" fmla="*/ 724 w 828"/>
                  <a:gd name="T1" fmla="*/ 376 h 828"/>
                  <a:gd name="T2" fmla="*/ 724 w 828"/>
                  <a:gd name="T3" fmla="*/ 609 h 828"/>
                  <a:gd name="T4" fmla="*/ 609 w 828"/>
                  <a:gd name="T5" fmla="*/ 724 h 828"/>
                  <a:gd name="T6" fmla="*/ 217 w 828"/>
                  <a:gd name="T7" fmla="*/ 724 h 828"/>
                  <a:gd name="T8" fmla="*/ 104 w 828"/>
                  <a:gd name="T9" fmla="*/ 609 h 828"/>
                  <a:gd name="T10" fmla="*/ 104 w 828"/>
                  <a:gd name="T11" fmla="*/ 218 h 828"/>
                  <a:gd name="T12" fmla="*/ 217 w 828"/>
                  <a:gd name="T13" fmla="*/ 104 h 828"/>
                  <a:gd name="T14" fmla="*/ 541 w 828"/>
                  <a:gd name="T15" fmla="*/ 104 h 828"/>
                  <a:gd name="T16" fmla="*/ 628 w 828"/>
                  <a:gd name="T17" fmla="*/ 1 h 828"/>
                  <a:gd name="T18" fmla="*/ 609 w 828"/>
                  <a:gd name="T19" fmla="*/ 0 h 828"/>
                  <a:gd name="T20" fmla="*/ 217 w 828"/>
                  <a:gd name="T21" fmla="*/ 0 h 828"/>
                  <a:gd name="T22" fmla="*/ 0 w 828"/>
                  <a:gd name="T23" fmla="*/ 218 h 828"/>
                  <a:gd name="T24" fmla="*/ 0 w 828"/>
                  <a:gd name="T25" fmla="*/ 609 h 828"/>
                  <a:gd name="T26" fmla="*/ 217 w 828"/>
                  <a:gd name="T27" fmla="*/ 828 h 828"/>
                  <a:gd name="T28" fmla="*/ 609 w 828"/>
                  <a:gd name="T29" fmla="*/ 828 h 828"/>
                  <a:gd name="T30" fmla="*/ 828 w 828"/>
                  <a:gd name="T31" fmla="*/ 609 h 828"/>
                  <a:gd name="T32" fmla="*/ 828 w 828"/>
                  <a:gd name="T33" fmla="*/ 259 h 828"/>
                  <a:gd name="T34" fmla="*/ 828 w 828"/>
                  <a:gd name="T35" fmla="*/ 257 h 828"/>
                  <a:gd name="T36" fmla="*/ 724 w 828"/>
                  <a:gd name="T37" fmla="*/ 3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8" h="828">
                    <a:moveTo>
                      <a:pt x="724" y="376"/>
                    </a:moveTo>
                    <a:cubicBezTo>
                      <a:pt x="724" y="609"/>
                      <a:pt x="724" y="609"/>
                      <a:pt x="724" y="609"/>
                    </a:cubicBezTo>
                    <a:cubicBezTo>
                      <a:pt x="724" y="672"/>
                      <a:pt x="672" y="724"/>
                      <a:pt x="609" y="724"/>
                    </a:cubicBezTo>
                    <a:cubicBezTo>
                      <a:pt x="217" y="724"/>
                      <a:pt x="217" y="724"/>
                      <a:pt x="217" y="724"/>
                    </a:cubicBezTo>
                    <a:cubicBezTo>
                      <a:pt x="155" y="724"/>
                      <a:pt x="104" y="672"/>
                      <a:pt x="104" y="609"/>
                    </a:cubicBezTo>
                    <a:cubicBezTo>
                      <a:pt x="104" y="218"/>
                      <a:pt x="104" y="218"/>
                      <a:pt x="104" y="218"/>
                    </a:cubicBezTo>
                    <a:cubicBezTo>
                      <a:pt x="104" y="155"/>
                      <a:pt x="155" y="104"/>
                      <a:pt x="217" y="104"/>
                    </a:cubicBezTo>
                    <a:cubicBezTo>
                      <a:pt x="541" y="104"/>
                      <a:pt x="541" y="104"/>
                      <a:pt x="541" y="104"/>
                    </a:cubicBezTo>
                    <a:cubicBezTo>
                      <a:pt x="628" y="1"/>
                      <a:pt x="628" y="1"/>
                      <a:pt x="628" y="1"/>
                    </a:cubicBezTo>
                    <a:cubicBezTo>
                      <a:pt x="622" y="1"/>
                      <a:pt x="616" y="0"/>
                      <a:pt x="609" y="0"/>
                    </a:cubicBezTo>
                    <a:cubicBezTo>
                      <a:pt x="217" y="0"/>
                      <a:pt x="217" y="0"/>
                      <a:pt x="217" y="0"/>
                    </a:cubicBezTo>
                    <a:cubicBezTo>
                      <a:pt x="98" y="0"/>
                      <a:pt x="0" y="98"/>
                      <a:pt x="0" y="218"/>
                    </a:cubicBezTo>
                    <a:cubicBezTo>
                      <a:pt x="0" y="609"/>
                      <a:pt x="0" y="609"/>
                      <a:pt x="0" y="609"/>
                    </a:cubicBezTo>
                    <a:cubicBezTo>
                      <a:pt x="0" y="729"/>
                      <a:pt x="98" y="828"/>
                      <a:pt x="217" y="828"/>
                    </a:cubicBezTo>
                    <a:cubicBezTo>
                      <a:pt x="609" y="828"/>
                      <a:pt x="609" y="828"/>
                      <a:pt x="609" y="828"/>
                    </a:cubicBezTo>
                    <a:cubicBezTo>
                      <a:pt x="729" y="828"/>
                      <a:pt x="828" y="729"/>
                      <a:pt x="828" y="609"/>
                    </a:cubicBezTo>
                    <a:cubicBezTo>
                      <a:pt x="828" y="259"/>
                      <a:pt x="828" y="259"/>
                      <a:pt x="828" y="259"/>
                    </a:cubicBezTo>
                    <a:cubicBezTo>
                      <a:pt x="828" y="258"/>
                      <a:pt x="828" y="258"/>
                      <a:pt x="828" y="257"/>
                    </a:cubicBezTo>
                    <a:lnTo>
                      <a:pt x="724" y="3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spcAft>
                    <a:spcPts val="600"/>
                  </a:spcAft>
                </a:pPr>
                <a:endParaRPr lang="ko-KR" altLang="en-US" sz="1400" spc="-50" dirty="0">
                  <a:ln>
                    <a:solidFill>
                      <a:schemeClr val="bg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71" name="Freeform 9"/>
              <p:cNvSpPr>
                <a:spLocks/>
              </p:cNvSpPr>
              <p:nvPr/>
            </p:nvSpPr>
            <p:spPr bwMode="auto">
              <a:xfrm>
                <a:off x="417022" y="3156578"/>
                <a:ext cx="139678" cy="127633"/>
              </a:xfrm>
              <a:custGeom>
                <a:avLst/>
                <a:gdLst>
                  <a:gd name="T0" fmla="*/ 651 w 679"/>
                  <a:gd name="T1" fmla="*/ 15 h 629"/>
                  <a:gd name="T2" fmla="*/ 581 w 679"/>
                  <a:gd name="T3" fmla="*/ 25 h 629"/>
                  <a:gd name="T4" fmla="*/ 182 w 679"/>
                  <a:gd name="T5" fmla="*/ 442 h 629"/>
                  <a:gd name="T6" fmla="*/ 97 w 679"/>
                  <a:gd name="T7" fmla="*/ 383 h 629"/>
                  <a:gd name="T8" fmla="*/ 25 w 679"/>
                  <a:gd name="T9" fmla="*/ 376 h 629"/>
                  <a:gd name="T10" fmla="*/ 17 w 679"/>
                  <a:gd name="T11" fmla="*/ 439 h 629"/>
                  <a:gd name="T12" fmla="*/ 185 w 679"/>
                  <a:gd name="T13" fmla="*/ 629 h 629"/>
                  <a:gd name="T14" fmla="*/ 663 w 679"/>
                  <a:gd name="T15" fmla="*/ 78 h 629"/>
                  <a:gd name="T16" fmla="*/ 651 w 679"/>
                  <a:gd name="T17" fmla="*/ 1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629">
                    <a:moveTo>
                      <a:pt x="651" y="15"/>
                    </a:moveTo>
                    <a:cubicBezTo>
                      <a:pt x="629" y="0"/>
                      <a:pt x="597" y="5"/>
                      <a:pt x="581" y="25"/>
                    </a:cubicBezTo>
                    <a:cubicBezTo>
                      <a:pt x="182" y="442"/>
                      <a:pt x="182" y="442"/>
                      <a:pt x="182" y="442"/>
                    </a:cubicBezTo>
                    <a:cubicBezTo>
                      <a:pt x="97" y="383"/>
                      <a:pt x="97" y="383"/>
                      <a:pt x="97" y="383"/>
                    </a:cubicBezTo>
                    <a:cubicBezTo>
                      <a:pt x="79" y="364"/>
                      <a:pt x="47" y="361"/>
                      <a:pt x="25" y="376"/>
                    </a:cubicBezTo>
                    <a:cubicBezTo>
                      <a:pt x="3" y="391"/>
                      <a:pt x="0" y="420"/>
                      <a:pt x="17" y="439"/>
                    </a:cubicBezTo>
                    <a:cubicBezTo>
                      <a:pt x="185" y="629"/>
                      <a:pt x="185" y="629"/>
                      <a:pt x="185" y="629"/>
                    </a:cubicBezTo>
                    <a:cubicBezTo>
                      <a:pt x="663" y="78"/>
                      <a:pt x="663" y="78"/>
                      <a:pt x="663" y="78"/>
                    </a:cubicBezTo>
                    <a:cubicBezTo>
                      <a:pt x="679" y="58"/>
                      <a:pt x="674" y="29"/>
                      <a:pt x="651" y="1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latinLnBrk="0"/>
                <a:endParaRPr lang="ko-KR" altLang="en-US" sz="1800" b="1" spc="-50" dirty="0">
                  <a:ln>
                    <a:solidFill>
                      <a:schemeClr val="bg1">
                        <a:alpha val="0"/>
                      </a:schemeClr>
                    </a:solidFill>
                  </a:ln>
                  <a:solidFill>
                    <a:schemeClr val="bg1"/>
                  </a:solidFill>
                  <a:latin typeface="맑은 고딕" pitchFamily="50" charset="-127"/>
                  <a:ea typeface="맑은 고딕" pitchFamily="50" charset="-127"/>
                </a:endParaRPr>
              </a:p>
            </p:txBody>
          </p:sp>
        </p:grpSp>
        <p:sp>
          <p:nvSpPr>
            <p:cNvPr id="69" name="TextBox 68"/>
            <p:cNvSpPr txBox="1"/>
            <p:nvPr/>
          </p:nvSpPr>
          <p:spPr>
            <a:xfrm>
              <a:off x="5103459" y="4933664"/>
              <a:ext cx="3861029" cy="215444"/>
            </a:xfrm>
            <a:prstGeom prst="rect">
              <a:avLst/>
            </a:prstGeom>
            <a:noFill/>
          </p:spPr>
          <p:txBody>
            <a:bodyPr wrap="square" lIns="0" tIns="0" rIns="0" bIns="0" rtlCol="0" anchor="t" anchorCtr="0">
              <a:spAutoFit/>
            </a:bodyPr>
            <a:lstStyle/>
            <a:p>
              <a:pPr indent="-285750">
                <a:spcAft>
                  <a:spcPts val="300"/>
                </a:spcAft>
                <a:buClr>
                  <a:srgbClr val="3271AA"/>
                </a:buClr>
                <a:buSzPct val="140000"/>
                <a:tabLst>
                  <a:tab pos="4544273" algn="l"/>
                </a:tabLst>
                <a:defRPr/>
              </a:pP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과거에 경험하지 못한 집중호우</a:t>
              </a:r>
              <a:r>
                <a:rPr lang="en-US" altLang="ko-KR"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 </a:t>
              </a: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태풍 증가</a:t>
              </a:r>
              <a:endParaRPr lang="en-US" altLang="ko-KR" sz="1400" spc="-29" dirty="0" err="1">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endParaRPr>
            </a:p>
          </p:txBody>
        </p:sp>
      </p:grpSp>
      <p:grpSp>
        <p:nvGrpSpPr>
          <p:cNvPr id="72" name="그룹 71"/>
          <p:cNvGrpSpPr/>
          <p:nvPr/>
        </p:nvGrpSpPr>
        <p:grpSpPr>
          <a:xfrm>
            <a:off x="4785589" y="5445804"/>
            <a:ext cx="4106891" cy="215444"/>
            <a:chOff x="4857597" y="5229200"/>
            <a:chExt cx="4106891" cy="215444"/>
          </a:xfrm>
        </p:grpSpPr>
        <p:grpSp>
          <p:nvGrpSpPr>
            <p:cNvPr id="73" name="그룹 80"/>
            <p:cNvGrpSpPr/>
            <p:nvPr/>
          </p:nvGrpSpPr>
          <p:grpSpPr>
            <a:xfrm>
              <a:off x="4857597" y="5249111"/>
              <a:ext cx="180935" cy="175622"/>
              <a:chOff x="375765" y="3156578"/>
              <a:chExt cx="180935" cy="175622"/>
            </a:xfrm>
          </p:grpSpPr>
          <p:sp>
            <p:nvSpPr>
              <p:cNvPr id="84" name="Freeform 8"/>
              <p:cNvSpPr>
                <a:spLocks/>
              </p:cNvSpPr>
              <p:nvPr/>
            </p:nvSpPr>
            <p:spPr bwMode="auto">
              <a:xfrm>
                <a:off x="375765" y="3164575"/>
                <a:ext cx="170456" cy="167625"/>
              </a:xfrm>
              <a:custGeom>
                <a:avLst/>
                <a:gdLst>
                  <a:gd name="T0" fmla="*/ 724 w 828"/>
                  <a:gd name="T1" fmla="*/ 376 h 828"/>
                  <a:gd name="T2" fmla="*/ 724 w 828"/>
                  <a:gd name="T3" fmla="*/ 609 h 828"/>
                  <a:gd name="T4" fmla="*/ 609 w 828"/>
                  <a:gd name="T5" fmla="*/ 724 h 828"/>
                  <a:gd name="T6" fmla="*/ 217 w 828"/>
                  <a:gd name="T7" fmla="*/ 724 h 828"/>
                  <a:gd name="T8" fmla="*/ 104 w 828"/>
                  <a:gd name="T9" fmla="*/ 609 h 828"/>
                  <a:gd name="T10" fmla="*/ 104 w 828"/>
                  <a:gd name="T11" fmla="*/ 218 h 828"/>
                  <a:gd name="T12" fmla="*/ 217 w 828"/>
                  <a:gd name="T13" fmla="*/ 104 h 828"/>
                  <a:gd name="T14" fmla="*/ 541 w 828"/>
                  <a:gd name="T15" fmla="*/ 104 h 828"/>
                  <a:gd name="T16" fmla="*/ 628 w 828"/>
                  <a:gd name="T17" fmla="*/ 1 h 828"/>
                  <a:gd name="T18" fmla="*/ 609 w 828"/>
                  <a:gd name="T19" fmla="*/ 0 h 828"/>
                  <a:gd name="T20" fmla="*/ 217 w 828"/>
                  <a:gd name="T21" fmla="*/ 0 h 828"/>
                  <a:gd name="T22" fmla="*/ 0 w 828"/>
                  <a:gd name="T23" fmla="*/ 218 h 828"/>
                  <a:gd name="T24" fmla="*/ 0 w 828"/>
                  <a:gd name="T25" fmla="*/ 609 h 828"/>
                  <a:gd name="T26" fmla="*/ 217 w 828"/>
                  <a:gd name="T27" fmla="*/ 828 h 828"/>
                  <a:gd name="T28" fmla="*/ 609 w 828"/>
                  <a:gd name="T29" fmla="*/ 828 h 828"/>
                  <a:gd name="T30" fmla="*/ 828 w 828"/>
                  <a:gd name="T31" fmla="*/ 609 h 828"/>
                  <a:gd name="T32" fmla="*/ 828 w 828"/>
                  <a:gd name="T33" fmla="*/ 259 h 828"/>
                  <a:gd name="T34" fmla="*/ 828 w 828"/>
                  <a:gd name="T35" fmla="*/ 257 h 828"/>
                  <a:gd name="T36" fmla="*/ 724 w 828"/>
                  <a:gd name="T37" fmla="*/ 3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8" h="828">
                    <a:moveTo>
                      <a:pt x="724" y="376"/>
                    </a:moveTo>
                    <a:cubicBezTo>
                      <a:pt x="724" y="609"/>
                      <a:pt x="724" y="609"/>
                      <a:pt x="724" y="609"/>
                    </a:cubicBezTo>
                    <a:cubicBezTo>
                      <a:pt x="724" y="672"/>
                      <a:pt x="672" y="724"/>
                      <a:pt x="609" y="724"/>
                    </a:cubicBezTo>
                    <a:cubicBezTo>
                      <a:pt x="217" y="724"/>
                      <a:pt x="217" y="724"/>
                      <a:pt x="217" y="724"/>
                    </a:cubicBezTo>
                    <a:cubicBezTo>
                      <a:pt x="155" y="724"/>
                      <a:pt x="104" y="672"/>
                      <a:pt x="104" y="609"/>
                    </a:cubicBezTo>
                    <a:cubicBezTo>
                      <a:pt x="104" y="218"/>
                      <a:pt x="104" y="218"/>
                      <a:pt x="104" y="218"/>
                    </a:cubicBezTo>
                    <a:cubicBezTo>
                      <a:pt x="104" y="155"/>
                      <a:pt x="155" y="104"/>
                      <a:pt x="217" y="104"/>
                    </a:cubicBezTo>
                    <a:cubicBezTo>
                      <a:pt x="541" y="104"/>
                      <a:pt x="541" y="104"/>
                      <a:pt x="541" y="104"/>
                    </a:cubicBezTo>
                    <a:cubicBezTo>
                      <a:pt x="628" y="1"/>
                      <a:pt x="628" y="1"/>
                      <a:pt x="628" y="1"/>
                    </a:cubicBezTo>
                    <a:cubicBezTo>
                      <a:pt x="622" y="1"/>
                      <a:pt x="616" y="0"/>
                      <a:pt x="609" y="0"/>
                    </a:cubicBezTo>
                    <a:cubicBezTo>
                      <a:pt x="217" y="0"/>
                      <a:pt x="217" y="0"/>
                      <a:pt x="217" y="0"/>
                    </a:cubicBezTo>
                    <a:cubicBezTo>
                      <a:pt x="98" y="0"/>
                      <a:pt x="0" y="98"/>
                      <a:pt x="0" y="218"/>
                    </a:cubicBezTo>
                    <a:cubicBezTo>
                      <a:pt x="0" y="609"/>
                      <a:pt x="0" y="609"/>
                      <a:pt x="0" y="609"/>
                    </a:cubicBezTo>
                    <a:cubicBezTo>
                      <a:pt x="0" y="729"/>
                      <a:pt x="98" y="828"/>
                      <a:pt x="217" y="828"/>
                    </a:cubicBezTo>
                    <a:cubicBezTo>
                      <a:pt x="609" y="828"/>
                      <a:pt x="609" y="828"/>
                      <a:pt x="609" y="828"/>
                    </a:cubicBezTo>
                    <a:cubicBezTo>
                      <a:pt x="729" y="828"/>
                      <a:pt x="828" y="729"/>
                      <a:pt x="828" y="609"/>
                    </a:cubicBezTo>
                    <a:cubicBezTo>
                      <a:pt x="828" y="259"/>
                      <a:pt x="828" y="259"/>
                      <a:pt x="828" y="259"/>
                    </a:cubicBezTo>
                    <a:cubicBezTo>
                      <a:pt x="828" y="258"/>
                      <a:pt x="828" y="258"/>
                      <a:pt x="828" y="257"/>
                    </a:cubicBezTo>
                    <a:lnTo>
                      <a:pt x="724" y="3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spcAft>
                    <a:spcPts val="600"/>
                  </a:spcAft>
                </a:pPr>
                <a:endParaRPr lang="ko-KR" altLang="en-US" sz="1400" spc="-50" dirty="0">
                  <a:ln>
                    <a:solidFill>
                      <a:schemeClr val="bg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85" name="Freeform 9"/>
              <p:cNvSpPr>
                <a:spLocks/>
              </p:cNvSpPr>
              <p:nvPr/>
            </p:nvSpPr>
            <p:spPr bwMode="auto">
              <a:xfrm>
                <a:off x="417022" y="3156578"/>
                <a:ext cx="139678" cy="127633"/>
              </a:xfrm>
              <a:custGeom>
                <a:avLst/>
                <a:gdLst>
                  <a:gd name="T0" fmla="*/ 651 w 679"/>
                  <a:gd name="T1" fmla="*/ 15 h 629"/>
                  <a:gd name="T2" fmla="*/ 581 w 679"/>
                  <a:gd name="T3" fmla="*/ 25 h 629"/>
                  <a:gd name="T4" fmla="*/ 182 w 679"/>
                  <a:gd name="T5" fmla="*/ 442 h 629"/>
                  <a:gd name="T6" fmla="*/ 97 w 679"/>
                  <a:gd name="T7" fmla="*/ 383 h 629"/>
                  <a:gd name="T8" fmla="*/ 25 w 679"/>
                  <a:gd name="T9" fmla="*/ 376 h 629"/>
                  <a:gd name="T10" fmla="*/ 17 w 679"/>
                  <a:gd name="T11" fmla="*/ 439 h 629"/>
                  <a:gd name="T12" fmla="*/ 185 w 679"/>
                  <a:gd name="T13" fmla="*/ 629 h 629"/>
                  <a:gd name="T14" fmla="*/ 663 w 679"/>
                  <a:gd name="T15" fmla="*/ 78 h 629"/>
                  <a:gd name="T16" fmla="*/ 651 w 679"/>
                  <a:gd name="T17" fmla="*/ 1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629">
                    <a:moveTo>
                      <a:pt x="651" y="15"/>
                    </a:moveTo>
                    <a:cubicBezTo>
                      <a:pt x="629" y="0"/>
                      <a:pt x="597" y="5"/>
                      <a:pt x="581" y="25"/>
                    </a:cubicBezTo>
                    <a:cubicBezTo>
                      <a:pt x="182" y="442"/>
                      <a:pt x="182" y="442"/>
                      <a:pt x="182" y="442"/>
                    </a:cubicBezTo>
                    <a:cubicBezTo>
                      <a:pt x="97" y="383"/>
                      <a:pt x="97" y="383"/>
                      <a:pt x="97" y="383"/>
                    </a:cubicBezTo>
                    <a:cubicBezTo>
                      <a:pt x="79" y="364"/>
                      <a:pt x="47" y="361"/>
                      <a:pt x="25" y="376"/>
                    </a:cubicBezTo>
                    <a:cubicBezTo>
                      <a:pt x="3" y="391"/>
                      <a:pt x="0" y="420"/>
                      <a:pt x="17" y="439"/>
                    </a:cubicBezTo>
                    <a:cubicBezTo>
                      <a:pt x="185" y="629"/>
                      <a:pt x="185" y="629"/>
                      <a:pt x="185" y="629"/>
                    </a:cubicBezTo>
                    <a:cubicBezTo>
                      <a:pt x="663" y="78"/>
                      <a:pt x="663" y="78"/>
                      <a:pt x="663" y="78"/>
                    </a:cubicBezTo>
                    <a:cubicBezTo>
                      <a:pt x="679" y="58"/>
                      <a:pt x="674" y="29"/>
                      <a:pt x="651" y="1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latinLnBrk="0"/>
                <a:endParaRPr lang="ko-KR" altLang="en-US" sz="1800" b="1" spc="-50" dirty="0">
                  <a:ln>
                    <a:solidFill>
                      <a:schemeClr val="bg1">
                        <a:alpha val="0"/>
                      </a:schemeClr>
                    </a:solidFill>
                  </a:ln>
                  <a:solidFill>
                    <a:schemeClr val="bg1"/>
                  </a:solidFill>
                  <a:latin typeface="맑은 고딕" pitchFamily="50" charset="-127"/>
                  <a:ea typeface="맑은 고딕" pitchFamily="50" charset="-127"/>
                </a:endParaRPr>
              </a:p>
            </p:txBody>
          </p:sp>
        </p:grpSp>
        <p:sp>
          <p:nvSpPr>
            <p:cNvPr id="78" name="TextBox 77"/>
            <p:cNvSpPr txBox="1"/>
            <p:nvPr/>
          </p:nvSpPr>
          <p:spPr>
            <a:xfrm>
              <a:off x="5103459" y="5229200"/>
              <a:ext cx="3861029" cy="215444"/>
            </a:xfrm>
            <a:prstGeom prst="rect">
              <a:avLst/>
            </a:prstGeom>
            <a:noFill/>
          </p:spPr>
          <p:txBody>
            <a:bodyPr wrap="square" lIns="0" tIns="0" rIns="0" bIns="0" rtlCol="0" anchor="t" anchorCtr="0">
              <a:spAutoFit/>
            </a:bodyPr>
            <a:lstStyle/>
            <a:p>
              <a:pPr indent="-285750">
                <a:spcAft>
                  <a:spcPts val="300"/>
                </a:spcAft>
                <a:buClr>
                  <a:srgbClr val="3271AA"/>
                </a:buClr>
                <a:buSzPct val="140000"/>
                <a:tabLst>
                  <a:tab pos="4544273" algn="l"/>
                </a:tabLst>
                <a:defRPr/>
              </a:pP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제주의 재난안전 환경 악화로 예방 및 대비체계 한계 </a:t>
              </a:r>
              <a:endParaRPr lang="en-US" altLang="ko-KR"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endParaRPr>
            </a:p>
          </p:txBody>
        </p:sp>
      </p:grpSp>
      <p:grpSp>
        <p:nvGrpSpPr>
          <p:cNvPr id="88" name="그룹 87"/>
          <p:cNvGrpSpPr/>
          <p:nvPr/>
        </p:nvGrpSpPr>
        <p:grpSpPr>
          <a:xfrm>
            <a:off x="4785589" y="5862414"/>
            <a:ext cx="4106891" cy="430887"/>
            <a:chOff x="4857597" y="5805264"/>
            <a:chExt cx="4106891" cy="430887"/>
          </a:xfrm>
        </p:grpSpPr>
        <p:grpSp>
          <p:nvGrpSpPr>
            <p:cNvPr id="89" name="그룹 94"/>
            <p:cNvGrpSpPr/>
            <p:nvPr/>
          </p:nvGrpSpPr>
          <p:grpSpPr>
            <a:xfrm>
              <a:off x="4857597" y="5825175"/>
              <a:ext cx="180935" cy="175622"/>
              <a:chOff x="375765" y="3156578"/>
              <a:chExt cx="180935" cy="175622"/>
            </a:xfrm>
          </p:grpSpPr>
          <p:sp>
            <p:nvSpPr>
              <p:cNvPr id="91" name="Freeform 8"/>
              <p:cNvSpPr>
                <a:spLocks/>
              </p:cNvSpPr>
              <p:nvPr/>
            </p:nvSpPr>
            <p:spPr bwMode="auto">
              <a:xfrm>
                <a:off x="375765" y="3164575"/>
                <a:ext cx="170456" cy="167625"/>
              </a:xfrm>
              <a:custGeom>
                <a:avLst/>
                <a:gdLst>
                  <a:gd name="T0" fmla="*/ 724 w 828"/>
                  <a:gd name="T1" fmla="*/ 376 h 828"/>
                  <a:gd name="T2" fmla="*/ 724 w 828"/>
                  <a:gd name="T3" fmla="*/ 609 h 828"/>
                  <a:gd name="T4" fmla="*/ 609 w 828"/>
                  <a:gd name="T5" fmla="*/ 724 h 828"/>
                  <a:gd name="T6" fmla="*/ 217 w 828"/>
                  <a:gd name="T7" fmla="*/ 724 h 828"/>
                  <a:gd name="T8" fmla="*/ 104 w 828"/>
                  <a:gd name="T9" fmla="*/ 609 h 828"/>
                  <a:gd name="T10" fmla="*/ 104 w 828"/>
                  <a:gd name="T11" fmla="*/ 218 h 828"/>
                  <a:gd name="T12" fmla="*/ 217 w 828"/>
                  <a:gd name="T13" fmla="*/ 104 h 828"/>
                  <a:gd name="T14" fmla="*/ 541 w 828"/>
                  <a:gd name="T15" fmla="*/ 104 h 828"/>
                  <a:gd name="T16" fmla="*/ 628 w 828"/>
                  <a:gd name="T17" fmla="*/ 1 h 828"/>
                  <a:gd name="T18" fmla="*/ 609 w 828"/>
                  <a:gd name="T19" fmla="*/ 0 h 828"/>
                  <a:gd name="T20" fmla="*/ 217 w 828"/>
                  <a:gd name="T21" fmla="*/ 0 h 828"/>
                  <a:gd name="T22" fmla="*/ 0 w 828"/>
                  <a:gd name="T23" fmla="*/ 218 h 828"/>
                  <a:gd name="T24" fmla="*/ 0 w 828"/>
                  <a:gd name="T25" fmla="*/ 609 h 828"/>
                  <a:gd name="T26" fmla="*/ 217 w 828"/>
                  <a:gd name="T27" fmla="*/ 828 h 828"/>
                  <a:gd name="T28" fmla="*/ 609 w 828"/>
                  <a:gd name="T29" fmla="*/ 828 h 828"/>
                  <a:gd name="T30" fmla="*/ 828 w 828"/>
                  <a:gd name="T31" fmla="*/ 609 h 828"/>
                  <a:gd name="T32" fmla="*/ 828 w 828"/>
                  <a:gd name="T33" fmla="*/ 259 h 828"/>
                  <a:gd name="T34" fmla="*/ 828 w 828"/>
                  <a:gd name="T35" fmla="*/ 257 h 828"/>
                  <a:gd name="T36" fmla="*/ 724 w 828"/>
                  <a:gd name="T37" fmla="*/ 3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8" h="828">
                    <a:moveTo>
                      <a:pt x="724" y="376"/>
                    </a:moveTo>
                    <a:cubicBezTo>
                      <a:pt x="724" y="609"/>
                      <a:pt x="724" y="609"/>
                      <a:pt x="724" y="609"/>
                    </a:cubicBezTo>
                    <a:cubicBezTo>
                      <a:pt x="724" y="672"/>
                      <a:pt x="672" y="724"/>
                      <a:pt x="609" y="724"/>
                    </a:cubicBezTo>
                    <a:cubicBezTo>
                      <a:pt x="217" y="724"/>
                      <a:pt x="217" y="724"/>
                      <a:pt x="217" y="724"/>
                    </a:cubicBezTo>
                    <a:cubicBezTo>
                      <a:pt x="155" y="724"/>
                      <a:pt x="104" y="672"/>
                      <a:pt x="104" y="609"/>
                    </a:cubicBezTo>
                    <a:cubicBezTo>
                      <a:pt x="104" y="218"/>
                      <a:pt x="104" y="218"/>
                      <a:pt x="104" y="218"/>
                    </a:cubicBezTo>
                    <a:cubicBezTo>
                      <a:pt x="104" y="155"/>
                      <a:pt x="155" y="104"/>
                      <a:pt x="217" y="104"/>
                    </a:cubicBezTo>
                    <a:cubicBezTo>
                      <a:pt x="541" y="104"/>
                      <a:pt x="541" y="104"/>
                      <a:pt x="541" y="104"/>
                    </a:cubicBezTo>
                    <a:cubicBezTo>
                      <a:pt x="628" y="1"/>
                      <a:pt x="628" y="1"/>
                      <a:pt x="628" y="1"/>
                    </a:cubicBezTo>
                    <a:cubicBezTo>
                      <a:pt x="622" y="1"/>
                      <a:pt x="616" y="0"/>
                      <a:pt x="609" y="0"/>
                    </a:cubicBezTo>
                    <a:cubicBezTo>
                      <a:pt x="217" y="0"/>
                      <a:pt x="217" y="0"/>
                      <a:pt x="217" y="0"/>
                    </a:cubicBezTo>
                    <a:cubicBezTo>
                      <a:pt x="98" y="0"/>
                      <a:pt x="0" y="98"/>
                      <a:pt x="0" y="218"/>
                    </a:cubicBezTo>
                    <a:cubicBezTo>
                      <a:pt x="0" y="609"/>
                      <a:pt x="0" y="609"/>
                      <a:pt x="0" y="609"/>
                    </a:cubicBezTo>
                    <a:cubicBezTo>
                      <a:pt x="0" y="729"/>
                      <a:pt x="98" y="828"/>
                      <a:pt x="217" y="828"/>
                    </a:cubicBezTo>
                    <a:cubicBezTo>
                      <a:pt x="609" y="828"/>
                      <a:pt x="609" y="828"/>
                      <a:pt x="609" y="828"/>
                    </a:cubicBezTo>
                    <a:cubicBezTo>
                      <a:pt x="729" y="828"/>
                      <a:pt x="828" y="729"/>
                      <a:pt x="828" y="609"/>
                    </a:cubicBezTo>
                    <a:cubicBezTo>
                      <a:pt x="828" y="259"/>
                      <a:pt x="828" y="259"/>
                      <a:pt x="828" y="259"/>
                    </a:cubicBezTo>
                    <a:cubicBezTo>
                      <a:pt x="828" y="258"/>
                      <a:pt x="828" y="258"/>
                      <a:pt x="828" y="257"/>
                    </a:cubicBezTo>
                    <a:lnTo>
                      <a:pt x="724" y="37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atinLnBrk="0">
                  <a:spcAft>
                    <a:spcPts val="600"/>
                  </a:spcAft>
                </a:pPr>
                <a:endParaRPr lang="ko-KR" altLang="en-US" sz="1400" spc="-50" dirty="0">
                  <a:ln>
                    <a:solidFill>
                      <a:schemeClr val="bg1">
                        <a:alpha val="0"/>
                      </a:schemeClr>
                    </a:solidFill>
                  </a:ln>
                  <a:solidFill>
                    <a:schemeClr val="tx1">
                      <a:lumMod val="85000"/>
                      <a:lumOff val="15000"/>
                    </a:schemeClr>
                  </a:solidFill>
                  <a:latin typeface="KoPub돋움체 Bold" panose="02020603020101020101" pitchFamily="18" charset="-127"/>
                  <a:ea typeface="KoPub돋움체 Bold" panose="02020603020101020101" pitchFamily="18" charset="-127"/>
                </a:endParaRPr>
              </a:p>
            </p:txBody>
          </p:sp>
          <p:sp>
            <p:nvSpPr>
              <p:cNvPr id="92" name="Freeform 9"/>
              <p:cNvSpPr>
                <a:spLocks/>
              </p:cNvSpPr>
              <p:nvPr/>
            </p:nvSpPr>
            <p:spPr bwMode="auto">
              <a:xfrm>
                <a:off x="417022" y="3156578"/>
                <a:ext cx="139678" cy="127633"/>
              </a:xfrm>
              <a:custGeom>
                <a:avLst/>
                <a:gdLst>
                  <a:gd name="T0" fmla="*/ 651 w 679"/>
                  <a:gd name="T1" fmla="*/ 15 h 629"/>
                  <a:gd name="T2" fmla="*/ 581 w 679"/>
                  <a:gd name="T3" fmla="*/ 25 h 629"/>
                  <a:gd name="T4" fmla="*/ 182 w 679"/>
                  <a:gd name="T5" fmla="*/ 442 h 629"/>
                  <a:gd name="T6" fmla="*/ 97 w 679"/>
                  <a:gd name="T7" fmla="*/ 383 h 629"/>
                  <a:gd name="T8" fmla="*/ 25 w 679"/>
                  <a:gd name="T9" fmla="*/ 376 h 629"/>
                  <a:gd name="T10" fmla="*/ 17 w 679"/>
                  <a:gd name="T11" fmla="*/ 439 h 629"/>
                  <a:gd name="T12" fmla="*/ 185 w 679"/>
                  <a:gd name="T13" fmla="*/ 629 h 629"/>
                  <a:gd name="T14" fmla="*/ 663 w 679"/>
                  <a:gd name="T15" fmla="*/ 78 h 629"/>
                  <a:gd name="T16" fmla="*/ 651 w 679"/>
                  <a:gd name="T17" fmla="*/ 1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629">
                    <a:moveTo>
                      <a:pt x="651" y="15"/>
                    </a:moveTo>
                    <a:cubicBezTo>
                      <a:pt x="629" y="0"/>
                      <a:pt x="597" y="5"/>
                      <a:pt x="581" y="25"/>
                    </a:cubicBezTo>
                    <a:cubicBezTo>
                      <a:pt x="182" y="442"/>
                      <a:pt x="182" y="442"/>
                      <a:pt x="182" y="442"/>
                    </a:cubicBezTo>
                    <a:cubicBezTo>
                      <a:pt x="97" y="383"/>
                      <a:pt x="97" y="383"/>
                      <a:pt x="97" y="383"/>
                    </a:cubicBezTo>
                    <a:cubicBezTo>
                      <a:pt x="79" y="364"/>
                      <a:pt x="47" y="361"/>
                      <a:pt x="25" y="376"/>
                    </a:cubicBezTo>
                    <a:cubicBezTo>
                      <a:pt x="3" y="391"/>
                      <a:pt x="0" y="420"/>
                      <a:pt x="17" y="439"/>
                    </a:cubicBezTo>
                    <a:cubicBezTo>
                      <a:pt x="185" y="629"/>
                      <a:pt x="185" y="629"/>
                      <a:pt x="185" y="629"/>
                    </a:cubicBezTo>
                    <a:cubicBezTo>
                      <a:pt x="663" y="78"/>
                      <a:pt x="663" y="78"/>
                      <a:pt x="663" y="78"/>
                    </a:cubicBezTo>
                    <a:cubicBezTo>
                      <a:pt x="679" y="58"/>
                      <a:pt x="674" y="29"/>
                      <a:pt x="651" y="1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latinLnBrk="0"/>
                <a:endParaRPr lang="ko-KR" altLang="en-US" sz="1800" b="1" spc="-50" dirty="0">
                  <a:ln>
                    <a:solidFill>
                      <a:schemeClr val="bg1">
                        <a:alpha val="0"/>
                      </a:schemeClr>
                    </a:solidFill>
                  </a:ln>
                  <a:solidFill>
                    <a:schemeClr val="bg1"/>
                  </a:solidFill>
                  <a:latin typeface="맑은 고딕" pitchFamily="50" charset="-127"/>
                  <a:ea typeface="맑은 고딕" pitchFamily="50" charset="-127"/>
                </a:endParaRPr>
              </a:p>
            </p:txBody>
          </p:sp>
        </p:grpSp>
        <p:sp>
          <p:nvSpPr>
            <p:cNvPr id="90" name="TextBox 89"/>
            <p:cNvSpPr txBox="1"/>
            <p:nvPr/>
          </p:nvSpPr>
          <p:spPr>
            <a:xfrm>
              <a:off x="5103459" y="5805264"/>
              <a:ext cx="3861029" cy="430887"/>
            </a:xfrm>
            <a:prstGeom prst="rect">
              <a:avLst/>
            </a:prstGeom>
            <a:noFill/>
          </p:spPr>
          <p:txBody>
            <a:bodyPr wrap="square" lIns="0" tIns="0" rIns="0" bIns="0" rtlCol="0" anchor="t" anchorCtr="0">
              <a:spAutoFit/>
            </a:bodyPr>
            <a:lstStyle/>
            <a:p>
              <a:pPr lvl="0" indent="-285750">
                <a:spcAft>
                  <a:spcPts val="300"/>
                </a:spcAft>
                <a:buClr>
                  <a:srgbClr val="3271AA"/>
                </a:buClr>
                <a:buSzPct val="140000"/>
                <a:tabLst>
                  <a:tab pos="4544273" algn="l"/>
                </a:tabLst>
                <a:defRPr/>
              </a:pPr>
              <a:r>
                <a:rPr lang="ko-KR" altLang="en-US" sz="1400" b="1" spc="-29" dirty="0">
                  <a:ln>
                    <a:solidFill>
                      <a:schemeClr val="accent1">
                        <a:alpha val="0"/>
                      </a:schemeClr>
                    </a:solidFill>
                  </a:ln>
                  <a:solidFill>
                    <a:srgbClr val="0070C0"/>
                  </a:solidFill>
                  <a:latin typeface="KoPub돋움체 Medium" pitchFamily="18" charset="-127"/>
                  <a:ea typeface="KoPub돋움체 Medium" pitchFamily="18" charset="-127"/>
                </a:rPr>
                <a:t>홍수 위험을 실시간으로 예측하고 위험상황에 신속히 대응</a:t>
              </a:r>
              <a:r>
                <a:rPr lang="ko-KR" altLang="en-US" sz="1400" spc="-29" dirty="0">
                  <a:ln>
                    <a:solidFill>
                      <a:schemeClr val="accent1">
                        <a:alpha val="0"/>
                      </a:schemeClr>
                    </a:solidFill>
                  </a:ln>
                  <a:solidFill>
                    <a:schemeClr val="tx1">
                      <a:lumMod val="85000"/>
                      <a:lumOff val="15000"/>
                    </a:schemeClr>
                  </a:solidFill>
                  <a:latin typeface="KoPub돋움체 Medium" pitchFamily="18" charset="-127"/>
                  <a:ea typeface="KoPub돋움체 Medium" pitchFamily="18" charset="-127"/>
                </a:rPr>
                <a:t>할 수 있는 시스템 구축 필요</a:t>
              </a:r>
            </a:p>
          </p:txBody>
        </p:sp>
      </p:grpSp>
      <p:pic>
        <p:nvPicPr>
          <p:cNvPr id="132" name="그림 131" descr="제주함덕.jpg"/>
          <p:cNvPicPr>
            <a:picLocks noChangeAspect="1"/>
          </p:cNvPicPr>
          <p:nvPr/>
        </p:nvPicPr>
        <p:blipFill>
          <a:blip r:embed="rId15" cstate="print"/>
          <a:stretch>
            <a:fillRect/>
          </a:stretch>
        </p:blipFill>
        <p:spPr>
          <a:xfrm>
            <a:off x="6516216" y="3382392"/>
            <a:ext cx="2393505" cy="1245248"/>
          </a:xfrm>
          <a:prstGeom prst="rect">
            <a:avLst/>
          </a:prstGeom>
        </p:spPr>
      </p:pic>
      <p:sp>
        <p:nvSpPr>
          <p:cNvPr id="74" name="Slide Number Placeholder 4">
            <a:extLst>
              <a:ext uri="{FF2B5EF4-FFF2-40B4-BE49-F238E27FC236}">
                <a16:creationId xmlns:a16="http://schemas.microsoft.com/office/drawing/2014/main" id="{2109913F-AE7C-4464-BE13-AABF4197645E}"/>
              </a:ext>
            </a:extLst>
          </p:cNvPr>
          <p:cNvSpPr txBox="1">
            <a:spLocks/>
          </p:cNvSpPr>
          <p:nvPr/>
        </p:nvSpPr>
        <p:spPr>
          <a:xfrm>
            <a:off x="4126064" y="6541360"/>
            <a:ext cx="891872" cy="25567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ko-KR" dirty="0"/>
              <a:t>Page </a:t>
            </a:r>
            <a:fld id="{F03C90E3-98FA-4A46-95E3-0DCDD3916FEC}" type="slidenum">
              <a:rPr lang="ko-KR" altLang="en-US" smtClean="0"/>
              <a:pPr algn="ctr"/>
              <a:t>9</a:t>
            </a:fld>
            <a:endParaRPr lang="ko-KR" altLang="en-US" dirty="0"/>
          </a:p>
        </p:txBody>
      </p:sp>
      <p:sp>
        <p:nvSpPr>
          <p:cNvPr id="757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75777" name="_x403813680" descr="EMB00000c9c01c9"/>
          <p:cNvPicPr>
            <a:picLocks noChangeAspect="1" noChangeArrowheads="1"/>
          </p:cNvPicPr>
          <p:nvPr/>
        </p:nvPicPr>
        <p:blipFill>
          <a:blip r:embed="rId16" cstate="print"/>
          <a:srcRect/>
          <a:stretch>
            <a:fillRect/>
          </a:stretch>
        </p:blipFill>
        <p:spPr bwMode="auto">
          <a:xfrm>
            <a:off x="467544" y="2188680"/>
            <a:ext cx="1756374" cy="1117494"/>
          </a:xfrm>
          <a:prstGeom prst="rect">
            <a:avLst/>
          </a:prstGeom>
          <a:noFill/>
          <a:ln>
            <a:solidFill>
              <a:schemeClr val="tx1"/>
            </a:solidFill>
          </a:ln>
        </p:spPr>
      </p:pic>
      <p:sp>
        <p:nvSpPr>
          <p:cNvPr id="59" name="TextBox 58"/>
          <p:cNvSpPr txBox="1"/>
          <p:nvPr/>
        </p:nvSpPr>
        <p:spPr>
          <a:xfrm>
            <a:off x="538732" y="3324826"/>
            <a:ext cx="1619672" cy="216024"/>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제주도 지방하천 현황 </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(60</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개소</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pic>
        <p:nvPicPr>
          <p:cNvPr id="75779" name="Picture 3" descr="C:\Users\user\Desktop\천미천 종단도.JPG"/>
          <p:cNvPicPr>
            <a:picLocks noChangeAspect="1" noChangeArrowheads="1"/>
          </p:cNvPicPr>
          <p:nvPr/>
        </p:nvPicPr>
        <p:blipFill>
          <a:blip r:embed="rId17" cstate="print"/>
          <a:srcRect/>
          <a:stretch>
            <a:fillRect/>
          </a:stretch>
        </p:blipFill>
        <p:spPr bwMode="auto">
          <a:xfrm>
            <a:off x="467544" y="3645024"/>
            <a:ext cx="1800200" cy="976981"/>
          </a:xfrm>
          <a:prstGeom prst="rect">
            <a:avLst/>
          </a:prstGeom>
          <a:noFill/>
        </p:spPr>
      </p:pic>
      <p:sp>
        <p:nvSpPr>
          <p:cNvPr id="75" name="TextBox 74"/>
          <p:cNvSpPr txBox="1"/>
          <p:nvPr/>
        </p:nvSpPr>
        <p:spPr>
          <a:xfrm>
            <a:off x="555736" y="4612676"/>
            <a:ext cx="1619672" cy="216024"/>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err="1">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천미천</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종단도</a:t>
            </a:r>
          </a:p>
        </p:txBody>
      </p:sp>
      <p:pic>
        <p:nvPicPr>
          <p:cNvPr id="75780" name="Picture 4" descr="C:\Users\user\Desktop\지침.JPG"/>
          <p:cNvPicPr>
            <a:picLocks noChangeAspect="1" noChangeArrowheads="1"/>
          </p:cNvPicPr>
          <p:nvPr/>
        </p:nvPicPr>
        <p:blipFill>
          <a:blip r:embed="rId18" cstate="print"/>
          <a:srcRect/>
          <a:stretch>
            <a:fillRect/>
          </a:stretch>
        </p:blipFill>
        <p:spPr bwMode="auto">
          <a:xfrm>
            <a:off x="4644008" y="2020388"/>
            <a:ext cx="1750690" cy="2610942"/>
          </a:xfrm>
          <a:prstGeom prst="rect">
            <a:avLst/>
          </a:prstGeom>
          <a:noFill/>
          <a:ln>
            <a:solidFill>
              <a:schemeClr val="tx1"/>
            </a:solidFill>
          </a:ln>
        </p:spPr>
      </p:pic>
      <p:sp>
        <p:nvSpPr>
          <p:cNvPr id="76" name="TextBox 75"/>
          <p:cNvSpPr txBox="1"/>
          <p:nvPr/>
        </p:nvSpPr>
        <p:spPr>
          <a:xfrm>
            <a:off x="4572000" y="4653136"/>
            <a:ext cx="1872208" cy="360040"/>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홍수량 증가현황</a:t>
            </a:r>
            <a:endPar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algn="ct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홍수량 산정 표준지침</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환경부</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(2019))</a:t>
            </a:r>
            <a:endPar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p:txBody>
      </p:sp>
      <p:sp>
        <p:nvSpPr>
          <p:cNvPr id="77" name="TextBox 76"/>
          <p:cNvSpPr txBox="1"/>
          <p:nvPr/>
        </p:nvSpPr>
        <p:spPr>
          <a:xfrm>
            <a:off x="6732240" y="4653136"/>
            <a:ext cx="1872208" cy="360040"/>
          </a:xfrm>
          <a:prstGeom prst="roundRect">
            <a:avLst/>
          </a:prstGeom>
          <a:solidFill>
            <a:schemeClr val="bg1">
              <a:lumMod val="95000"/>
            </a:schemeClr>
          </a:solidFill>
        </p:spPr>
        <p:txBody>
          <a:bodyPr wrap="square" lIns="0" tIns="0" rIns="0" bIns="0" rtlCol="0" anchor="ctr" anchorCtr="0">
            <a:noAutofit/>
          </a:bodyPr>
          <a:lstStyle/>
          <a:p>
            <a:pPr algn="ct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기후변화 시나리오</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(RCP4.5)</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에</a:t>
            </a:r>
            <a:r>
              <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 </a:t>
            </a: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따른 </a:t>
            </a:r>
            <a:endParaRPr lang="en-US" altLang="ko-KR"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endParaRPr>
          </a:p>
          <a:p>
            <a:pPr algn="ctr"/>
            <a:r>
              <a:rPr lang="ko-KR" altLang="en-US" sz="900" b="1" kern="0" dirty="0">
                <a:ln>
                  <a:solidFill>
                    <a:schemeClr val="bg1">
                      <a:lumMod val="50000"/>
                      <a:alpha val="0"/>
                    </a:schemeClr>
                  </a:solidFill>
                </a:ln>
                <a:solidFill>
                  <a:schemeClr val="tx1">
                    <a:lumMod val="75000"/>
                    <a:lumOff val="25000"/>
                  </a:schemeClr>
                </a:solidFill>
                <a:latin typeface="KoPub돋움체 Medium" panose="00000600000000000000" pitchFamily="2" charset="-127"/>
                <a:ea typeface="KoPub돋움체 Medium" panose="00000600000000000000" pitchFamily="2" charset="-127"/>
                <a:cs typeface="KoPubWorld돋움체 Medium" panose="00000600000000000000" pitchFamily="2" charset="-127"/>
              </a:rPr>
              <a:t>미래 해수면상승 및 침수 예측</a:t>
            </a:r>
          </a:p>
        </p:txBody>
      </p:sp>
      <p:grpSp>
        <p:nvGrpSpPr>
          <p:cNvPr id="79" name="그룹 78">
            <a:extLst>
              <a:ext uri="{FF2B5EF4-FFF2-40B4-BE49-F238E27FC236}">
                <a16:creationId xmlns:a16="http://schemas.microsoft.com/office/drawing/2014/main" id="{2108B2C6-7C47-44A4-925E-8E582E4B2A8F}"/>
              </a:ext>
            </a:extLst>
          </p:cNvPr>
          <p:cNvGrpSpPr/>
          <p:nvPr/>
        </p:nvGrpSpPr>
        <p:grpSpPr>
          <a:xfrm>
            <a:off x="5715000" y="110472"/>
            <a:ext cx="2695047" cy="234801"/>
            <a:chOff x="8651951" y="132416"/>
            <a:chExt cx="2695047" cy="234801"/>
          </a:xfrm>
        </p:grpSpPr>
        <p:sp>
          <p:nvSpPr>
            <p:cNvPr id="80" name="모서리가 둥근 직사각형 38">
              <a:extLst>
                <a:ext uri="{FF2B5EF4-FFF2-40B4-BE49-F238E27FC236}">
                  <a16:creationId xmlns:a16="http://schemas.microsoft.com/office/drawing/2014/main" id="{3B6B886E-7C6D-4F9B-B4B1-85534F4118FF}"/>
                </a:ext>
              </a:extLst>
            </p:cNvPr>
            <p:cNvSpPr/>
            <p:nvPr/>
          </p:nvSpPr>
          <p:spPr>
            <a:xfrm>
              <a:off x="8651951" y="132416"/>
              <a:ext cx="1752642" cy="234801"/>
            </a:xfrm>
            <a:prstGeom prst="roundRect">
              <a:avLst/>
            </a:prstGeom>
            <a:solidFill>
              <a:srgbClr val="2D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Ⅰ. </a:t>
              </a:r>
              <a:r>
                <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연구 배경 및 필요성</a:t>
              </a:r>
            </a:p>
          </p:txBody>
        </p:sp>
        <p:sp>
          <p:nvSpPr>
            <p:cNvPr id="81" name="모서리가 둥근 직사각형 39">
              <a:extLst>
                <a:ext uri="{FF2B5EF4-FFF2-40B4-BE49-F238E27FC236}">
                  <a16:creationId xmlns:a16="http://schemas.microsoft.com/office/drawing/2014/main" id="{707020DB-5AA4-4A3E-B25F-F2CC8B2E5F76}"/>
                </a:ext>
              </a:extLst>
            </p:cNvPr>
            <p:cNvSpPr/>
            <p:nvPr/>
          </p:nvSpPr>
          <p:spPr>
            <a:xfrm>
              <a:off x="10470420" y="132416"/>
              <a:ext cx="252998"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spcBef>
                  <a:spcPts val="300"/>
                </a:spcBef>
                <a:buSzPct val="100000"/>
              </a:pP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Ⅱ</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2" name="모서리가 둥근 직사각형 40">
              <a:extLst>
                <a:ext uri="{FF2B5EF4-FFF2-40B4-BE49-F238E27FC236}">
                  <a16:creationId xmlns:a16="http://schemas.microsoft.com/office/drawing/2014/main" id="{DB516E30-4994-49BB-A827-9E393B4E980C}"/>
                </a:ext>
              </a:extLst>
            </p:cNvPr>
            <p:cNvSpPr/>
            <p:nvPr/>
          </p:nvSpPr>
          <p:spPr>
            <a:xfrm>
              <a:off x="1078924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Ⅲ</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83" name="모서리가 둥근 직사각형 43">
              <a:extLst>
                <a:ext uri="{FF2B5EF4-FFF2-40B4-BE49-F238E27FC236}">
                  <a16:creationId xmlns:a16="http://schemas.microsoft.com/office/drawing/2014/main" id="{3A9533C3-DC0A-457F-A219-E3C90B7BE381}"/>
                </a:ext>
              </a:extLst>
            </p:cNvPr>
            <p:cNvSpPr/>
            <p:nvPr/>
          </p:nvSpPr>
          <p:spPr>
            <a:xfrm>
              <a:off x="11101034" y="132416"/>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Ⅳ</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grpSp>
      <p:sp>
        <p:nvSpPr>
          <p:cNvPr id="87" name="모서리가 둥근 직사각형 86">
            <a:extLst>
              <a:ext uri="{FF2B5EF4-FFF2-40B4-BE49-F238E27FC236}">
                <a16:creationId xmlns:a16="http://schemas.microsoft.com/office/drawing/2014/main" id="{AB1AE3CF-D32B-4DCB-86C8-066CA9EE39FE}"/>
              </a:ext>
            </a:extLst>
          </p:cNvPr>
          <p:cNvSpPr/>
          <p:nvPr/>
        </p:nvSpPr>
        <p:spPr>
          <a:xfrm>
            <a:off x="8470610" y="112205"/>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Ⅴ</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
        <p:nvSpPr>
          <p:cNvPr id="93" name="모서리가 둥근 직사각형 92">
            <a:extLst>
              <a:ext uri="{FF2B5EF4-FFF2-40B4-BE49-F238E27FC236}">
                <a16:creationId xmlns:a16="http://schemas.microsoft.com/office/drawing/2014/main" id="{C60C7C84-7302-48B1-AA8D-F1952C702B56}"/>
              </a:ext>
            </a:extLst>
          </p:cNvPr>
          <p:cNvSpPr/>
          <p:nvPr/>
        </p:nvSpPr>
        <p:spPr>
          <a:xfrm>
            <a:off x="8771448" y="111552"/>
            <a:ext cx="245964" cy="2348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rPr>
              <a:t>Ⅵ</a:t>
            </a:r>
            <a:endParaRPr lang="ko-KR" altLang="en-US" sz="1200" spc="-50" dirty="0">
              <a:ln>
                <a:solidFill>
                  <a:schemeClr val="bg1">
                    <a:lumMod val="85000"/>
                    <a:alpha val="0"/>
                  </a:schemeClr>
                </a:solidFill>
              </a:ln>
              <a:solidFill>
                <a:schemeClr val="bg1"/>
              </a:solidFill>
              <a:latin typeface="KoPub돋움체 Bold" panose="00000800000000000000" pitchFamily="2" charset="-127"/>
              <a:ea typeface="KoPub돋움체 Bold" panose="00000800000000000000" pitchFamily="2" charset="-127"/>
            </a:endParaRPr>
          </a:p>
        </p:txBody>
      </p:sp>
    </p:spTree>
    <p:extLst>
      <p:ext uri="{BB962C8B-B14F-4D97-AF65-F5344CB8AC3E}">
        <p14:creationId xmlns:p14="http://schemas.microsoft.com/office/powerpoint/2010/main" val="913563200"/>
      </p:ext>
    </p:extLst>
  </p:cSld>
  <p:clrMapOvr>
    <a:masterClrMapping/>
  </p:clrMapOvr>
</p:sld>
</file>

<file path=ppt/theme/theme1.xml><?xml version="1.0" encoding="utf-8"?>
<a:theme xmlns:a="http://schemas.openxmlformats.org/drawingml/2006/main" name="Office 테마">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15378</TotalTime>
  <Words>6816</Words>
  <Application>Microsoft Office PowerPoint</Application>
  <PresentationFormat>화면 슬라이드 쇼(4:3)</PresentationFormat>
  <Paragraphs>1411</Paragraphs>
  <Slides>73</Slides>
  <Notes>65</Notes>
  <HiddenSlides>0</HiddenSlides>
  <MMClips>0</MMClips>
  <ScaleCrop>false</ScaleCrop>
  <HeadingPairs>
    <vt:vector size="6" baseType="variant">
      <vt:variant>
        <vt:lpstr>사용한 글꼴</vt:lpstr>
      </vt:variant>
      <vt:variant>
        <vt:i4>25</vt:i4>
      </vt:variant>
      <vt:variant>
        <vt:lpstr>테마</vt:lpstr>
      </vt:variant>
      <vt:variant>
        <vt:i4>1</vt:i4>
      </vt:variant>
      <vt:variant>
        <vt:lpstr>슬라이드 제목</vt:lpstr>
      </vt:variant>
      <vt:variant>
        <vt:i4>73</vt:i4>
      </vt:variant>
    </vt:vector>
  </HeadingPairs>
  <TitlesOfParts>
    <vt:vector size="99" baseType="lpstr">
      <vt:lpstr>돋움</vt:lpstr>
      <vt:lpstr>Droid Sans Fallback</vt:lpstr>
      <vt:lpstr>함초롬바탕</vt:lpstr>
      <vt:lpstr>Calibri</vt:lpstr>
      <vt:lpstr>YDIYGO330</vt:lpstr>
      <vt:lpstr>나눔고딕 ExtraBold</vt:lpstr>
      <vt:lpstr>Noto Sans CJK KR Black</vt:lpstr>
      <vt:lpstr>KoPub돋움체 Bold</vt:lpstr>
      <vt:lpstr>G마켓 산스 Bold</vt:lpstr>
      <vt:lpstr>나눔스퀘어 ExtraBold</vt:lpstr>
      <vt:lpstr>KoPub돋움체 Light</vt:lpstr>
      <vt:lpstr>KoPubWorld돋움체 Medium</vt:lpstr>
      <vt:lpstr>Arial</vt:lpstr>
      <vt:lpstr>Arial Black</vt:lpstr>
      <vt:lpstr>한컴돋움</vt:lpstr>
      <vt:lpstr>Monotype Sorts</vt:lpstr>
      <vt:lpstr>KoPub바탕체 Bold</vt:lpstr>
      <vt:lpstr>Calibri Light</vt:lpstr>
      <vt:lpstr>맑은 고딕</vt:lpstr>
      <vt:lpstr>KoPub돋움체 Medium</vt:lpstr>
      <vt:lpstr>Noto Sans CJK KR Bold</vt:lpstr>
      <vt:lpstr>Wingdings</vt:lpstr>
      <vt:lpstr>나눔스퀘어</vt:lpstr>
      <vt:lpstr>KoPub바탕체 Medium</vt:lpstr>
      <vt:lpstr>Dinmed</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송 우리</dc:creator>
  <cp:lastModifiedBy>coreahydro</cp:lastModifiedBy>
  <cp:revision>740</cp:revision>
  <cp:lastPrinted>2023-02-22T16:01:46Z</cp:lastPrinted>
  <dcterms:created xsi:type="dcterms:W3CDTF">2022-02-14T04:20:34Z</dcterms:created>
  <dcterms:modified xsi:type="dcterms:W3CDTF">2025-05-13T21:31:39Z</dcterms:modified>
</cp:coreProperties>
</file>